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Poppins" panose="02000000000000000000" pitchFamily="2" charset="77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48"/>
    <p:restoredTop sz="94683"/>
  </p:normalViewPr>
  <p:slideViewPr>
    <p:cSldViewPr snapToGrid="0">
      <p:cViewPr>
        <p:scale>
          <a:sx n="230" d="100"/>
          <a:sy n="230" d="100"/>
        </p:scale>
        <p:origin x="1152" y="704"/>
      </p:cViewPr>
      <p:guideLst>
        <p:guide orient="horz" pos="18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034" y="96"/>
      </p:cViewPr>
      <p:guideLst>
        <p:guide orient="horz" pos="2880"/>
        <p:guide pos="2160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37b7a0a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37b7a0a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1e0e782f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d1e0e782f4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1e0e782f4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d1e0e782f4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37b7a0a8f_3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137b7a0a8f_3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0c2040be4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0c2040be4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126bde267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126bde267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0" i="0" u="none" baseline="0"/>
              <a:t>更新为采用新颜色版本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26bde267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26bde267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0" i="0" u="none" baseline="0"/>
              <a:t>添加沙漠图例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10c2040be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10c2040be4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0" i="0" u="none" baseline="0"/>
              <a:t>更新堆叠版本的风图例（如幻灯片 6）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26bde267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126bde267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26bde267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126bde267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0c2040be4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0c2040be4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" name="Google Shape;5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8225" y="4703625"/>
            <a:ext cx="1009750" cy="13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4"/>
          <a:srcRect l="383" t="679" r="1" b="-1"/>
          <a:stretch/>
        </p:blipFill>
        <p:spPr>
          <a:xfrm>
            <a:off x="0" y="-9626"/>
            <a:ext cx="9153144" cy="52120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Biome_map_13.svg" TargetMode="External"/><Relationship Id="rId3" Type="http://schemas.openxmlformats.org/officeDocument/2006/relationships/hyperlink" Target="https://www.nsf.gov/awardsearch/showAward?AWD_ID=1545859&amp;HistoricalAwards=false" TargetMode="External"/><Relationship Id="rId7" Type="http://schemas.openxmlformats.org/officeDocument/2006/relationships/hyperlink" Target="https://earthobservatory.nasa.gov/images/146122/a-dusty-journey" TargetMode="External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neo.gsfc.nasa.gov/view.php?datasetId=MY1DMM_CHLORA&amp;date=2018-12-01" TargetMode="External"/><Relationship Id="rId11" Type="http://schemas.openxmlformats.org/officeDocument/2006/relationships/image" Target="../media/image21.png"/><Relationship Id="rId5" Type="http://schemas.openxmlformats.org/officeDocument/2006/relationships/hyperlink" Target="https://neo.gsfc.nasa.gov/view.php?datasetId=MODAL2_M_AER_OD&amp;year=2018" TargetMode="External"/><Relationship Id="rId10" Type="http://schemas.openxmlformats.org/officeDocument/2006/relationships/image" Target="../media/image20.png"/><Relationship Id="rId4" Type="http://schemas.openxmlformats.org/officeDocument/2006/relationships/hyperlink" Target="https://agupubs.onlinelibrary.wiley.com/doi/10.1029/2005JD006653" TargetMode="External"/><Relationship Id="rId9" Type="http://schemas.openxmlformats.org/officeDocument/2006/relationships/hyperlink" Target="https://en.wikipedia.org/wiki/Prevailing_winds#/media/File:Map_prevailing_winds_on_earth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505483D-6ADC-4291-F5BF-88F330AE47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63153" y="886895"/>
            <a:ext cx="2681056" cy="32191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6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粉尘如何影响地球气候？</a:t>
            </a: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87" name="Google Shape;187;p36"/>
          <p:cNvSpPr txBox="1"/>
          <p:nvPr/>
        </p:nvSpPr>
        <p:spPr>
          <a:xfrm>
            <a:off x="451200" y="753888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沉入海洋的粉尘会为水中加入铁元素和其他营养物质，从而帮助浮游植物生长。浮游植物从大气中带走二氧化碳，这有助于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气候降温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。浮游植物每年从大气中去除大约 10 千兆吨的碳。空气中的粉尘还会通过散射光和吸收太阳能量来影响气候。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89" name="Google Shape;189;p36"/>
          <p:cNvSpPr txBox="1"/>
          <p:nvPr/>
        </p:nvSpPr>
        <p:spPr>
          <a:xfrm>
            <a:off x="4192675" y="3688300"/>
            <a:ext cx="22431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0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在叶绿素水平较高的地方，浮游植物大量生长（在海洋中显示为明亮的区域）。4 月和 5 月期间从亚洲进入海洋的大量粉尘使浮游植物种群得以生长。  </a:t>
            </a:r>
            <a:endParaRPr sz="50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91" name="Google Shape;191;p36"/>
          <p:cNvSpPr txBox="1"/>
          <p:nvPr/>
        </p:nvSpPr>
        <p:spPr>
          <a:xfrm>
            <a:off x="1854550" y="3688300"/>
            <a:ext cx="21762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0" i="0" u="none" baseline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悬浮在空气中的微小颗粒称为气溶胶。每年 4 月和 5 月，风将大量粉尘气溶胶从中亚带到北太平洋。 </a:t>
            </a:r>
            <a:endParaRPr sz="80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DABB69-5EE6-6092-4C20-728B48159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1" t="30728" r="8558" b="28586"/>
          <a:stretch/>
        </p:blipFill>
        <p:spPr>
          <a:xfrm>
            <a:off x="773471" y="1586504"/>
            <a:ext cx="6802548" cy="217230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7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我们如何了解关于粉尘的诸多事宜？</a:t>
            </a: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97" name="Google Shape;197;p37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 panose="02000000000000000000" pitchFamily="2" charset="0"/>
                <a:sym typeface="Poppins"/>
              </a:rPr>
              <a:t>科学家研究中国新疆准噶尔盆地产生粉尘的岩石，以了解东亚的过去气候。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 panose="02000000000000000000" pitchFamily="2" charset="0"/>
              <a:sym typeface="Poppins"/>
            </a:endParaRPr>
          </a:p>
        </p:txBody>
      </p:sp>
      <p:sp>
        <p:nvSpPr>
          <p:cNvPr id="199" name="Google Shape;199;p37"/>
          <p:cNvSpPr txBox="1"/>
          <p:nvPr/>
        </p:nvSpPr>
        <p:spPr>
          <a:xfrm>
            <a:off x="3818025" y="4206275"/>
            <a:ext cx="304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1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地质学家运用 Jacob Staff</a:t>
            </a:r>
            <a:r>
              <a:rPr lang="en-US" altLang="zh-CN" sz="1000" b="0" i="1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 </a:t>
            </a:r>
            <a:r>
              <a:rPr lang="zh-CN" sz="1000" b="0" i="1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测量仪来测量沉积岩层的厚度。</a:t>
            </a:r>
            <a:endParaRPr sz="1000" i="1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0B0B1A-6CB9-F5C9-00EF-97E31A520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7" t="28598" r="14690" b="19923"/>
          <a:stretch/>
        </p:blipFill>
        <p:spPr>
          <a:xfrm>
            <a:off x="1432346" y="1640431"/>
            <a:ext cx="5668170" cy="25658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信息来源</a:t>
            </a: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205" name="Google Shape;205;p38"/>
          <p:cNvSpPr txBox="1"/>
          <p:nvPr/>
        </p:nvSpPr>
        <p:spPr>
          <a:xfrm>
            <a:off x="451200" y="753900"/>
            <a:ext cx="8260800" cy="361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</a:t>
            </a:r>
            <a:r>
              <a:rPr lang="zh-CN" altLang="en-US" sz="11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传</a:t>
            </a:r>
            <a:r>
              <a:rPr lang="zh-CN" sz="11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说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由 UCAR 科学教育中心建立，作为支持 NSF 资助项目的教育活动的一部分：</a:t>
            </a:r>
            <a:r>
              <a:rPr lang="zh-CN" sz="1100" b="0" i="1" u="none" baseline="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PIRE：粉尘促使大气中二氧化碳含量的下降，形成北半球冰川作用的触发因素</a:t>
            </a:r>
            <a:r>
              <a:rPr lang="zh-CN" sz="1100" b="0" i="0" u="none" baseline="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（</a:t>
            </a:r>
            <a:r>
              <a:rPr lang="zh-CN" sz="1100" b="0" i="0" u="sng" baseline="0" dirty="0">
                <a:solidFill>
                  <a:schemeClr val="hlink"/>
                </a:solidFill>
                <a:highlight>
                  <a:srgbClr val="FFFFFF"/>
                </a:highlight>
                <a:latin typeface="+mn-lt"/>
                <a:ea typeface="SimHei" panose="02010609060101010101" pitchFamily="49" charset="-122"/>
                <a:cs typeface="Poppins"/>
                <a:sym typeface="Poppins"/>
                <a:hlinkClick r:id="rId3"/>
              </a:rPr>
              <a:t>奖项 #1545859</a:t>
            </a:r>
            <a:r>
              <a:rPr lang="zh-CN" sz="1100" b="0" i="0" u="none" baseline="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）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粉尘处理数据图来源于： 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000" b="0" i="0" u="sng" baseline="0" dirty="0">
                <a:solidFill>
                  <a:schemeClr val="hlink"/>
                </a:solidFill>
                <a:latin typeface="+mn-lt"/>
                <a:ea typeface="SimHei" panose="02010609060101010101" pitchFamily="49" charset="-122"/>
                <a:hlinkClick r:id="rId4"/>
              </a:rPr>
              <a:t>Mahowald, N. M., D. R. Muhs, S. Levis, P. J. Rasch, M. Yoshioka, C. S. Zender, and C. Luo (2006), Change in atmospheric</a:t>
            </a:r>
            <a:endParaRPr sz="1000" dirty="0">
              <a:solidFill>
                <a:schemeClr val="dk1"/>
              </a:solidFill>
              <a:latin typeface="+mn-lt"/>
              <a:ea typeface="SimHei" panose="02010609060101010101" pitchFamily="49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sng" baseline="0" dirty="0">
                <a:solidFill>
                  <a:schemeClr val="hlink"/>
                </a:solidFill>
                <a:latin typeface="+mn-lt"/>
                <a:ea typeface="SimHei" panose="02010609060101010101" pitchFamily="49" charset="-122"/>
                <a:hlinkClick r:id="rId4"/>
              </a:rPr>
              <a:t>mineral aerosols in response to climate: Last glacial period, preindustrial, modern, and doubled carbon dioxide climates, J. Geophys.Res., 111, D10202, doi:10.1029/2005JD006653. 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来自 NASA 地球观测的气溶胶和叶绿素数据图：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</a:pPr>
            <a:r>
              <a:rPr lang="zh-CN" sz="1000" b="0" i="0" u="sng" baseline="0" dirty="0">
                <a:solidFill>
                  <a:schemeClr val="hlink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  <a:hlinkClick r:id="rId5"/>
              </a:rPr>
              <a:t>https://neo.gsfc.nasa.gov/view.php?datasetId=MODAL2_M_AER_OD&amp;year=2018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</a:pPr>
            <a:r>
              <a:rPr lang="zh-CN" sz="1000" b="0" i="0" u="sng" baseline="0" dirty="0">
                <a:solidFill>
                  <a:schemeClr val="hlink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  <a:hlinkClick r:id="rId6"/>
              </a:rPr>
              <a:t>https://neo.gsfc.nasa.gov/view.php?datasetId=MY1DMM_CHLORA&amp;date=2018-12-01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粉尘的移动之旅：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sng" baseline="0" dirty="0">
                <a:solidFill>
                  <a:schemeClr val="hlink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  <a:hlinkClick r:id="rId7"/>
              </a:rPr>
              <a:t>https://earthobservatory.nasa.gov/images/146122/a-dusty-journey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生物群落地图：全球沙漠：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sng" baseline="0" dirty="0">
                <a:solidFill>
                  <a:schemeClr val="hlink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  <a:hlinkClick r:id="rId8"/>
              </a:rPr>
              <a:t>https://commons.wikimedia.org/wiki/File:Biome_map_13.svg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盛行风：</a:t>
            </a:r>
            <a:endParaRPr sz="10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0" i="0" u="sng" baseline="0" dirty="0">
                <a:solidFill>
                  <a:schemeClr val="hlink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  <a:hlinkClick r:id="rId9"/>
              </a:rPr>
              <a:t>https://en.wikipedia.org/wiki/Prevailing_winds#/media/File:Map_prevailing_winds_on_earth.png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207" name="Google Shape;207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30224" y="1308975"/>
            <a:ext cx="1832101" cy="3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BAF667D-F3E4-7E4C-2444-C4F9DCAE79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22572" y="4545348"/>
            <a:ext cx="881682" cy="3240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22" name="Google Shape;122;p28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23" name="Google Shape;123;p28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粉尘是怎么回事？</a:t>
            </a: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24" name="Google Shape;124;p28"/>
          <p:cNvSpPr txBox="1"/>
          <p:nvPr/>
        </p:nvSpPr>
        <p:spPr>
          <a:xfrm>
            <a:off x="451200" y="753888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粉尘是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细颗粒的沉积物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，来自陆地上的岩石侵蚀，由风带到大气中，后又回到陆地和海洋。大气中随时都有 1700-2000 万吨的粉尘。某些地方最终会比其他地方沉积更多的灰尘。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F57378E-5829-12D1-1F29-51BDE3F5F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6519" y="1557050"/>
            <a:ext cx="5359606" cy="30998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31" name="Google Shape;131;p29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32" name="Google Shape;132;p29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粉尘来自何处？</a:t>
            </a: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33" name="Google Shape;133;p29"/>
          <p:cNvSpPr txBox="1"/>
          <p:nvPr/>
        </p:nvSpPr>
        <p:spPr>
          <a:xfrm>
            <a:off x="451200" y="753888"/>
            <a:ext cx="8074235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气候干旱的地区会产生大量粉尘。大气中的大部分粉尘来自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沙漠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。非洲北部的撒哈拉沙漠产生的大气粉尘比全球任何其他地区都要多。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DFBC1E3-C6DA-4464-BF4E-C838E8E5D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795" y="1554054"/>
            <a:ext cx="5264609" cy="30175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40" name="Google Shape;140;p30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ea typeface="SimHei" panose="02010609060101010101" pitchFamily="49" charset="-122"/>
            </a:endParaRPr>
          </a:p>
        </p:txBody>
      </p:sp>
      <p:sp>
        <p:nvSpPr>
          <p:cNvPr id="141" name="Google Shape;141;p30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粉尘来自何处？</a:t>
            </a: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42" name="Google Shape;142;p30"/>
          <p:cNvSpPr txBox="1"/>
          <p:nvPr/>
        </p:nvSpPr>
        <p:spPr>
          <a:xfrm>
            <a:off x="451200" y="753888"/>
            <a:ext cx="8136988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气候干旱的地区会产生大量粉尘。大气中的大部分粉尘来自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沙漠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。非洲北部的撒哈拉沙漠产生的大气粉尘比全球任何其他地区都要多。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8FB99E4-0ADD-AA7F-8BED-E09E0C97D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585" y="1574816"/>
            <a:ext cx="5312664" cy="31137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粉尘四处移动的原因是什么？</a:t>
            </a: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50" name="Google Shape;150;p31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以可预测模式吹来的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风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将粉尘带到全球各地。风可以将粉尘从来源地带离数千英里。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EB0B014-A91E-D4EE-6FF1-5FF6EE532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5724" y="1366087"/>
            <a:ext cx="5273399" cy="29381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2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粉尘四处移动的原因是什么？</a:t>
            </a: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58" name="Google Shape;158;p32"/>
          <p:cNvSpPr txBox="1"/>
          <p:nvPr/>
        </p:nvSpPr>
        <p:spPr>
          <a:xfrm>
            <a:off x="451200" y="753888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 panose="02000000000000000000" pitchFamily="2" charset="0"/>
                <a:sym typeface="Poppins"/>
              </a:rPr>
              <a:t>盛行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 panose="02000000000000000000" pitchFamily="2" charset="0"/>
                <a:sym typeface="Poppins"/>
              </a:rPr>
              <a:t>风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 panose="02000000000000000000" pitchFamily="2" charset="0"/>
                <a:sym typeface="Poppins"/>
              </a:rPr>
              <a:t>将粉尘带到全球各地。风可以将粉尘从来源地带到数千英里外。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 panose="02000000000000000000" pitchFamily="2" charset="0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 panose="02000000000000000000" pitchFamily="2" charset="0"/>
              <a:sym typeface="Poppin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42D94E-378A-281F-B4CE-91DBD93BA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4976" y="1549429"/>
            <a:ext cx="5421943" cy="31672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当地始终尘土飞扬吗？</a:t>
            </a: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65" name="Google Shape;165;p33"/>
          <p:cNvSpPr txBox="1"/>
          <p:nvPr/>
        </p:nvSpPr>
        <p:spPr>
          <a:xfrm>
            <a:off x="451200" y="753888"/>
            <a:ext cx="826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 panose="02000000000000000000" pitchFamily="2" charset="0"/>
                <a:sym typeface="Poppins"/>
              </a:rPr>
              <a:t>在地球的整个历史中，大气中的粉尘含量一直在变化。这张地图显示了大约 22,000 年前的末次盛冰期的粉尘沉积物，当时气候要冷很多。 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 panose="02000000000000000000" pitchFamily="2" charset="0"/>
              <a:sym typeface="Poppin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1D0300B-D1EB-FDD2-7D37-BB191305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0441" y="1385098"/>
            <a:ext cx="5416035" cy="30906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 txBox="1"/>
          <p:nvPr/>
        </p:nvSpPr>
        <p:spPr>
          <a:xfrm>
            <a:off x="451200" y="390675"/>
            <a:ext cx="8260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/>
                <a:sym typeface="Poppins"/>
              </a:rPr>
              <a:t>当地始终尘土飞扬吗？</a:t>
            </a: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/>
              <a:sym typeface="Poppins"/>
            </a:endParaRPr>
          </a:p>
        </p:txBody>
      </p:sp>
      <p:sp>
        <p:nvSpPr>
          <p:cNvPr id="172" name="Google Shape;172;p34"/>
          <p:cNvSpPr txBox="1"/>
          <p:nvPr/>
        </p:nvSpPr>
        <p:spPr>
          <a:xfrm>
            <a:off x="451200" y="775563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 panose="02000000000000000000" pitchFamily="2" charset="0"/>
                <a:sym typeface="Poppins"/>
              </a:rPr>
              <a:t>与当今的粉尘含量（左）相比，末次盛冰期的粉尘含量（右）要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 panose="02000000000000000000" pitchFamily="2" charset="0"/>
                <a:sym typeface="Poppins"/>
              </a:rPr>
              <a:t>多得多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 panose="02000000000000000000" pitchFamily="2" charset="0"/>
                <a:sym typeface="Poppins"/>
              </a:rPr>
              <a:t>。冰河时期尘土飞扬，因为不断移动的</a:t>
            </a:r>
            <a:r>
              <a:rPr lang="zh-CN" sz="1100" b="0" i="0" u="none" baseline="0" dirty="0">
                <a:solidFill>
                  <a:srgbClr val="3C4043"/>
                </a:solidFill>
                <a:highlight>
                  <a:srgbClr val="FFFFFF"/>
                </a:highlight>
                <a:latin typeface="+mn-lt"/>
                <a:ea typeface="SimHei" panose="02010609060101010101" pitchFamily="49" charset="-122"/>
                <a:cs typeface="Poppins" panose="02000000000000000000" pitchFamily="2" charset="0"/>
                <a:sym typeface="Poppins"/>
              </a:rPr>
              <a:t>冰川和冰盖将基岩磨成细粒粉尘，这些粉尘会随风飘走。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 panose="02000000000000000000" pitchFamily="2" charset="0"/>
              <a:sym typeface="Poppin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21644D-3A1E-31DD-4A94-E3971B6FE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3753" y="1688404"/>
            <a:ext cx="3787084" cy="216110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2D90875-ADDE-BF05-D331-1240EEB06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724" y="1690050"/>
            <a:ext cx="3778601" cy="21854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baseline="0" dirty="0">
                <a:solidFill>
                  <a:srgbClr val="EA6144"/>
                </a:solidFill>
                <a:latin typeface="+mn-lt"/>
                <a:ea typeface="SimHei" panose="02010609060101010101" pitchFamily="49" charset="-122"/>
                <a:cs typeface="Poppins" panose="02000000000000000000" pitchFamily="2" charset="0"/>
                <a:sym typeface="Poppins"/>
              </a:rPr>
              <a:t>一年中的某些时刻是否更加尘土飞扬？</a:t>
            </a:r>
            <a:endParaRPr sz="1800" dirty="0">
              <a:solidFill>
                <a:srgbClr val="EA6144"/>
              </a:solidFill>
              <a:latin typeface="+mn-lt"/>
              <a:ea typeface="SimHei" panose="02010609060101010101" pitchFamily="49" charset="-122"/>
              <a:cs typeface="Poppins" panose="02000000000000000000" pitchFamily="2" charset="0"/>
              <a:sym typeface="Poppins"/>
            </a:endParaRPr>
          </a:p>
        </p:txBody>
      </p:sp>
      <p:sp>
        <p:nvSpPr>
          <p:cNvPr id="180" name="Google Shape;180;p35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 panose="02000000000000000000" pitchFamily="2" charset="0"/>
                <a:sym typeface="Poppins"/>
              </a:rPr>
              <a:t>空气中的粉尘含量随温度和风场的改变而发生</a:t>
            </a:r>
            <a:r>
              <a:rPr lang="zh-CN" sz="1100" b="1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 panose="02000000000000000000" pitchFamily="2" charset="0"/>
                <a:sym typeface="Poppins"/>
              </a:rPr>
              <a:t>季节性变化</a:t>
            </a:r>
            <a:r>
              <a:rPr lang="zh-CN" sz="1100" b="0" i="0" u="none" baseline="0" dirty="0">
                <a:solidFill>
                  <a:schemeClr val="dk2"/>
                </a:solidFill>
                <a:latin typeface="+mn-lt"/>
                <a:ea typeface="SimHei" panose="02010609060101010101" pitchFamily="49" charset="-122"/>
                <a:cs typeface="Poppins" panose="02000000000000000000" pitchFamily="2" charset="0"/>
                <a:sym typeface="Poppins"/>
              </a:rPr>
              <a:t>。在大西洋，尘土飞扬的月份是 6 月至 8 月。</a:t>
            </a:r>
            <a:endParaRPr sz="1100" dirty="0">
              <a:solidFill>
                <a:schemeClr val="dk2"/>
              </a:solidFill>
              <a:latin typeface="+mn-lt"/>
              <a:ea typeface="SimHei" panose="02010609060101010101" pitchFamily="49" charset="-122"/>
              <a:cs typeface="Poppins" panose="02000000000000000000" pitchFamily="2" charset="0"/>
              <a:sym typeface="Poppi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1F6B3-0DC8-68F1-554E-5AF3C2655C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0" t="21538" r="8588" b="18815"/>
          <a:stretch/>
        </p:blipFill>
        <p:spPr>
          <a:xfrm>
            <a:off x="1135380" y="1321652"/>
            <a:ext cx="6789420" cy="30679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1631</Words>
  <Application>Microsoft Macintosh PowerPoint</Application>
  <PresentationFormat>On-screen Show (16:9)</PresentationFormat>
  <Paragraphs>50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Poppins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Sharon White</cp:lastModifiedBy>
  <cp:revision>14</cp:revision>
  <dcterms:modified xsi:type="dcterms:W3CDTF">2022-06-01T00:59:20Z</dcterms:modified>
</cp:coreProperties>
</file>