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83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18" roundtripDataSignature="AMtx7mhh9QPvZyYXPJN3uysOYh0kHc/8w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836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/>
              <a:t>更新为采用新颜色版本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/>
              <a:t>添加沙漠图例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zh-CN" u="none"/>
              <a:t>更新堆叠版本的风图例（如幻灯片 6）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9" name="Google Shape;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6" name="Google Shape;46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53" name="Google Shape;5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8225" y="4703625"/>
            <a:ext cx="1009750" cy="13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" name="Google Shape;1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1" name="Google Shape;41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  <a:t>‹#›</a:t>
            </a:fld>
            <a:endParaRPr/>
          </a:p>
        </p:txBody>
      </p:sp>
      <p:pic>
        <p:nvPicPr>
          <p:cNvPr id="9" name="Google Shape;9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36051" cy="51435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.png"/><Relationship Id="rId10" Type="http://schemas.openxmlformats.org/officeDocument/2006/relationships/hyperlink" Target="https://en.wikipedia.org/wiki/Prevailing_winds#/media/File:Map_prevailing_winds_on_earth.png" TargetMode="External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nsf.gov/awardsearch/showAward?AWD_ID=1545859&amp;HistoricalAwards=false" TargetMode="External"/><Relationship Id="rId4" Type="http://schemas.openxmlformats.org/officeDocument/2006/relationships/hyperlink" Target="https://agupubs.onlinelibrary.wiley.com/doi/10.1029/2005JD006653" TargetMode="External"/><Relationship Id="rId9" Type="http://schemas.openxmlformats.org/officeDocument/2006/relationships/hyperlink" Target="https://commons.wikimedia.org/wiki/File:Biome_map_13.svg" TargetMode="External"/><Relationship Id="rId5" Type="http://schemas.openxmlformats.org/officeDocument/2006/relationships/hyperlink" Target="https://agupubs.onlinelibrary.wiley.com/doi/10.1029/2005JD006653" TargetMode="External"/><Relationship Id="rId6" Type="http://schemas.openxmlformats.org/officeDocument/2006/relationships/hyperlink" Target="https://neo.gsfc.nasa.gov/view.php?datasetId=MODAL2_M_AER_OD&amp;year=2018" TargetMode="External"/><Relationship Id="rId7" Type="http://schemas.openxmlformats.org/officeDocument/2006/relationships/hyperlink" Target="https://neo.gsfc.nasa.gov/view.php?datasetId=MY1DMM_CHLORA&amp;date=2018-12-01" TargetMode="External"/><Relationship Id="rId8" Type="http://schemas.openxmlformats.org/officeDocument/2006/relationships/hyperlink" Target="https://earthobservatory.nasa.gov/images/146122/a-dusty-journey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1"/>
          <p:cNvGrpSpPr/>
          <p:nvPr/>
        </p:nvGrpSpPr>
        <p:grpSpPr>
          <a:xfrm>
            <a:off x="3163153" y="886895"/>
            <a:ext cx="2681056" cy="3219123"/>
            <a:chOff x="3163153" y="886895"/>
            <a:chExt cx="2681056" cy="3219123"/>
          </a:xfrm>
        </p:grpSpPr>
        <p:pic>
          <p:nvPicPr>
            <p:cNvPr id="59" name="Google Shape;59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63153" y="886895"/>
              <a:ext cx="2681056" cy="321912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0" name="Google Shape;60;p1"/>
            <p:cNvGrpSpPr/>
            <p:nvPr/>
          </p:nvGrpSpPr>
          <p:grpSpPr>
            <a:xfrm>
              <a:off x="3460750" y="1132425"/>
              <a:ext cx="2031900" cy="1947300"/>
              <a:chOff x="3460750" y="1132425"/>
              <a:chExt cx="2031900" cy="1947300"/>
            </a:xfrm>
          </p:grpSpPr>
          <p:sp>
            <p:nvSpPr>
              <p:cNvPr id="61" name="Google Shape;61;p1"/>
              <p:cNvSpPr/>
              <p:nvPr/>
            </p:nvSpPr>
            <p:spPr>
              <a:xfrm>
                <a:off x="3460750" y="1132425"/>
                <a:ext cx="2031900" cy="1947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62" name="Google Shape;62;p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635261" y="1222362"/>
                <a:ext cx="1682878" cy="1767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粉尘如何影响地球气候？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0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沉入海洋的粉尘会为水中加入铁元素和其他营养物质，从而帮助浮游植物生长。浮游植物从大气中带走二氧化碳，这有助于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气候降温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。浮游植物每年从大气中去除大约 10 千兆吨的碳。空气中的粉尘还会通过散射光和吸收太阳能量来影响气候。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10"/>
          <p:cNvSpPr txBox="1"/>
          <p:nvPr/>
        </p:nvSpPr>
        <p:spPr>
          <a:xfrm>
            <a:off x="4192675" y="3688300"/>
            <a:ext cx="2243100" cy="6770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在叶绿素水平较高的地方，浮游植物大量生长（在海洋中显示为明亮的区域）。4 月和 5 月期间从亚洲进入海洋的大量粉尘使浮游植物种群得以生长。  </a:t>
            </a:r>
            <a:endParaRPr b="0" i="0" sz="5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10"/>
          <p:cNvSpPr txBox="1"/>
          <p:nvPr/>
        </p:nvSpPr>
        <p:spPr>
          <a:xfrm>
            <a:off x="1854550" y="3688300"/>
            <a:ext cx="2176200" cy="55396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zh-CN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悬浮在空气中的微小颗粒称为气溶胶。每年 4 月和 5 月，风将大量粉尘气溶胶从中亚带到北太平洋。 </a:t>
            </a:r>
            <a:endParaRPr b="0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10"/>
          <p:cNvPicPr preferRelativeResize="0"/>
          <p:nvPr/>
        </p:nvPicPr>
        <p:blipFill rotWithShape="1">
          <a:blip r:embed="rId3">
            <a:alphaModFix/>
          </a:blip>
          <a:srcRect b="28585" l="9001" r="8557" t="30728"/>
          <a:stretch/>
        </p:blipFill>
        <p:spPr>
          <a:xfrm>
            <a:off x="773471" y="1586504"/>
            <a:ext cx="6802548" cy="2172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我们如何了解关于粉尘的诸多事宜？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1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科学家研究中国新疆准噶尔盆地产生粉尘的岩石，以了解东亚的过去气候。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1"/>
          <p:cNvSpPr txBox="1"/>
          <p:nvPr/>
        </p:nvSpPr>
        <p:spPr>
          <a:xfrm>
            <a:off x="3818025" y="4206275"/>
            <a:ext cx="3042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1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地质学家运用 Jacob Staff 测量仪来测量沉积岩层的厚度。</a:t>
            </a:r>
            <a:endParaRPr b="0" i="1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1"/>
          <p:cNvPicPr preferRelativeResize="0"/>
          <p:nvPr/>
        </p:nvPicPr>
        <p:blipFill rotWithShape="1">
          <a:blip r:embed="rId3">
            <a:alphaModFix/>
          </a:blip>
          <a:srcRect b="19923" l="11727" r="14690" t="28598"/>
          <a:stretch/>
        </p:blipFill>
        <p:spPr>
          <a:xfrm>
            <a:off x="1432346" y="1640431"/>
            <a:ext cx="5668170" cy="2565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信息来源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"/>
          <p:cNvSpPr txBox="1"/>
          <p:nvPr/>
        </p:nvSpPr>
        <p:spPr>
          <a:xfrm>
            <a:off x="451200" y="753900"/>
            <a:ext cx="8260800" cy="3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</a:t>
            </a:r>
            <a:r>
              <a:rPr lang="zh-CN" sz="1100">
                <a:solidFill>
                  <a:srgbClr val="EA6144"/>
                </a:solidFill>
              </a:rPr>
              <a:t>假</a:t>
            </a:r>
            <a:r>
              <a:rPr b="0" i="0" lang="zh-CN" sz="11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说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由 UCAR 科学教育中心建立，作为支持 NSF 资助项目的教育活动的一部分：</a:t>
            </a:r>
            <a:r>
              <a:rPr b="0" i="1" lang="zh-C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PIRE：粉尘促使大气中二氧化碳含量的下降，形成北半球冰川作用的触发因素</a:t>
            </a:r>
            <a:r>
              <a:rPr b="0" i="0" lang="zh-C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（</a:t>
            </a:r>
            <a:r>
              <a:rPr b="0" i="0" lang="zh-CN" sz="1100" u="sng" cap="none" strike="noStrik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奖项 #1545859</a:t>
            </a:r>
            <a:r>
              <a:rPr b="0" i="0" lang="zh-CN" sz="11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）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粉尘处理数据图来源于： 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Mahowald, N. M., D. R. Muhs, S. Levis, P. J. Rasch, M. Yoshioka, C. S. Zender, and C. Luo (2006), Change in atmospheric</a:t>
            </a:r>
            <a:endParaRPr b="0" i="0" sz="1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mineral aerosols in response to climate: Last glacial period, preindustrial, modern, and doubled carbon dioxide climates, J. Geophys.Res., 111, D10202, doi:10.1029/2005JD006653. 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来自 NASA 地球观测的气溶胶和叶绿素数据图：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https://neo.gsfc.nasa.gov/view.php?datasetId=MODAL2_M_AER_OD&amp;year=2018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Poppins"/>
              <a:buChar char="●"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https://neo.gsfc.nasa.gov/view.php?datasetId=MY1DMM_CHLORA&amp;date=2018-12-01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粉尘的移动之旅：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https://earthobservatory.nasa.gov/images/146122/a-dusty-journey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生物群落地图：全球沙漠：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https://commons.wikimedia.org/wiki/File:Biome_map_13.svg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盛行风：</a:t>
            </a:r>
            <a:endParaRPr b="0" i="0" sz="1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zh-C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https://en.wikipedia.org/wiki/Prevailing_winds#/media/File:Map_prevailing_winds_on_earth.png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630224" y="1308975"/>
            <a:ext cx="1832101" cy="33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022572" y="4545348"/>
            <a:ext cx="881682" cy="32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粉尘是怎么回事？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粉尘是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细颗粒的沉积物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，来自陆地上的岩石侵蚀，由风带到大气中，后又回到陆地和海洋。大气中随时都有 1700-2000 万吨的粉尘。某些地方最终会比其他地方沉积更多的灰尘。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6519" y="1557050"/>
            <a:ext cx="5359606" cy="3099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粉尘来自何处？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451200" y="753888"/>
            <a:ext cx="8074235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气候干旱的地区会产生大量粉尘。大气中的大部分粉尘来自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沙漠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。非洲北部的撒哈拉沙漠产生的大气粉尘比全球任何其他地区都要多。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" name="Google Shape;8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795" y="1554054"/>
            <a:ext cx="5264609" cy="301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 txBox="1"/>
          <p:nvPr/>
        </p:nvSpPr>
        <p:spPr>
          <a:xfrm>
            <a:off x="6984875" y="369900"/>
            <a:ext cx="7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4"/>
          <p:cNvSpPr txBox="1"/>
          <p:nvPr/>
        </p:nvSpPr>
        <p:spPr>
          <a:xfrm>
            <a:off x="7070900" y="404300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4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粉尘来自何处？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"/>
          <p:cNvSpPr txBox="1"/>
          <p:nvPr/>
        </p:nvSpPr>
        <p:spPr>
          <a:xfrm>
            <a:off x="451200" y="753888"/>
            <a:ext cx="8136988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气候干旱的地区会产生大量粉尘。大气中的大部分粉尘来自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沙漠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。非洲北部的撒哈拉沙漠产生的大气粉尘比全球任何其他地区都要多。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8585" y="1574816"/>
            <a:ext cx="5312664" cy="3113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粉尘四处移动的原因是什么？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以可预测模式吹来的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风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将粉尘带到全球各地。风可以将粉尘从来源地带离数千英里。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05724" y="1366087"/>
            <a:ext cx="5273399" cy="2938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粉尘四处移动的原因是什么？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 txBox="1"/>
          <p:nvPr/>
        </p:nvSpPr>
        <p:spPr>
          <a:xfrm>
            <a:off x="451200" y="753888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盛行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风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将粉尘带到全球各地。风可以将粉尘从来源地带到数千英里外。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4976" y="1549429"/>
            <a:ext cx="5421943" cy="3167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当地始终尘土飞扬吗？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7"/>
          <p:cNvSpPr txBox="1"/>
          <p:nvPr/>
        </p:nvSpPr>
        <p:spPr>
          <a:xfrm>
            <a:off x="451200" y="753888"/>
            <a:ext cx="8260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在地球的整个历史中，大气中的粉尘含量一直在变化。这张地图显示了大约 22,000 年前的末次盛冰期的粉尘沉积物，当时气候要冷很多。 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0441" y="1385098"/>
            <a:ext cx="5416035" cy="3090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8"/>
          <p:cNvSpPr txBox="1"/>
          <p:nvPr/>
        </p:nvSpPr>
        <p:spPr>
          <a:xfrm>
            <a:off x="451200" y="390675"/>
            <a:ext cx="826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当地始终尘土飞扬吗？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 txBox="1"/>
          <p:nvPr/>
        </p:nvSpPr>
        <p:spPr>
          <a:xfrm>
            <a:off x="451200" y="775563"/>
            <a:ext cx="8260800" cy="5231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与当今的粉尘含量（左）相比，末次盛冰期的粉尘含量（右）要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多得多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。冰河时期尘土飞扬，因为不断移动的</a:t>
            </a:r>
            <a:r>
              <a:rPr b="0" i="0" lang="zh-CN" sz="1100" u="none" cap="none" strike="noStrike">
                <a:solidFill>
                  <a:srgbClr val="3C404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冰川和冰盖将基岩磨成细粒粉尘，这些粉尘会随风飘走。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13753" y="1688404"/>
            <a:ext cx="3787084" cy="2161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724" y="1690050"/>
            <a:ext cx="3778601" cy="2185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"/>
          <p:cNvSpPr txBox="1"/>
          <p:nvPr/>
        </p:nvSpPr>
        <p:spPr>
          <a:xfrm>
            <a:off x="451200" y="390675"/>
            <a:ext cx="8260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zh-CN" sz="1800" u="none" cap="none" strike="noStrike">
                <a:solidFill>
                  <a:srgbClr val="EA6144"/>
                </a:solidFill>
                <a:latin typeface="Arial"/>
                <a:ea typeface="Arial"/>
                <a:cs typeface="Arial"/>
                <a:sym typeface="Arial"/>
              </a:rPr>
              <a:t>一年中的某些时刻是否更加尘土飞扬？</a:t>
            </a:r>
            <a:endParaRPr b="0" i="0" sz="1800" u="none" cap="none" strike="noStrike">
              <a:solidFill>
                <a:srgbClr val="EA61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9"/>
          <p:cNvSpPr txBox="1"/>
          <p:nvPr/>
        </p:nvSpPr>
        <p:spPr>
          <a:xfrm>
            <a:off x="451200" y="753888"/>
            <a:ext cx="8260800" cy="3539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空气中的粉尘含量随温度和风场的改变而发生</a:t>
            </a:r>
            <a:r>
              <a:rPr b="1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季节性变化</a:t>
            </a:r>
            <a:r>
              <a:rPr b="0" i="0" lang="zh-CN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。在大西洋，尘土飞扬的月份是 6 月至 8 月。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9"/>
          <p:cNvPicPr preferRelativeResize="0"/>
          <p:nvPr/>
        </p:nvPicPr>
        <p:blipFill rotWithShape="1">
          <a:blip r:embed="rId3">
            <a:alphaModFix/>
          </a:blip>
          <a:srcRect b="18815" l="6000" r="8587" t="21538"/>
          <a:stretch/>
        </p:blipFill>
        <p:spPr>
          <a:xfrm>
            <a:off x="1135380" y="1321652"/>
            <a:ext cx="6789420" cy="3067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