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Poppins" panose="02000000000000000000" pitchFamily="2" charset="77"/>
      <p:regular r:id="rId24"/>
      <p:bold r:id="rId25"/>
      <p:italic r:id="rId26"/>
      <p:boldItalic r:id="rId27"/>
    </p:embeddedFont>
    <p:embeddedFont>
      <p:font typeface="SimHei" panose="02010609060101010101" pitchFamily="49" charset="-122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6"/>
    <p:restoredTop sz="94670"/>
  </p:normalViewPr>
  <p:slideViewPr>
    <p:cSldViewPr snapToGrid="0">
      <p:cViewPr varScale="1">
        <p:scale>
          <a:sx n="177" d="100"/>
          <a:sy n="177" d="100"/>
        </p:scale>
        <p:origin x="192" y="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26bde267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26bde267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>
                <a:solidFill>
                  <a:srgbClr val="EA6144"/>
                </a:solidFill>
              </a:rPr>
              <a:t>注意：幻灯片也应该可以在 iPad 或平板电脑上顺利播放。从展示/幻灯片模式查看以获得完整体验。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26bde267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26bde267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0c2040be4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0c2040be4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1e0e782f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1e0e782f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0c2040be4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0c2040be4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26bde267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26bde267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1e0e782f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1e0e782f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0c2040be4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0c2040be4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1e0e782f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d1e0e782f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39042fe0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139042fe0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有谁知道我们可以参考的与粉尘或相关气候主题的教育网站？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CN" b="0" i="0" u="none" baseline="0"/>
              <a:t>如果预期用途是在外展活动或博物馆中播放，那么鼓励您进一步探索其中的内容。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CN" b="0" i="0" u="none" baseline="0"/>
              <a:t>如果想自己使用，例如在家中或教室内播放，在这个幻灯片放映中包含二维码链接可能会很酷？我们将在 UCAR SciEd 网站的公共网络内容区域举办此活动。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我们还可以添加某种结论声明来总结所有内容 — 欢迎提出想法！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0c2040be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0c2040be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26bde2675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26bde2675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是否应该包括任何其他机构徽标？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1e0e782f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1e0e782f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26bde26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26bde26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26bde26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26bde26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1e0e782f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1e0e782f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0c2040be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0c2040be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b="0" i="0" u="none" baseline="0">
                <a:solidFill>
                  <a:schemeClr val="dk1"/>
                </a:solidFill>
              </a:rPr>
              <a:t>更新堆叠版本的风图例（如幻灯片 8）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26bde267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26bde267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33a20097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33a20097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28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" name="Google Shape;9;p1">
            <a:extLst>
              <a:ext uri="{FF2B5EF4-FFF2-40B4-BE49-F238E27FC236}">
                <a16:creationId xmlns:a16="http://schemas.microsoft.com/office/drawing/2014/main" id="{19862422-EFAB-2795-561A-89D454462D92}"/>
              </a:ext>
            </a:extLst>
          </p:cNvPr>
          <p:cNvPicPr preferRelativeResize="0"/>
          <p:nvPr userDrawn="1"/>
        </p:nvPicPr>
        <p:blipFill rotWithShape="1">
          <a:blip r:embed="rId14"/>
          <a:srcRect l="441" t="780" r="1" b="1"/>
          <a:stretch/>
        </p:blipFill>
        <p:spPr>
          <a:xfrm>
            <a:off x="0" y="-5787"/>
            <a:ext cx="9153144" cy="51663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" name="Google Shape;9;p1">
            <a:extLst>
              <a:ext uri="{FF2B5EF4-FFF2-40B4-BE49-F238E27FC236}">
                <a16:creationId xmlns:a16="http://schemas.microsoft.com/office/drawing/2014/main" id="{19862422-EFAB-2795-561A-89D454462D92}"/>
              </a:ext>
            </a:extLst>
          </p:cNvPr>
          <p:cNvPicPr preferRelativeResize="0"/>
          <p:nvPr userDrawn="1"/>
        </p:nvPicPr>
        <p:blipFill>
          <a:blip r:embed="rId3"/>
          <a:srcRect l="140" r="140"/>
          <a:stretch/>
        </p:blipFill>
        <p:spPr>
          <a:xfrm>
            <a:off x="0" y="-5787"/>
            <a:ext cx="9153144" cy="5166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38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6.svg"/><Relationship Id="rId3" Type="http://schemas.openxmlformats.org/officeDocument/2006/relationships/image" Target="../media/image3.jpg"/><Relationship Id="rId7" Type="http://schemas.openxmlformats.org/officeDocument/2006/relationships/slide" Target="slide10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../media/image4.png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11" Type="http://schemas.openxmlformats.org/officeDocument/2006/relationships/image" Target="../media/image28.sv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slide" Target="slide1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slide" Target="slide1.xml"/><Relationship Id="rId10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3.xml"/><Relationship Id="rId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14.xml"/><Relationship Id="rId7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slide" Target="slide12.xml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2.xml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slide" Target="slide15.xml"/><Relationship Id="rId9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16.xml"/><Relationship Id="rId4" Type="http://schemas.openxmlformats.org/officeDocument/2006/relationships/slide" Target="slide1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image" Target="../media/image7.png"/><Relationship Id="rId4" Type="http://schemas.openxmlformats.org/officeDocument/2006/relationships/slide" Target="slide1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.xml"/><Relationship Id="rId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slide" Target="slide19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.xml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slide" Target="slide19.xml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4.jpg"/><Relationship Id="rId7" Type="http://schemas.openxmlformats.org/officeDocument/2006/relationships/image" Target="../media/image7.png"/><Relationship Id="rId12" Type="http://schemas.openxmlformats.org/officeDocument/2006/relationships/hyperlink" Target="https://earthobservatory.nasa.gov/images/146871/dust-traverses-the-atlantic-ocea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hyperlink" Target="https://www.nesdis.noaa.gov/news/the-dirt-atmospheric-dust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slide" Target="slide20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Biome_map_13.svg" TargetMode="External"/><Relationship Id="rId3" Type="http://schemas.openxmlformats.org/officeDocument/2006/relationships/hyperlink" Target="https://www.nsf.gov/awardsearch/showAward?AWD_ID=1545859&amp;HistoricalAwards=false" TargetMode="External"/><Relationship Id="rId7" Type="http://schemas.openxmlformats.org/officeDocument/2006/relationships/hyperlink" Target="https://earthobservatory.nasa.gov/images/146122/a-dusty-journey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eo.gsfc.nasa.gov/view.php?datasetId=MY1DMM_CHLORA&amp;date=2018-12-01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neo.gsfc.nasa.gov/view.php?datasetId=MODAL2_M_AER_OD&amp;year=2018" TargetMode="External"/><Relationship Id="rId10" Type="http://schemas.openxmlformats.org/officeDocument/2006/relationships/slide" Target="slide1.xml"/><Relationship Id="rId4" Type="http://schemas.openxmlformats.org/officeDocument/2006/relationships/hyperlink" Target="https://agupubs.onlinelibrary.wiley.com/doi/10.1029/2005JD006653" TargetMode="External"/><Relationship Id="rId9" Type="http://schemas.openxmlformats.org/officeDocument/2006/relationships/hyperlink" Target="https://en.wikipedia.org/wiki/Prevailing_winds#/media/File:Map_prevailing_winds_on_earth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.xml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10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.xml"/><Relationship Id="rId7" Type="http://schemas.openxmlformats.org/officeDocument/2006/relationships/slide" Target="slide4.xml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.xml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10" Type="http://schemas.openxmlformats.org/officeDocument/2006/relationships/image" Target="../media/image17.sv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.xml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slide" Target="slide8.xml"/><Relationship Id="rId10" Type="http://schemas.openxmlformats.org/officeDocument/2006/relationships/image" Target="../media/image20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0.xml"/><Relationship Id="rId7" Type="http://schemas.openxmlformats.org/officeDocument/2006/relationships/slide" Target="slide9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slide" Target="slide1.xml"/><Relationship Id="rId5" Type="http://schemas.openxmlformats.org/officeDocument/2006/relationships/slide" Target="slide7.xml"/><Relationship Id="rId10" Type="http://schemas.openxmlformats.org/officeDocument/2006/relationships/image" Target="../media/image22.sv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slide" Target="slide8.xml"/><Relationship Id="rId10" Type="http://schemas.openxmlformats.org/officeDocument/2006/relationships/slide" Target="slide1.xml"/><Relationship Id="rId4" Type="http://schemas.openxmlformats.org/officeDocument/2006/relationships/image" Target="../media/image13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DD08AE1B-47BD-CAFF-23FC-DF2D06EA87B1}"/>
              </a:ext>
            </a:extLst>
          </p:cNvPr>
          <p:cNvSpPr/>
          <p:nvPr/>
        </p:nvSpPr>
        <p:spPr>
          <a:xfrm>
            <a:off x="493059" y="1615440"/>
            <a:ext cx="187676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85FC1913-EF58-44A6-2EB3-307650CC9FBB}"/>
              </a:ext>
            </a:extLst>
          </p:cNvPr>
          <p:cNvSpPr/>
          <p:nvPr/>
        </p:nvSpPr>
        <p:spPr>
          <a:xfrm>
            <a:off x="493059" y="2857500"/>
            <a:ext cx="187676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82C507F3-5ABF-F6CA-CBDD-D917C83EFC5B}"/>
              </a:ext>
            </a:extLst>
          </p:cNvPr>
          <p:cNvSpPr/>
          <p:nvPr/>
        </p:nvSpPr>
        <p:spPr>
          <a:xfrm>
            <a:off x="493059" y="4046220"/>
            <a:ext cx="151100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: Rounded Corners 12">
            <a:hlinkClick r:id="rId7" action="ppaction://hlinksldjump"/>
            <a:extLst>
              <a:ext uri="{FF2B5EF4-FFF2-40B4-BE49-F238E27FC236}">
                <a16:creationId xmlns:a16="http://schemas.microsoft.com/office/drawing/2014/main" id="{B425D8CD-AC3E-0E11-B821-370BFBAD78AF}"/>
              </a:ext>
            </a:extLst>
          </p:cNvPr>
          <p:cNvSpPr/>
          <p:nvPr/>
        </p:nvSpPr>
        <p:spPr>
          <a:xfrm>
            <a:off x="2649519" y="4069080"/>
            <a:ext cx="177770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CE5BD96C-0D24-105C-ACB6-523275368370}"/>
              </a:ext>
            </a:extLst>
          </p:cNvPr>
          <p:cNvSpPr/>
          <p:nvPr/>
        </p:nvSpPr>
        <p:spPr>
          <a:xfrm>
            <a:off x="5118399" y="4084320"/>
            <a:ext cx="273020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id="{6A75BE22-BA64-AA7A-EA41-E8CE9B13BBAF}"/>
              </a:ext>
            </a:extLst>
          </p:cNvPr>
          <p:cNvSpPr/>
          <p:nvPr/>
        </p:nvSpPr>
        <p:spPr>
          <a:xfrm>
            <a:off x="6695739" y="2857500"/>
            <a:ext cx="1973132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: Rounded Corners 15">
            <a:hlinkClick r:id="rId10" action="ppaction://hlinksldjump"/>
            <a:extLst>
              <a:ext uri="{FF2B5EF4-FFF2-40B4-BE49-F238E27FC236}">
                <a16:creationId xmlns:a16="http://schemas.microsoft.com/office/drawing/2014/main" id="{1240A374-6F98-28EC-1891-7830738513E6}"/>
              </a:ext>
            </a:extLst>
          </p:cNvPr>
          <p:cNvSpPr/>
          <p:nvPr/>
        </p:nvSpPr>
        <p:spPr>
          <a:xfrm>
            <a:off x="6583680" y="1607820"/>
            <a:ext cx="2085191" cy="59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0DD5110-CBED-08BC-334B-5210CB6D4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473254" y="816732"/>
            <a:ext cx="2147601" cy="257860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9A07B1B-AF9B-3E68-0ECF-D102B3343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059" y="1367291"/>
            <a:ext cx="8175812" cy="33233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当地始终尘土飞扬吗？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451200" y="753888"/>
            <a:ext cx="826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在地球的整个历史中，大气中的粉尘含量一直在变化。这张地图显示了大约 22,000 年前的末次盛冰期的粉尘沉积物，当时气候要冷很多。 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b="9925"/>
          <a:stretch/>
        </p:blipFill>
        <p:spPr>
          <a:xfrm>
            <a:off x="1805725" y="1610047"/>
            <a:ext cx="5310751" cy="27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>
            <a:hlinkClick r:id="rId4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>
            <a:hlinkClick r:id="rId8" action="ppaction://hlinksldjump"/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1805725" y="14146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末次盛冰期 (LGM) 期间的粉尘沉积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DD6CC1-686B-4950-7879-F8FFF758A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75412" y="4448062"/>
            <a:ext cx="2141064" cy="2647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/>
        </p:nvSpPr>
        <p:spPr>
          <a:xfrm>
            <a:off x="451200" y="390675"/>
            <a:ext cx="82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当地始终尘土飞扬吗？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53" name="Google Shape;253;p37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与今天地球上沉积的粉尘含量（左）相比，大约 22,000 年前的末次盛冰期的粉尘量（右）要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多得多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。冰河时期尘土飞扬，因为不断移动的</a:t>
            </a:r>
            <a:r>
              <a:rPr lang="zh-CN" sz="1100" b="0" i="0" u="none" baseline="0" dirty="0">
                <a:solidFill>
                  <a:srgbClr val="3C4043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冰川和冰盖将基岩磨成细粒粉尘，这些粉尘会随风飘走。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8225"/>
          <a:stretch/>
        </p:blipFill>
        <p:spPr>
          <a:xfrm>
            <a:off x="772599" y="1690050"/>
            <a:ext cx="3759698" cy="200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 b="9857"/>
          <a:stretch/>
        </p:blipFill>
        <p:spPr>
          <a:xfrm>
            <a:off x="4698374" y="1690050"/>
            <a:ext cx="3738271" cy="19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056314" y="454537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>
            <a:hlinkClick r:id="rId9" action="ppaction://hlinksldjump"/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7"/>
          <p:cNvSpPr txBox="1"/>
          <p:nvPr/>
        </p:nvSpPr>
        <p:spPr>
          <a:xfrm>
            <a:off x="772600" y="14908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4695825" y="1490850"/>
            <a:ext cx="3738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末次盛冰期 (LGM) 期间的粉尘沉积</a:t>
            </a:r>
            <a:endParaRPr sz="800" b="1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BD599C-5616-2577-6CE3-EE9214B2F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05624" y="3694941"/>
            <a:ext cx="1528501" cy="18900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1218B2-FAC4-6DDB-C47C-776669DF81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6954" y="3697659"/>
            <a:ext cx="1531922" cy="18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SimHei" panose="02010609060101010101" pitchFamily="49" charset="-122"/>
                <a:ea typeface="SimHei" panose="02010609060101010101" pitchFamily="49" charset="-122"/>
                <a:cs typeface="Poppins"/>
                <a:sym typeface="Poppins"/>
              </a:rPr>
              <a:t>一年中的某些时刻是否更加尘土飞扬？</a:t>
            </a:r>
            <a:endParaRPr sz="1800">
              <a:solidFill>
                <a:srgbClr val="EA6144"/>
              </a:solidFill>
              <a:latin typeface="SimHei" panose="02010609060101010101" pitchFamily="49" charset="-122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SimHei" panose="02010609060101010101" pitchFamily="49" charset="-122"/>
                <a:ea typeface="SimHei" panose="02010609060101010101" pitchFamily="49" charset="-122"/>
                <a:cs typeface="Poppins"/>
                <a:sym typeface="Poppins"/>
              </a:rPr>
              <a:t>空气中的粉尘量随温度和风场的改变而发生</a:t>
            </a:r>
            <a:r>
              <a:rPr lang="zh-CN" sz="1100" b="1" i="0" u="none" baseline="0">
                <a:solidFill>
                  <a:schemeClr val="dk2"/>
                </a:solidFill>
                <a:latin typeface="SimHei" panose="02010609060101010101" pitchFamily="49" charset="-122"/>
                <a:ea typeface="SimHei" panose="02010609060101010101" pitchFamily="49" charset="-122"/>
                <a:cs typeface="Poppins"/>
                <a:sym typeface="Poppins"/>
              </a:rPr>
              <a:t>季节性变化</a:t>
            </a:r>
            <a:r>
              <a:rPr lang="zh-CN" sz="1100" b="0" i="0" u="none" baseline="0">
                <a:solidFill>
                  <a:schemeClr val="dk2"/>
                </a:solidFill>
                <a:latin typeface="SimHei" panose="02010609060101010101" pitchFamily="49" charset="-122"/>
                <a:ea typeface="SimHei" panose="02010609060101010101" pitchFamily="49" charset="-122"/>
                <a:cs typeface="Poppins"/>
                <a:sym typeface="Poppins"/>
              </a:rPr>
              <a:t>。下面的地图显示了全年有多少粉尘吹入大西洋。</a:t>
            </a:r>
            <a:endParaRPr sz="1100">
              <a:solidFill>
                <a:schemeClr val="dk2"/>
              </a:solidFill>
              <a:latin typeface="SimHei" panose="02010609060101010101" pitchFamily="49" charset="-122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71" name="Google Shape;271;p38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3138" y="1277100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280;p39">
            <a:hlinkClick r:id="rId5" action="ppaction://hlinksldjump"/>
            <a:extLst>
              <a:ext uri="{FF2B5EF4-FFF2-40B4-BE49-F238E27FC236}">
                <a16:creationId xmlns:a16="http://schemas.microsoft.com/office/drawing/2014/main" id="{0625AC68-16D9-E4B0-76E9-8D53A2DACFD3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1;p39">
            <a:hlinkClick r:id="rId7" action="ppaction://hlinksldjump"/>
            <a:extLst>
              <a:ext uri="{FF2B5EF4-FFF2-40B4-BE49-F238E27FC236}">
                <a16:creationId xmlns:a16="http://schemas.microsoft.com/office/drawing/2014/main" id="{C758B631-B001-E63C-ED36-505A9866813C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6;p33">
            <a:hlinkClick r:id="rId9" action="ppaction://hlinksldjump"/>
            <a:extLst>
              <a:ext uri="{FF2B5EF4-FFF2-40B4-BE49-F238E27FC236}">
                <a16:creationId xmlns:a16="http://schemas.microsoft.com/office/drawing/2014/main" id="{35647499-B7EC-1E6E-6BF0-998043B040EC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A367E-05CA-1E44-CD33-1442FC4E0A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52" t="20847" r="8401" b="18515"/>
          <a:stretch/>
        </p:blipFill>
        <p:spPr>
          <a:xfrm>
            <a:off x="762004" y="1470971"/>
            <a:ext cx="6768352" cy="311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一年中的某些时刻是否更加尘土飞扬？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77" name="Google Shape;277;p39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空气中的粉尘量随温度和风场的改变而发生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季节性变化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。下面的地图显示了全年有多少粉尘吹入大西洋。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80" name="Google Shape;280;p39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/>
          <p:nvPr/>
        </p:nvSpPr>
        <p:spPr>
          <a:xfrm>
            <a:off x="7612250" y="1245054"/>
            <a:ext cx="983100" cy="82615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大西洋中哪些月份粉尘最多？</a:t>
            </a:r>
            <a:endParaRPr sz="12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Medium"/>
              <a:sym typeface="Poppins Medium"/>
            </a:endParaRPr>
          </a:p>
        </p:txBody>
      </p:sp>
      <p:pic>
        <p:nvPicPr>
          <p:cNvPr id="10" name="Google Shape;206;p33">
            <a:hlinkClick r:id="rId7" action="ppaction://hlinksldjump"/>
            <a:extLst>
              <a:ext uri="{FF2B5EF4-FFF2-40B4-BE49-F238E27FC236}">
                <a16:creationId xmlns:a16="http://schemas.microsoft.com/office/drawing/2014/main" id="{42AF7775-AE8F-D932-4FCC-4A63FAC3DBAB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C6085-4F6D-A2CC-FA47-B4ED0ADD9E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52" t="20847" r="8401" b="18515"/>
          <a:stretch/>
        </p:blipFill>
        <p:spPr>
          <a:xfrm>
            <a:off x="762004" y="1470971"/>
            <a:ext cx="6768352" cy="31189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粉尘如何影响地球气候？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451200" y="753888"/>
            <a:ext cx="8260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沉入海洋的粉尘会为水中加入铁元素和其他营养物质，从而</a:t>
            </a:r>
            <a:r>
              <a:rPr lang="zh-CN" sz="11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帮助浮游植物生长</a:t>
            </a: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 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25" y="1595625"/>
            <a:ext cx="3231228" cy="209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>
            <a:hlinkClick r:id="rId4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19C94-34ED-EA8C-FD7A-6829DB2BB9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01" t="30728" r="50179" b="28586"/>
          <a:stretch/>
        </p:blipFill>
        <p:spPr>
          <a:xfrm>
            <a:off x="773471" y="1586504"/>
            <a:ext cx="3368223" cy="2172302"/>
          </a:xfrm>
          <a:prstGeom prst="rect">
            <a:avLst/>
          </a:prstGeom>
        </p:spPr>
      </p:pic>
      <p:pic>
        <p:nvPicPr>
          <p:cNvPr id="10" name="Google Shape;206;p33">
            <a:hlinkClick r:id="rId9" action="ppaction://hlinksldjump"/>
            <a:extLst>
              <a:ext uri="{FF2B5EF4-FFF2-40B4-BE49-F238E27FC236}">
                <a16:creationId xmlns:a16="http://schemas.microsoft.com/office/drawing/2014/main" id="{C7D87363-ABAC-F5CB-0466-034BB1523D95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4;p41">
            <a:extLst>
              <a:ext uri="{FF2B5EF4-FFF2-40B4-BE49-F238E27FC236}">
                <a16:creationId xmlns:a16="http://schemas.microsoft.com/office/drawing/2014/main" id="{6B5E93B1-3F2E-E65F-89A9-9C0E3D2210D6}"/>
              </a:ext>
            </a:extLst>
          </p:cNvPr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悬浮在空气中的微小颗粒称为气溶胶。每年 4 月和 5 月，风将大量粉尘气溶胶从中亚带到北太平洋。</a:t>
            </a:r>
            <a:endParaRPr sz="8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49FEB-F95E-89C4-A6AD-43A9F2F65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64" t="30728" r="8558" b="28586"/>
          <a:stretch/>
        </p:blipFill>
        <p:spPr>
          <a:xfrm>
            <a:off x="4318509" y="1592600"/>
            <a:ext cx="3257509" cy="2172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0CF7FB-1968-F4F1-C3DD-E5C789417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30728" r="51521" b="28586"/>
          <a:stretch/>
        </p:blipFill>
        <p:spPr>
          <a:xfrm>
            <a:off x="773471" y="1586504"/>
            <a:ext cx="3257509" cy="2172302"/>
          </a:xfrm>
          <a:prstGeom prst="rect">
            <a:avLst/>
          </a:prstGeom>
        </p:spPr>
      </p:pic>
      <p:sp>
        <p:nvSpPr>
          <p:cNvPr id="298" name="Google Shape;298;p41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粉尘如何影响地球气候？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99" name="Google Shape;299;p41"/>
          <p:cNvSpPr txBox="1"/>
          <p:nvPr/>
        </p:nvSpPr>
        <p:spPr>
          <a:xfrm>
            <a:off x="451200" y="756513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浮游植物从大气中带走二氧化碳，这有助于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气候降温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。浮游植物每年从大气中去除大约 10 千兆吨的碳。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4234350" y="3811600"/>
            <a:ext cx="226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8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叶绿素显示浮游植物在海洋中的位置。明亮的区域意味着存在大量浮游植物。4 月和 5 月进入海洋的粉尘提供了有助于浮游植物种群生长的营养物质。   </a:t>
            </a:r>
            <a:endParaRPr sz="5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02" name="Google Shape;302;p41">
            <a:hlinkClick r:id="rId4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1"/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悬浮在空气中的微小颗粒称为气溶胶。每年 4 月和 5 月，风将大量粉尘气溶胶从中亚带到北太平洋。</a:t>
            </a:r>
            <a:endParaRPr sz="8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05" name="Google Shape;305;p41"/>
          <p:cNvSpPr txBox="1"/>
          <p:nvPr/>
        </p:nvSpPr>
        <p:spPr>
          <a:xfrm>
            <a:off x="1933900" y="1241625"/>
            <a:ext cx="263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    海洋中有更多的粉尘     ---&gt;</a:t>
            </a:r>
            <a:endParaRPr sz="1100" dirty="0">
              <a:solidFill>
                <a:schemeClr val="accent5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06" name="Google Shape;306;p41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>
            <a:hlinkClick r:id="rId8" action="ppaction://hlinksldjump"/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>
            <a:hlinkClick r:id="rId10" action="ppaction://hlinksldjump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83688" y="15956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9" name="Google Shape;309;p41"/>
          <p:cNvSpPr txBox="1"/>
          <p:nvPr/>
        </p:nvSpPr>
        <p:spPr>
          <a:xfrm>
            <a:off x="4234350" y="1241625"/>
            <a:ext cx="2500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     更多的浮游植物     ---&gt;   </a:t>
            </a: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6499950" y="1241625"/>
            <a:ext cx="164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accent5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气候变冷</a:t>
            </a:r>
            <a:endParaRPr>
              <a:latin typeface="+mn-lt"/>
              <a:ea typeface="SimHe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A0139D-EDCE-3CD7-B770-64398814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30728" r="8558" b="28586"/>
          <a:stretch/>
        </p:blipFill>
        <p:spPr>
          <a:xfrm>
            <a:off x="773021" y="1586504"/>
            <a:ext cx="6802548" cy="2172302"/>
          </a:xfrm>
          <a:prstGeom prst="rect">
            <a:avLst/>
          </a:prstGeom>
        </p:spPr>
      </p:pic>
      <p:sp>
        <p:nvSpPr>
          <p:cNvPr id="315" name="Google Shape;315;p4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粉尘如何影响地球气候？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16" name="Google Shape;316;p42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浮游植物从大气中带走二氧化碳，这有助于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气候降温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。浮游植物每年从大气中去除大约 10 千兆吨的碳。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18" name="Google Shape;318;p42">
            <a:hlinkClick r:id="rId4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/>
        </p:nvSpPr>
        <p:spPr>
          <a:xfrm>
            <a:off x="1933900" y="1241625"/>
            <a:ext cx="623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484438" algn="l"/>
              </a:tabLst>
            </a:pPr>
            <a:r>
              <a:rPr lang="zh-CN" sz="1100" b="0" i="0" u="none" baseline="0" dirty="0"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    海洋中有更多的粉尘     ---&gt;</a:t>
            </a:r>
            <a:r>
              <a:rPr lang="en-CA" altLang="zh-CN" sz="1100" b="0" i="0" u="none" baseline="0" dirty="0"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	</a:t>
            </a:r>
            <a:r>
              <a:rPr lang="zh-CN" sz="1100" b="0" i="0" u="none" baseline="0" dirty="0"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更多的浮游植物     </a:t>
            </a:r>
            <a:r>
              <a:rPr lang="zh-CN" sz="11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---&gt;</a:t>
            </a:r>
            <a:r>
              <a:rPr lang="en-CA" altLang="zh-CN" sz="1100" b="0" i="0" u="none" baseline="0" dirty="0">
                <a:solidFill>
                  <a:schemeClr val="accent5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	</a:t>
            </a:r>
            <a:r>
              <a:rPr lang="zh-CN" sz="1100" b="0" i="0" u="none" baseline="0" dirty="0">
                <a:solidFill>
                  <a:schemeClr val="accent5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气候变冷</a:t>
            </a:r>
            <a:endParaRPr sz="1100" dirty="0">
              <a:solidFill>
                <a:schemeClr val="accent5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21" name="Google Shape;321;p42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2">
            <a:hlinkClick r:id="rId8" action="ppaction://hlinksldjump"/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/>
          <p:nvPr/>
        </p:nvSpPr>
        <p:spPr>
          <a:xfrm>
            <a:off x="6585725" y="1643425"/>
            <a:ext cx="1643875" cy="109609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粉尘如何以其他方式影响气候？ </a:t>
            </a: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1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大气中的粉尘会散射光并吸收来自太阳的能量。</a:t>
            </a:r>
            <a:endParaRPr sz="1200" i="1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 Medium"/>
              <a:sym typeface="Poppins Medium"/>
            </a:endParaRPr>
          </a:p>
        </p:txBody>
      </p:sp>
      <p:sp>
        <p:nvSpPr>
          <p:cNvPr id="12" name="Google Shape;301;p41">
            <a:extLst>
              <a:ext uri="{FF2B5EF4-FFF2-40B4-BE49-F238E27FC236}">
                <a16:creationId xmlns:a16="http://schemas.microsoft.com/office/drawing/2014/main" id="{FAC225B3-E9C8-CF4F-3A13-9D919C42A693}"/>
              </a:ext>
            </a:extLst>
          </p:cNvPr>
          <p:cNvSpPr txBox="1"/>
          <p:nvPr/>
        </p:nvSpPr>
        <p:spPr>
          <a:xfrm>
            <a:off x="4234350" y="3811600"/>
            <a:ext cx="226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8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叶绿素显示浮游植物在海洋中的位置。明亮的区域意味着存在大量浮游植物。4 月和 5 月进入海洋的粉尘提供了有助于浮游植物种群生长的营养物质。   </a:t>
            </a:r>
            <a:endParaRPr sz="5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4" name="Google Shape;304;p41">
            <a:extLst>
              <a:ext uri="{FF2B5EF4-FFF2-40B4-BE49-F238E27FC236}">
                <a16:creationId xmlns:a16="http://schemas.microsoft.com/office/drawing/2014/main" id="{C20A9DFF-36A9-972D-C315-0DD66B3DC455}"/>
              </a:ext>
            </a:extLst>
          </p:cNvPr>
          <p:cNvSpPr txBox="1"/>
          <p:nvPr/>
        </p:nvSpPr>
        <p:spPr>
          <a:xfrm>
            <a:off x="1844064" y="3811600"/>
            <a:ext cx="22707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悬浮在空气中的微小颗粒称为气溶胶。每年 4 月和 5 月，风将大量粉尘气溶胶从中亚带到北太平洋。</a:t>
            </a:r>
            <a:endParaRPr sz="8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我们如何了解关于粉尘的诸多事宜？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31" name="Google Shape;331;p43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科学家研究中国新疆准噶尔盆地产生粉尘的岩石，以了解东亚的过去气候。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33" name="Google Shape;333;p43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3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3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6788" y="167187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78304-CA26-8C1A-705E-D41ED49F80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727" t="28598" r="14690" b="19923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我们如何了解关于粉尘的诸多事宜？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科学家研究中国新疆准噶尔盆地产生粉尘的岩石，以了解东亚的过去气候。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44" name="Google Shape;344;p44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4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4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6096"/>
            <a:ext cx="566550" cy="111130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4"/>
          <p:cNvSpPr/>
          <p:nvPr/>
        </p:nvSpPr>
        <p:spPr>
          <a:xfrm>
            <a:off x="7139500" y="1673075"/>
            <a:ext cx="1379400" cy="130169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这位地质学家在做</a:t>
            </a:r>
            <a:br>
              <a:rPr lang="en-CA" altLang="zh-CN" sz="10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</a:br>
            <a:r>
              <a:rPr lang="zh-CN" sz="10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什么？</a:t>
            </a: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1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他们正在运用 Jacob Staff</a:t>
            </a:r>
            <a:r>
              <a:rPr lang="en-US" altLang="zh-CN" sz="1000" b="0" i="1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 </a:t>
            </a:r>
            <a:r>
              <a:rPr lang="zh-CN" sz="1000" b="0" i="1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测量仪来测量沉积岩层的厚度。</a:t>
            </a:r>
            <a:endParaRPr sz="1000" i="1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Medium"/>
              <a:sym typeface="Poppins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1BA3A-8D30-F73A-46FD-5B4CE28C84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27" t="28598" r="14690" b="19923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5">
            <a:hlinkClick r:id="rId4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595739" y="2018111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5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>
            <a:hlinkClick r:id="rId8" action="ppaction://hlinksldjump"/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0" y="2016095"/>
            <a:ext cx="566550" cy="111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97505" y="1371975"/>
            <a:ext cx="4933033" cy="22377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5"/>
          <p:cNvSpPr txBox="1"/>
          <p:nvPr/>
        </p:nvSpPr>
        <p:spPr>
          <a:xfrm>
            <a:off x="2321275" y="1674500"/>
            <a:ext cx="4285500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2400" b="1" i="0" u="none" baseline="0" dirty="0">
                <a:solidFill>
                  <a:srgbClr val="EEEEEE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我们的粉尘传说到此结束！</a:t>
            </a:r>
            <a:endParaRPr sz="2400" b="1" dirty="0">
              <a:solidFill>
                <a:srgbClr val="EEEEEE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7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500" b="0" i="0" u="none" baseline="0" dirty="0">
                <a:solidFill>
                  <a:srgbClr val="FFFFFF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了解有关大气中粉尘的更多信息</a:t>
            </a:r>
            <a:endParaRPr sz="1500" dirty="0">
              <a:solidFill>
                <a:srgbClr val="FFFFFF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000000"/>
              </a:solidFill>
              <a:latin typeface="+mn-lt"/>
              <a:ea typeface="SimHei" panose="02010609060101010101" pitchFamily="49" charset="-12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Font typeface="Poppins"/>
              <a:buChar char="●"/>
            </a:pPr>
            <a:r>
              <a:rPr lang="zh-CN" b="0" i="0" u="sng" baseline="0" dirty="0">
                <a:solidFill>
                  <a:srgbClr val="FFE599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大气粉尘上的污垢</a:t>
            </a:r>
            <a:endParaRPr dirty="0">
              <a:solidFill>
                <a:srgbClr val="FFE599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Font typeface="Poppins"/>
              <a:buChar char="●"/>
            </a:pPr>
            <a:r>
              <a:rPr lang="zh-CN" b="0" i="0" u="sng" baseline="0" dirty="0">
                <a:solidFill>
                  <a:srgbClr val="FFE599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粉尘横穿大西洋</a:t>
            </a:r>
            <a:endParaRPr dirty="0">
              <a:solidFill>
                <a:srgbClr val="FFE599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  <a:ea typeface="SimHei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36" name="Google Shape;136;p28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粉尘是怎么回事？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38" name="Google Shape;138;p28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</a:t>
            </a:r>
            <a:r>
              <a:rPr lang="zh-CN" sz="11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细颗粒的沉积物</a:t>
            </a: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，来自陆地上的岩石侵蚀，由风带到大气中，然后又回到陆地和海洋。大气中随时都有 1700-2000 万吨的粉尘。某些地方最终会比其他地方沉积更多的粉尘。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40" name="Google Shape;140;p28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01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>
            <a:hlinkClick r:id="rId3" action="ppaction://hlinksldjump"/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>
            <a:hlinkClick r:id="rId6" action="ppaction://hlinksldjump"/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595739" y="2024049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>
            <a:hlinkClick r:id="rId8" action="ppaction://hlinksldjump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0888" y="1698250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4" name="Google Shape;144;p28"/>
          <p:cNvSpPr txBox="1"/>
          <p:nvPr/>
        </p:nvSpPr>
        <p:spPr>
          <a:xfrm>
            <a:off x="1805725" y="1510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C27559D-EF1D-F878-A0F7-D69982489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77561" y="1697077"/>
            <a:ext cx="5217315" cy="301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信息来源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362" name="Google Shape;362;p46"/>
          <p:cNvSpPr txBox="1"/>
          <p:nvPr/>
        </p:nvSpPr>
        <p:spPr>
          <a:xfrm>
            <a:off x="451200" y="753900"/>
            <a:ext cx="8260800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粉尘传说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由 UCAR 科学教育中心建立，作为支持 NSF 资助项目的教育活动的一部分：</a:t>
            </a:r>
            <a:r>
              <a:rPr lang="zh-CN" sz="1100" b="0" i="1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PIRE：粉尘促使大气中二氧化碳含量的下降，形成北半球冰川作用的触发因素</a:t>
            </a:r>
            <a:r>
              <a:rPr lang="zh-CN" sz="1100" b="0" i="0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（</a:t>
            </a:r>
            <a:r>
              <a:rPr lang="zh-CN" sz="1100" b="0" i="0" u="sng" baseline="0" dirty="0">
                <a:solidFill>
                  <a:schemeClr val="accent5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奖项 #1545859</a:t>
            </a:r>
            <a:r>
              <a:rPr lang="zh-CN" sz="1100" b="0" i="0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）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粉尘处理数据图来源于： 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4"/>
              </a:rPr>
              <a:t>Mahowald, N. M., D. R. Muhs, S. Levis, P. J. Rasch, M. Yoshioka, C. S. Zender, and C. Luo (2006), Change in atmospheric</a:t>
            </a: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4"/>
              </a:rPr>
              <a:t>mineral aerosols in response to climate: Last glacial period, preindustrial, modern, and doubled carbon dioxide climates, J. Geophys.Res., 111, D10202, doi:10.1029/2005JD006653. 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来自 NASA 地球观测的气溶胶和叶绿素数据图：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5"/>
              </a:rPr>
              <a:t>https://neo.gsfc.nasa.gov/view.php?datasetId=MODAL2_M_AER_OD&amp;year=2018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6"/>
              </a:rPr>
              <a:t>https://neo.gsfc.nasa.gov/view.php?datasetId=MY1DMM_CHLORA&amp;date=2018-12-01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粉尘的移动之旅：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7"/>
              </a:rPr>
              <a:t>https://earthobservatory.nasa.gov/images/146122/a-dusty-journey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生物群落地图：全球沙漠：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8"/>
              </a:rPr>
              <a:t>https://commons.wikimedia.org/wiki/File:Biome_map_13.svg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盛行风：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9"/>
              </a:rPr>
              <a:t>https://en.wikipedia.org/wiki/Prevailing_winds#/media/File:Map_prevailing_winds_on_earth.png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363" name="Google Shape;363;p46">
            <a:hlinkClick r:id="rId10" action="ppaction://hlinksldjump"/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8056314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83524" y="1215600"/>
            <a:ext cx="1832101" cy="3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/>
        </p:nvSpPr>
        <p:spPr>
          <a:xfrm>
            <a:off x="1805725" y="1510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sp>
        <p:nvSpPr>
          <p:cNvPr id="151" name="Google Shape;151;p29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52" name="Google Shape;152;p29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粉尘是怎么回事？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54" name="Google Shape;154;p29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细颗粒的沉积物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，来自陆地上的岩石侵蚀，由风带到大气中，然后又回到陆地和海洋。大气中随时都有 1700-2000 万吨的粉尘。某些地方最终会比其他地方沉积更多的粉尘。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55" name="Google Shape;155;p29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01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>
            <a:hlinkClick r:id="rId7" action="ppaction://hlinksldjump"/>
          </p:cNvPr>
          <p:cNvSpPr/>
          <p:nvPr/>
        </p:nvSpPr>
        <p:spPr>
          <a:xfrm>
            <a:off x="7070900" y="1698250"/>
            <a:ext cx="1154100" cy="131808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您可以找到地球上粉尘最多的地方吗？ </a:t>
            </a:r>
            <a:endParaRPr sz="110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哪些海洋区域粉尘最多？</a:t>
            </a:r>
            <a:endParaRPr sz="12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Medium"/>
              <a:sym typeface="Poppins Medium"/>
            </a:endParaRPr>
          </a:p>
        </p:txBody>
      </p:sp>
      <p:pic>
        <p:nvPicPr>
          <p:cNvPr id="158" name="Google Shape;158;p29">
            <a:hlinkClick r:id="rId8" action="ppaction://hlinksldjump"/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E606348-EBCA-BD64-F9BF-340C9A878B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77561" y="1697077"/>
            <a:ext cx="5217315" cy="3017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粉尘来自何处？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451200" y="753888"/>
            <a:ext cx="812672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气候干旱的地区会产生大量粉尘。大气中的大部分粉尘来自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沙漠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。非洲北部的撒哈拉沙漠产生的大气粉尘比全球任何其他地区都要多。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68" name="Google Shape;168;p30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14" y="457157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全球的沙漠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CAC68A7-79A0-8773-74B9-DAF55C095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05725" y="1526621"/>
            <a:ext cx="5312469" cy="30449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粉尘来自何处？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451200" y="753888"/>
            <a:ext cx="812625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气候干旱的地区会产生大量粉尘。大气中的大部分粉尘来自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沙漠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。非洲北部的撒哈拉沙漠产生的大气粉尘比全球任何其他地区都要多。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80" name="Google Shape;180;p31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14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当前气候条件下的沙漠和粉尘沉积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185" name="Google Shape;185;p31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79188" y="15453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14BDAA6-5494-EBF7-4ECB-B3250AE172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97550" y="1555762"/>
            <a:ext cx="5273350" cy="3090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粉尘来自何处？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451200" y="753888"/>
            <a:ext cx="80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气候干旱的地区会产生大量粉尘。大气中的大部分粉尘来自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沙漠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。非洲北部的撒哈拉沙漠产生的大气粉尘比全球任何其他地区都要多。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94" name="Google Shape;194;p32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6314" y="4554923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2464"/>
            <a:ext cx="566550" cy="111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 txBox="1"/>
          <p:nvPr/>
        </p:nvSpPr>
        <p:spPr>
          <a:xfrm>
            <a:off x="1805725" y="1354925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当前气候条件下的沙漠和粉尘沉积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sp>
        <p:nvSpPr>
          <p:cNvPr id="199" name="Google Shape;199;p32"/>
          <p:cNvSpPr/>
          <p:nvPr/>
        </p:nvSpPr>
        <p:spPr>
          <a:xfrm>
            <a:off x="7191500" y="1545325"/>
            <a:ext cx="1320040" cy="619141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 dirty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哪个沙漠地区会影响您居住的地方？</a:t>
            </a:r>
            <a:endParaRPr sz="12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Medium"/>
              <a:sym typeface="Poppins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91B4ABD-D24F-1CF6-D2F7-0BFC71999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7550" y="1555762"/>
            <a:ext cx="5273350" cy="30906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粉尘四处移动的原因是什么？</a:t>
            </a:r>
            <a:endParaRPr sz="180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盛行</a:t>
            </a:r>
            <a:r>
              <a:rPr lang="zh-CN" sz="11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风</a:t>
            </a: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将粉尘带到全球各地。风可以将粉尘从来源地带到数千英里外。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06" name="Google Shape;206;p33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595739" y="2024049"/>
            <a:ext cx="565600" cy="10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>
            <a:hlinkClick r:id="rId7" action="ppaction://hlinksldjump"/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风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E35F5F9-CCDC-F38B-ACE4-B2FA8E064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05725" y="1613132"/>
            <a:ext cx="5131826" cy="30358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当前气候条件下的风和粉尘沉积物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粉尘四处移动的原因是什么？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盛行</a:t>
            </a:r>
            <a:r>
              <a:rPr lang="zh-CN" sz="11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风</a:t>
            </a: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将粉尘带到全球各地。风可以将粉尘从来源地带到数千英里外。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21" name="Google Shape;221;p34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388" y="1600625"/>
            <a:ext cx="1028874" cy="11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763F333-8DF1-24B4-C0F3-5DE60496C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3100" y="1592455"/>
            <a:ext cx="5256536" cy="3070593"/>
          </a:xfrm>
          <a:prstGeom prst="rect">
            <a:avLst/>
          </a:prstGeom>
        </p:spPr>
      </p:pic>
      <p:pic>
        <p:nvPicPr>
          <p:cNvPr id="10" name="Google Shape;206;p33">
            <a:hlinkClick r:id="rId11" action="ppaction://hlinksldjump"/>
            <a:extLst>
              <a:ext uri="{FF2B5EF4-FFF2-40B4-BE49-F238E27FC236}">
                <a16:creationId xmlns:a16="http://schemas.microsoft.com/office/drawing/2014/main" id="{9C6F76E4-0D80-A56B-826B-FE6630E826F1}"/>
              </a:ext>
            </a:extLst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粉尘四处移动的原因是什么？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盛行</a:t>
            </a:r>
            <a:r>
              <a:rPr lang="zh-CN" sz="1100" b="1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风</a:t>
            </a:r>
            <a:r>
              <a:rPr lang="zh-CN" sz="11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将粉尘带到全球各地。风可以将粉尘从来源地带到数千英里外。</a:t>
            </a: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31" name="Google Shape;231;p35">
            <a:hlinkClick r:id="rId3" action="ppaction://hlinksldjump"/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8595739" y="2023703"/>
            <a:ext cx="565600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>
            <a:hlinkClick r:id="rId5" action="ppaction://hlinksldjump"/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2015317"/>
            <a:ext cx="566550" cy="111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7">
            <a:alphaModFix/>
          </a:blip>
          <a:srcRect b="10298"/>
          <a:stretch/>
        </p:blipFill>
        <p:spPr>
          <a:xfrm>
            <a:off x="1790485" y="1600625"/>
            <a:ext cx="5189151" cy="27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1805725" y="1413300"/>
            <a:ext cx="4707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8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 SemiBold"/>
                <a:sym typeface="Poppins SemiBold"/>
              </a:rPr>
              <a:t>当前气候条件下的风和粉尘沉积物</a:t>
            </a:r>
            <a:endParaRPr sz="800" b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 SemiBold"/>
              <a:sym typeface="Poppins SemiBold"/>
            </a:endParaRPr>
          </a:p>
        </p:txBody>
      </p:sp>
      <p:sp>
        <p:nvSpPr>
          <p:cNvPr id="236" name="Google Shape;236;p35"/>
          <p:cNvSpPr/>
          <p:nvPr/>
        </p:nvSpPr>
        <p:spPr>
          <a:xfrm>
            <a:off x="7081088" y="1600625"/>
            <a:ext cx="1281900" cy="85163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>
                <a:solidFill>
                  <a:schemeClr val="dk1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来自北非撒哈拉沙漠的粉尘最终会飘向何处？</a:t>
            </a:r>
            <a:endParaRPr>
              <a:latin typeface="+mn-lt"/>
              <a:ea typeface="SimHei" panose="02010609060101010101" pitchFamily="49" charset="-122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8096F5-ED90-4DAE-2F00-FD81D601C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0484" y="1602008"/>
            <a:ext cx="5156499" cy="3073296"/>
          </a:xfrm>
          <a:prstGeom prst="rect">
            <a:avLst/>
          </a:prstGeom>
        </p:spPr>
      </p:pic>
      <p:pic>
        <p:nvPicPr>
          <p:cNvPr id="11" name="Google Shape;206;p33">
            <a:hlinkClick r:id="rId10" action="ppaction://hlinksldjump"/>
            <a:extLst>
              <a:ext uri="{FF2B5EF4-FFF2-40B4-BE49-F238E27FC236}">
                <a16:creationId xmlns:a16="http://schemas.microsoft.com/office/drawing/2014/main" id="{D75423E7-CEE5-386B-37DF-861EA05E7CA8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8055376" y="4545348"/>
            <a:ext cx="733094" cy="25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ust Tales - chines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ust Tales - blank fra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2722</Words>
  <Application>Microsoft Macintosh PowerPoint</Application>
  <PresentationFormat>On-screen Show (16:9)</PresentationFormat>
  <Paragraphs>111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SimHei</vt:lpstr>
      <vt:lpstr>Poppins</vt:lpstr>
      <vt:lpstr>Arial</vt:lpstr>
      <vt:lpstr>Dust Tales - chinese</vt:lpstr>
      <vt:lpstr>Dust Tales - blank 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Sharon White</cp:lastModifiedBy>
  <cp:revision>35</cp:revision>
  <dcterms:modified xsi:type="dcterms:W3CDTF">2022-06-01T20:06:51Z</dcterms:modified>
</cp:coreProperties>
</file>