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06E3E-AE46-6640-BBE0-CD175DAF5E0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650A9-818B-2647-AB72-149B19DA8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1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1D8CA-8F8D-D24D-B53A-4F7FAC34A4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4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1D8CA-8F8D-D24D-B53A-4F7FAC34A4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9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1D8CA-8F8D-D24D-B53A-4F7FAC34A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1D8CA-8F8D-D24D-B53A-4F7FAC34A4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01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1D8CA-8F8D-D24D-B53A-4F7FAC34A4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1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1D8CA-8F8D-D24D-B53A-4F7FAC34A4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3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1D8CA-8F8D-D24D-B53A-4F7FAC34A4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4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1D8CA-8F8D-D24D-B53A-4F7FAC34A4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1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1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3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9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3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4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9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21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8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8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EC88E-12B1-D041-9D50-D0CA138A72F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46797-29BF-DE4F-9870-9B0D9E1B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8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3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6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1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480" y="301625"/>
            <a:ext cx="6593840" cy="1110615"/>
          </a:xfrm>
        </p:spPr>
        <p:txBody>
          <a:bodyPr>
            <a:normAutofit/>
          </a:bodyPr>
          <a:lstStyle/>
          <a:p>
            <a:r>
              <a:rPr lang="en-US" dirty="0" smtClean="0"/>
              <a:t>The Art of Clouds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" y="4490720"/>
            <a:ext cx="8524240" cy="1148080"/>
          </a:xfrm>
        </p:spPr>
        <p:txBody>
          <a:bodyPr>
            <a:normAutofit/>
          </a:bodyPr>
          <a:lstStyle/>
          <a:p>
            <a:r>
              <a:rPr lang="en-US" dirty="0" smtClean="0"/>
              <a:t>Can you guess which clouds the artist painted?</a:t>
            </a:r>
            <a:r>
              <a:rPr lang="en-US" dirty="0"/>
              <a:t>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6"/>
          <a:stretch/>
        </p:blipFill>
        <p:spPr bwMode="auto">
          <a:xfrm>
            <a:off x="1046480" y="1178560"/>
            <a:ext cx="6858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43" y="5853276"/>
            <a:ext cx="5340951" cy="9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4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70433" y="383052"/>
            <a:ext cx="65666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These are mostly long </a:t>
            </a:r>
            <a:r>
              <a:rPr lang="en-US" sz="2800" dirty="0">
                <a:solidFill>
                  <a:srgbClr val="7F7F7F"/>
                </a:solidFill>
              </a:rPr>
              <a:t>mid-level clouds called </a:t>
            </a:r>
            <a:r>
              <a:rPr lang="en-US" sz="2800" b="1" dirty="0" smtClean="0">
                <a:solidFill>
                  <a:srgbClr val="7F7F7F"/>
                </a:solidFill>
              </a:rPr>
              <a:t>altostratus</a:t>
            </a:r>
            <a:r>
              <a:rPr lang="en-US" sz="2800" dirty="0" smtClean="0">
                <a:solidFill>
                  <a:srgbClr val="7F7F7F"/>
                </a:solidFill>
              </a:rPr>
              <a:t>.</a:t>
            </a: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5" name="Picture 13" descr="altostratus3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3" b="28366"/>
          <a:stretch/>
        </p:blipFill>
        <p:spPr bwMode="auto">
          <a:xfrm>
            <a:off x="1170433" y="3736669"/>
            <a:ext cx="6794591" cy="22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40100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66"/>
          <a:stretch/>
        </p:blipFill>
        <p:spPr bwMode="auto">
          <a:xfrm>
            <a:off x="1170435" y="1511464"/>
            <a:ext cx="6794590" cy="20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0435" y="5773692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Peggy </a:t>
            </a:r>
            <a:r>
              <a:rPr lang="en-US" sz="1200" dirty="0" err="1" smtClean="0">
                <a:solidFill>
                  <a:srgbClr val="7F7F7F"/>
                </a:solidFill>
              </a:rPr>
              <a:t>LeMone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5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67818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1447800" y="5133975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fr-FR" sz="1800" dirty="0" err="1">
                <a:solidFill>
                  <a:srgbClr val="7F7F7F"/>
                </a:solidFill>
              </a:rPr>
              <a:t>Seascape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Study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with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Rain</a:t>
            </a:r>
            <a:r>
              <a:rPr lang="fr-FR" sz="1800" dirty="0">
                <a:solidFill>
                  <a:srgbClr val="7F7F7F"/>
                </a:solidFill>
              </a:rPr>
              <a:t> Cloud</a:t>
            </a: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John </a:t>
            </a:r>
            <a:r>
              <a:rPr lang="fr-FR" sz="1800" dirty="0" smtClean="0">
                <a:solidFill>
                  <a:srgbClr val="7F7F7F"/>
                </a:solidFill>
              </a:rPr>
              <a:t>Constable, a </a:t>
            </a:r>
            <a:r>
              <a:rPr lang="fr-FR" sz="1800" dirty="0" err="1" smtClean="0">
                <a:solidFill>
                  <a:srgbClr val="7F7F7F"/>
                </a:solidFill>
              </a:rPr>
              <a:t>ninteenth</a:t>
            </a:r>
            <a:r>
              <a:rPr lang="fr-FR" sz="1800" dirty="0" smtClean="0">
                <a:solidFill>
                  <a:srgbClr val="7F7F7F"/>
                </a:solidFill>
              </a:rPr>
              <a:t> </a:t>
            </a:r>
            <a:r>
              <a:rPr lang="fr-FR" sz="1800" dirty="0" err="1" smtClean="0">
                <a:solidFill>
                  <a:srgbClr val="7F7F7F"/>
                </a:solidFill>
              </a:rPr>
              <a:t>century</a:t>
            </a:r>
            <a:r>
              <a:rPr lang="fr-FR" sz="1800" dirty="0" smtClean="0">
                <a:solidFill>
                  <a:srgbClr val="7F7F7F"/>
                </a:solidFill>
              </a:rPr>
              <a:t> British </a:t>
            </a:r>
            <a:r>
              <a:rPr lang="fr-FR" sz="1800" dirty="0" err="1" smtClean="0">
                <a:solidFill>
                  <a:srgbClr val="7F7F7F"/>
                </a:solidFill>
              </a:rPr>
              <a:t>artist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78085" y="360654"/>
            <a:ext cx="70947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7F7F7F"/>
                </a:solidFill>
              </a:rPr>
              <a:t>Cumulonimbus</a:t>
            </a:r>
            <a:r>
              <a:rPr lang="en-US" sz="2800" dirty="0" smtClean="0">
                <a:solidFill>
                  <a:srgbClr val="7F7F7F"/>
                </a:solidFill>
              </a:rPr>
              <a:t> </a:t>
            </a:r>
            <a:r>
              <a:rPr lang="en-US" sz="2800" dirty="0">
                <a:solidFill>
                  <a:srgbClr val="7F7F7F"/>
                </a:solidFill>
              </a:rPr>
              <a:t>clouds can turn dark and cause rain. The rain is usually not widespread. Instead it is in one </a:t>
            </a:r>
            <a:r>
              <a:rPr lang="en-US" sz="2800" dirty="0" smtClean="0">
                <a:solidFill>
                  <a:srgbClr val="7F7F7F"/>
                </a:solidFill>
              </a:rPr>
              <a:t>spot.</a:t>
            </a: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6" name="Picture 13" descr="cumulonimbus5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t="21698" r="23130"/>
          <a:stretch/>
        </p:blipFill>
        <p:spPr bwMode="auto">
          <a:xfrm>
            <a:off x="4754362" y="1851730"/>
            <a:ext cx="3712317" cy="373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25418"/>
          <a:stretch/>
        </p:blipFill>
        <p:spPr bwMode="auto">
          <a:xfrm>
            <a:off x="978086" y="1851729"/>
            <a:ext cx="3388100" cy="373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04795" y="5603889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Wikipedia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9" name="Picture 8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7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685800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1447800" y="5133975"/>
            <a:ext cx="731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fr-FR" sz="1800" dirty="0" err="1">
                <a:solidFill>
                  <a:srgbClr val="7F7F7F"/>
                </a:solidFill>
              </a:rPr>
              <a:t>Weymouth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Bay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John Constable, a </a:t>
            </a:r>
            <a:r>
              <a:rPr lang="fr-FR" sz="1800" dirty="0" err="1">
                <a:solidFill>
                  <a:srgbClr val="7F7F7F"/>
                </a:solidFill>
              </a:rPr>
              <a:t>ninteenth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century</a:t>
            </a:r>
            <a:r>
              <a:rPr lang="fr-FR" sz="1800" dirty="0">
                <a:solidFill>
                  <a:srgbClr val="7F7F7F"/>
                </a:solidFill>
              </a:rPr>
              <a:t> British </a:t>
            </a:r>
            <a:r>
              <a:rPr lang="fr-FR" sz="1800" dirty="0" err="1">
                <a:solidFill>
                  <a:srgbClr val="7F7F7F"/>
                </a:solidFill>
              </a:rPr>
              <a:t>artist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44160" y="316862"/>
            <a:ext cx="7315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These</a:t>
            </a:r>
            <a:r>
              <a:rPr lang="en-US" sz="2800" b="1" dirty="0" smtClean="0">
                <a:solidFill>
                  <a:srgbClr val="7F7F7F"/>
                </a:solidFill>
              </a:rPr>
              <a:t> cumulus</a:t>
            </a:r>
            <a:r>
              <a:rPr lang="en-US" sz="2800" dirty="0" smtClean="0">
                <a:solidFill>
                  <a:srgbClr val="7F7F7F"/>
                </a:solidFill>
              </a:rPr>
              <a:t> </a:t>
            </a:r>
            <a:r>
              <a:rPr lang="en-US" sz="2800" dirty="0">
                <a:solidFill>
                  <a:srgbClr val="7F7F7F"/>
                </a:solidFill>
              </a:rPr>
              <a:t>clouds </a:t>
            </a:r>
            <a:r>
              <a:rPr lang="en-US" sz="2800" dirty="0" smtClean="0">
                <a:solidFill>
                  <a:srgbClr val="7F7F7F"/>
                </a:solidFill>
              </a:rPr>
              <a:t>are </a:t>
            </a:r>
            <a:r>
              <a:rPr lang="en-US" sz="2800" dirty="0">
                <a:solidFill>
                  <a:srgbClr val="7F7F7F"/>
                </a:solidFill>
              </a:rPr>
              <a:t>beginning to grow vertically. They might have turned into a thunderstorm later in the day. </a:t>
            </a:r>
          </a:p>
        </p:txBody>
      </p:sp>
      <p:pic>
        <p:nvPicPr>
          <p:cNvPr id="5" name="Picture 13" descr="cumulus6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340"/>
          <a:stretch/>
        </p:blipFill>
        <p:spPr bwMode="auto">
          <a:xfrm>
            <a:off x="2174707" y="3810148"/>
            <a:ext cx="4889930" cy="193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64"/>
          <a:stretch/>
        </p:blipFill>
        <p:spPr bwMode="auto">
          <a:xfrm>
            <a:off x="2174707" y="1701858"/>
            <a:ext cx="4881855" cy="199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4707" y="5741459"/>
            <a:ext cx="23142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</a:t>
            </a:r>
            <a:r>
              <a:rPr lang="en-US" sz="1200" dirty="0">
                <a:solidFill>
                  <a:srgbClr val="7F7F7F"/>
                </a:solidFill>
              </a:rPr>
              <a:t>Olga and Sergei </a:t>
            </a:r>
            <a:r>
              <a:rPr lang="en-US" sz="1200" dirty="0" err="1">
                <a:solidFill>
                  <a:srgbClr val="7F7F7F"/>
                </a:solidFill>
              </a:rPr>
              <a:t>Kuznetsov</a:t>
            </a:r>
            <a:endParaRPr lang="en-US" sz="12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0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8"/>
          <p:cNvSpPr txBox="1">
            <a:spLocks noChangeArrowheads="1"/>
          </p:cNvSpPr>
          <p:nvPr/>
        </p:nvSpPr>
        <p:spPr bwMode="auto">
          <a:xfrm>
            <a:off x="1447800" y="5408613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Cloud Study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John Constable (1776-1837) </a:t>
            </a:r>
            <a:r>
              <a:rPr lang="fr-FR" sz="1800" dirty="0">
                <a:solidFill>
                  <a:srgbClr val="7F7F7F"/>
                </a:solidFill>
              </a:rPr>
              <a:t>British</a:t>
            </a:r>
            <a:r>
              <a:rPr lang="en-US" sz="1800" dirty="0">
                <a:solidFill>
                  <a:srgbClr val="7F7F7F"/>
                </a:solidFill>
              </a:rPr>
              <a:t>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22531" name="Picture 14" descr="9_constable_C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8486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360210" y="460124"/>
            <a:ext cx="62819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 clouds in front are </a:t>
            </a:r>
            <a:r>
              <a:rPr lang="en-US" sz="2800" b="1" dirty="0" smtClean="0">
                <a:solidFill>
                  <a:srgbClr val="7F7F7F"/>
                </a:solidFill>
              </a:rPr>
              <a:t>cumulus.</a:t>
            </a:r>
            <a:endParaRPr lang="en-US" sz="2800" dirty="0" smtClean="0">
              <a:solidFill>
                <a:srgbClr val="7F7F7F"/>
              </a:solidFill>
            </a:endParaRPr>
          </a:p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There are wispy </a:t>
            </a:r>
            <a:r>
              <a:rPr lang="en-US" sz="2800" b="1" dirty="0">
                <a:solidFill>
                  <a:srgbClr val="7F7F7F"/>
                </a:solidFill>
              </a:rPr>
              <a:t>cirrus</a:t>
            </a:r>
            <a:r>
              <a:rPr lang="en-US" sz="2800" dirty="0">
                <a:solidFill>
                  <a:srgbClr val="7F7F7F"/>
                </a:solidFill>
              </a:rPr>
              <a:t> clouds </a:t>
            </a:r>
            <a:r>
              <a:rPr lang="en-US" sz="2800" dirty="0" smtClean="0">
                <a:solidFill>
                  <a:srgbClr val="7F7F7F"/>
                </a:solidFill>
              </a:rPr>
              <a:t>behind.</a:t>
            </a: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5" name="Picture 13" descr="cumulus6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0" t="2127" r="6102" b="35199"/>
          <a:stretch/>
        </p:blipFill>
        <p:spPr bwMode="auto">
          <a:xfrm>
            <a:off x="5982301" y="3684192"/>
            <a:ext cx="2144032" cy="204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cirrus6_b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1" r="18780" b="37800"/>
          <a:stretch/>
        </p:blipFill>
        <p:spPr bwMode="auto">
          <a:xfrm>
            <a:off x="5982301" y="1414232"/>
            <a:ext cx="2144033" cy="18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9_constable_C_l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5712" r="29842" b="8277"/>
          <a:stretch/>
        </p:blipFill>
        <p:spPr bwMode="auto">
          <a:xfrm>
            <a:off x="566741" y="1553448"/>
            <a:ext cx="4937427" cy="40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21303" y="5730963"/>
            <a:ext cx="4262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Photos: Lisa Gardiner (top) </a:t>
            </a:r>
            <a:r>
              <a:rPr lang="en-US" sz="1200" dirty="0">
                <a:solidFill>
                  <a:srgbClr val="7F7F7F"/>
                </a:solidFill>
              </a:rPr>
              <a:t>Olga and Sergei </a:t>
            </a:r>
            <a:r>
              <a:rPr lang="en-US" sz="1200" dirty="0" err="1" smtClean="0">
                <a:solidFill>
                  <a:srgbClr val="7F7F7F"/>
                </a:solidFill>
              </a:rPr>
              <a:t>Kuznetsov</a:t>
            </a:r>
            <a:r>
              <a:rPr lang="en-US" sz="1200" dirty="0" smtClean="0">
                <a:solidFill>
                  <a:srgbClr val="7F7F7F"/>
                </a:solidFill>
              </a:rPr>
              <a:t> (bottom)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9" name="Picture 8" descr="horiz 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402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162800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1447800" y="5133975"/>
            <a:ext cx="7696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Place Saint-Marc a Venise, Vue du Grand Canal </a:t>
            </a: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Eugene </a:t>
            </a:r>
            <a:r>
              <a:rPr lang="en-US" sz="1800" dirty="0" err="1" smtClean="0">
                <a:solidFill>
                  <a:srgbClr val="7F7F7F"/>
                </a:solidFill>
              </a:rPr>
              <a:t>Bourdin</a:t>
            </a:r>
            <a:r>
              <a:rPr lang="en-US" sz="1800" dirty="0" smtClean="0">
                <a:solidFill>
                  <a:srgbClr val="7F7F7F"/>
                </a:solidFill>
              </a:rPr>
              <a:t>, a nineteenth </a:t>
            </a:r>
            <a:r>
              <a:rPr lang="en-US" sz="1800" dirty="0">
                <a:solidFill>
                  <a:srgbClr val="7F7F7F"/>
                </a:solidFill>
              </a:rPr>
              <a:t>century French painter 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7F7F7F"/>
                </a:solidFill>
              </a:rPr>
              <a:t> </a:t>
            </a:r>
            <a:endParaRPr lang="en-US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6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47082" y="440939"/>
            <a:ext cx="7696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 </a:t>
            </a:r>
            <a:r>
              <a:rPr lang="en-US" sz="2800" dirty="0">
                <a:solidFill>
                  <a:srgbClr val="7F7F7F"/>
                </a:solidFill>
              </a:rPr>
              <a:t>clouds that are higher in the atmosphere might be </a:t>
            </a:r>
            <a:r>
              <a:rPr lang="en-US" sz="2800" b="1" dirty="0">
                <a:solidFill>
                  <a:srgbClr val="7F7F7F"/>
                </a:solidFill>
              </a:rPr>
              <a:t>altocumulus</a:t>
            </a:r>
            <a:r>
              <a:rPr lang="en-US" sz="2800" dirty="0">
                <a:solidFill>
                  <a:srgbClr val="7F7F7F"/>
                </a:solidFill>
              </a:rPr>
              <a:t> or </a:t>
            </a:r>
            <a:r>
              <a:rPr lang="en-US" sz="2800" b="1" dirty="0">
                <a:solidFill>
                  <a:srgbClr val="7F7F7F"/>
                </a:solidFill>
              </a:rPr>
              <a:t>stratocumulus</a:t>
            </a:r>
            <a:r>
              <a:rPr lang="en-US" sz="2800" dirty="0">
                <a:solidFill>
                  <a:srgbClr val="7F7F7F"/>
                </a:solidFill>
              </a:rPr>
              <a:t>. </a:t>
            </a:r>
            <a:endParaRPr lang="en-US" sz="2800" dirty="0" smtClean="0">
              <a:solidFill>
                <a:srgbClr val="7F7F7F"/>
              </a:solidFill>
            </a:endParaRPr>
          </a:p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 </a:t>
            </a:r>
            <a:r>
              <a:rPr lang="en-US" sz="2800" dirty="0">
                <a:solidFill>
                  <a:srgbClr val="7F7F7F"/>
                </a:solidFill>
              </a:rPr>
              <a:t>low clouds look like </a:t>
            </a:r>
            <a:r>
              <a:rPr lang="en-US" sz="2800" b="1" dirty="0">
                <a:solidFill>
                  <a:srgbClr val="7F7F7F"/>
                </a:solidFill>
              </a:rPr>
              <a:t>cumulus</a:t>
            </a:r>
            <a:r>
              <a:rPr lang="en-US" sz="2800" dirty="0">
                <a:solidFill>
                  <a:srgbClr val="7F7F7F"/>
                </a:solidFill>
              </a:rPr>
              <a:t>. </a:t>
            </a:r>
          </a:p>
        </p:txBody>
      </p:sp>
      <p:pic>
        <p:nvPicPr>
          <p:cNvPr id="5" name="Picture 13" descr="cumulus3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6" b="27897"/>
          <a:stretch/>
        </p:blipFill>
        <p:spPr bwMode="auto">
          <a:xfrm>
            <a:off x="1596586" y="4041078"/>
            <a:ext cx="5671152" cy="18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4020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1" b="38221"/>
          <a:stretch/>
        </p:blipFill>
        <p:spPr bwMode="auto">
          <a:xfrm>
            <a:off x="1596586" y="2088772"/>
            <a:ext cx="5671152" cy="161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248" y="5682578"/>
            <a:ext cx="1437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</a:t>
            </a:r>
            <a:r>
              <a:rPr lang="en-US" sz="1200" dirty="0" err="1" smtClean="0">
                <a:solidFill>
                  <a:srgbClr val="7F7F7F"/>
                </a:solidFill>
              </a:rPr>
              <a:t>Carlye</a:t>
            </a:r>
            <a:r>
              <a:rPr lang="en-US" sz="1200" dirty="0" smtClean="0">
                <a:solidFill>
                  <a:srgbClr val="7F7F7F"/>
                </a:solidFill>
              </a:rPr>
              <a:t> Calvin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2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40209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788"/>
            <a:ext cx="6858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1447799" y="5133975"/>
            <a:ext cx="76015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The Grand Canal, Venice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Joseph </a:t>
            </a:r>
            <a:r>
              <a:rPr lang="en-US" sz="1800" dirty="0" err="1">
                <a:solidFill>
                  <a:srgbClr val="7F7F7F"/>
                </a:solidFill>
              </a:rPr>
              <a:t>Mallord</a:t>
            </a:r>
            <a:r>
              <a:rPr lang="en-US" sz="1800" dirty="0">
                <a:solidFill>
                  <a:srgbClr val="7F7F7F"/>
                </a:solidFill>
              </a:rPr>
              <a:t> William Turner</a:t>
            </a:r>
            <a:r>
              <a:rPr lang="fr-FR" sz="1800" dirty="0">
                <a:solidFill>
                  <a:srgbClr val="7F7F7F"/>
                </a:solidFill>
              </a:rPr>
              <a:t>, </a:t>
            </a:r>
            <a:r>
              <a:rPr lang="fr-FR" sz="1800" dirty="0" smtClean="0">
                <a:solidFill>
                  <a:srgbClr val="7F7F7F"/>
                </a:solidFill>
              </a:rPr>
              <a:t>a </a:t>
            </a:r>
            <a:r>
              <a:rPr lang="fr-FR" sz="1800" dirty="0" err="1" smtClean="0">
                <a:solidFill>
                  <a:srgbClr val="7F7F7F"/>
                </a:solidFill>
              </a:rPr>
              <a:t>ninteenth</a:t>
            </a:r>
            <a:r>
              <a:rPr lang="fr-FR" sz="1800" dirty="0" smtClean="0">
                <a:solidFill>
                  <a:srgbClr val="7F7F7F"/>
                </a:solidFill>
              </a:rPr>
              <a:t> </a:t>
            </a:r>
            <a:r>
              <a:rPr lang="fr-FR" sz="1800" dirty="0" err="1" smtClean="0">
                <a:solidFill>
                  <a:srgbClr val="7F7F7F"/>
                </a:solidFill>
              </a:rPr>
              <a:t>century</a:t>
            </a:r>
            <a:r>
              <a:rPr lang="fr-FR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smtClean="0">
                <a:solidFill>
                  <a:srgbClr val="7F7F7F"/>
                </a:solidFill>
              </a:rPr>
              <a:t>British </a:t>
            </a:r>
            <a:r>
              <a:rPr lang="en-US" sz="1800" dirty="0">
                <a:solidFill>
                  <a:srgbClr val="7F7F7F"/>
                </a:solidFill>
              </a:rPr>
              <a:t>artist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6456" y="1211577"/>
            <a:ext cx="4524631" cy="3401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i="1" dirty="0" smtClean="0">
                <a:solidFill>
                  <a:srgbClr val="7F7F7F"/>
                </a:solidFill>
              </a:rPr>
              <a:t>Can you identify </a:t>
            </a:r>
            <a:r>
              <a:rPr lang="en-US" sz="2600" i="1" dirty="0">
                <a:solidFill>
                  <a:srgbClr val="7F7F7F"/>
                </a:solidFill>
              </a:rPr>
              <a:t>cloud types in landscape paintings? </a:t>
            </a:r>
            <a:endParaRPr lang="en-US" sz="2600" i="1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2600" b="1" i="1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7F7F7F"/>
                </a:solidFill>
              </a:rPr>
              <a:t>Directions</a:t>
            </a:r>
            <a:r>
              <a:rPr lang="en-US" sz="2600" dirty="0">
                <a:solidFill>
                  <a:srgbClr val="7F7F7F"/>
                </a:solidFill>
              </a:rPr>
              <a:t>: Take a look at each piece of art and try to identify the clouds. The following slide has the answer. Good luck!</a:t>
            </a:r>
          </a:p>
          <a:p>
            <a:pPr marL="0" indent="0">
              <a:buNone/>
            </a:pPr>
            <a:endParaRPr lang="en-US" sz="2600" b="1" i="1" dirty="0" smtClean="0"/>
          </a:p>
          <a:p>
            <a:pPr marL="0" indent="0">
              <a:buNone/>
            </a:pPr>
            <a:endParaRPr lang="en-US" sz="2600" i="1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3580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5" r="4015" b="33152"/>
          <a:stretch/>
        </p:blipFill>
        <p:spPr bwMode="auto">
          <a:xfrm>
            <a:off x="461929" y="1283544"/>
            <a:ext cx="3386723" cy="288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43" y="5853276"/>
            <a:ext cx="5340951" cy="9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3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655996" y="426342"/>
            <a:ext cx="782149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This type </a:t>
            </a:r>
            <a:r>
              <a:rPr lang="en-US" sz="2800" dirty="0">
                <a:solidFill>
                  <a:srgbClr val="7F7F7F"/>
                </a:solidFill>
              </a:rPr>
              <a:t>of </a:t>
            </a:r>
            <a:r>
              <a:rPr lang="en-US" sz="2800" b="1" dirty="0">
                <a:solidFill>
                  <a:srgbClr val="7F7F7F"/>
                </a:solidFill>
              </a:rPr>
              <a:t>altocumulus</a:t>
            </a:r>
            <a:r>
              <a:rPr lang="en-US" sz="2800" dirty="0">
                <a:solidFill>
                  <a:srgbClr val="7F7F7F"/>
                </a:solidFill>
              </a:rPr>
              <a:t> cloud </a:t>
            </a:r>
            <a:r>
              <a:rPr lang="en-US" sz="2800" dirty="0" smtClean="0">
                <a:solidFill>
                  <a:srgbClr val="7F7F7F"/>
                </a:solidFill>
              </a:rPr>
              <a:t>is sometimes </a:t>
            </a:r>
            <a:r>
              <a:rPr lang="en-US" sz="2800" dirty="0">
                <a:solidFill>
                  <a:srgbClr val="7F7F7F"/>
                </a:solidFill>
              </a:rPr>
              <a:t>called a mackerel sky because </a:t>
            </a:r>
            <a:r>
              <a:rPr lang="en-US" sz="2800" dirty="0" smtClean="0">
                <a:solidFill>
                  <a:srgbClr val="7F7F7F"/>
                </a:solidFill>
              </a:rPr>
              <a:t>the cloud looks </a:t>
            </a:r>
            <a:r>
              <a:rPr lang="en-US" sz="2800" dirty="0">
                <a:solidFill>
                  <a:srgbClr val="7F7F7F"/>
                </a:solidFill>
              </a:rPr>
              <a:t>like the markings </a:t>
            </a:r>
            <a:r>
              <a:rPr lang="en-US" sz="2800" dirty="0" smtClean="0">
                <a:solidFill>
                  <a:srgbClr val="7F7F7F"/>
                </a:solidFill>
              </a:rPr>
              <a:t>on </a:t>
            </a:r>
            <a:r>
              <a:rPr lang="en-US" sz="2800" dirty="0">
                <a:solidFill>
                  <a:srgbClr val="7F7F7F"/>
                </a:solidFill>
              </a:rPr>
              <a:t>a </a:t>
            </a:r>
            <a:r>
              <a:rPr lang="en-US" sz="2800" dirty="0" smtClean="0">
                <a:solidFill>
                  <a:srgbClr val="7F7F7F"/>
                </a:solidFill>
              </a:rPr>
              <a:t>mackerel fish.</a:t>
            </a: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3" name="Picture 14" descr="altocumulus4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 b="37723"/>
          <a:stretch/>
        </p:blipFill>
        <p:spPr bwMode="auto">
          <a:xfrm>
            <a:off x="1751728" y="4146026"/>
            <a:ext cx="5647437" cy="188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402097"/>
          <p:cNvPicPr>
            <a:picLocks noChangeAspect="1" noChangeArrowheads="1"/>
          </p:cNvPicPr>
          <p:nvPr/>
        </p:nvPicPr>
        <p:blipFill rotWithShape="1"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23"/>
          <a:stretch/>
        </p:blipFill>
        <p:spPr bwMode="auto">
          <a:xfrm>
            <a:off x="1751729" y="1841153"/>
            <a:ext cx="5655006" cy="211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893" y="5758246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Peggy </a:t>
            </a:r>
            <a:r>
              <a:rPr lang="en-US" sz="1200" dirty="0" err="1" smtClean="0">
                <a:solidFill>
                  <a:srgbClr val="7F7F7F"/>
                </a:solidFill>
              </a:rPr>
              <a:t>LeMone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6" name="Picture 5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07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704px-Jan_Vermeer_van_Delft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5575"/>
            <a:ext cx="60198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8"/>
          <p:cNvSpPr txBox="1">
            <a:spLocks noChangeArrowheads="1"/>
          </p:cNvSpPr>
          <p:nvPr/>
        </p:nvSpPr>
        <p:spPr bwMode="auto">
          <a:xfrm>
            <a:off x="1447800" y="5408613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 : </a:t>
            </a:r>
            <a:r>
              <a:rPr lang="nl-NL" sz="1800" dirty="0">
                <a:solidFill>
                  <a:srgbClr val="7F7F7F"/>
                </a:solidFill>
              </a:rPr>
              <a:t>View of Delft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nl-NL" sz="1800" dirty="0">
                <a:solidFill>
                  <a:srgbClr val="7F7F7F"/>
                </a:solidFill>
              </a:rPr>
              <a:t>Jan </a:t>
            </a:r>
            <a:r>
              <a:rPr lang="nl-NL" sz="1800" dirty="0" smtClean="0">
                <a:solidFill>
                  <a:srgbClr val="7F7F7F"/>
                </a:solidFill>
              </a:rPr>
              <a:t>Vermeer</a:t>
            </a:r>
            <a:r>
              <a:rPr lang="en-US" sz="1800" dirty="0" smtClean="0">
                <a:solidFill>
                  <a:srgbClr val="7F7F7F"/>
                </a:solidFill>
              </a:rPr>
              <a:t>, a seventeenth century </a:t>
            </a:r>
            <a:r>
              <a:rPr lang="nl-NL" sz="1800" dirty="0" smtClean="0">
                <a:solidFill>
                  <a:srgbClr val="7F7F7F"/>
                </a:solidFill>
              </a:rPr>
              <a:t>Dutch </a:t>
            </a:r>
            <a:r>
              <a:rPr lang="en-US" sz="1800" dirty="0">
                <a:solidFill>
                  <a:srgbClr val="7F7F7F"/>
                </a:solidFill>
              </a:rPr>
              <a:t>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1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59492" y="306852"/>
            <a:ext cx="769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 </a:t>
            </a:r>
            <a:r>
              <a:rPr lang="en-US" sz="2800" dirty="0">
                <a:solidFill>
                  <a:srgbClr val="7F7F7F"/>
                </a:solidFill>
              </a:rPr>
              <a:t>clouds in this painting look like </a:t>
            </a:r>
            <a:r>
              <a:rPr lang="nl-NL" sz="2800" b="1" dirty="0" smtClean="0">
                <a:solidFill>
                  <a:srgbClr val="7F7F7F"/>
                </a:solidFill>
              </a:rPr>
              <a:t>stratocumulus</a:t>
            </a:r>
            <a:r>
              <a:rPr lang="en-US" sz="2800" dirty="0" smtClean="0">
                <a:solidFill>
                  <a:srgbClr val="7F7F7F"/>
                </a:solidFill>
              </a:rPr>
              <a:t>. </a:t>
            </a: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5" name="Picture 9" descr="stratocumulus7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2" r="4360" b="48273"/>
          <a:stretch/>
        </p:blipFill>
        <p:spPr bwMode="auto">
          <a:xfrm>
            <a:off x="2192960" y="3571866"/>
            <a:ext cx="4419055" cy="216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704px-Jan_Vermeer_van_Delft_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56"/>
          <a:stretch/>
        </p:blipFill>
        <p:spPr bwMode="auto">
          <a:xfrm>
            <a:off x="2192960" y="1324571"/>
            <a:ext cx="4419055" cy="20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9402" y="5720466"/>
            <a:ext cx="23142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</a:t>
            </a:r>
            <a:r>
              <a:rPr lang="en-US" sz="1200" dirty="0">
                <a:solidFill>
                  <a:srgbClr val="7F7F7F"/>
                </a:solidFill>
              </a:rPr>
              <a:t>Olga and Sergei </a:t>
            </a:r>
            <a:r>
              <a:rPr lang="en-US" sz="1200" dirty="0" err="1">
                <a:solidFill>
                  <a:srgbClr val="7F7F7F"/>
                </a:solidFill>
              </a:rPr>
              <a:t>Kuznetsov</a:t>
            </a:r>
            <a:endParaRPr lang="en-US" sz="12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31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800px-Bierstadt-storm-in-the-rocky-mountains-1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1534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1447800" y="5133975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Storm in the Rocky Mountains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 : </a:t>
            </a:r>
            <a:r>
              <a:rPr lang="en-US" sz="1800" dirty="0">
                <a:solidFill>
                  <a:srgbClr val="7F7F7F"/>
                </a:solidFill>
              </a:rPr>
              <a:t>Albert Bierstadt</a:t>
            </a:r>
            <a:r>
              <a:rPr lang="fr-FR" sz="1800" dirty="0">
                <a:solidFill>
                  <a:srgbClr val="7F7F7F"/>
                </a:solidFill>
              </a:rPr>
              <a:t>, </a:t>
            </a:r>
            <a:r>
              <a:rPr lang="en-US" sz="1800" dirty="0">
                <a:solidFill>
                  <a:srgbClr val="7F7F7F"/>
                </a:solidFill>
              </a:rPr>
              <a:t>nineteenth century American landscape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0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95989" y="309564"/>
            <a:ext cx="769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 </a:t>
            </a:r>
            <a:r>
              <a:rPr lang="en-US" sz="2800" dirty="0">
                <a:solidFill>
                  <a:srgbClr val="7F7F7F"/>
                </a:solidFill>
              </a:rPr>
              <a:t>clouds have the rounded crisp edges and vertical development of </a:t>
            </a:r>
            <a:r>
              <a:rPr lang="en-US" sz="2800" b="1" dirty="0">
                <a:solidFill>
                  <a:srgbClr val="7F7F7F"/>
                </a:solidFill>
              </a:rPr>
              <a:t>cumulonimbus</a:t>
            </a:r>
            <a:r>
              <a:rPr lang="en-US" sz="2800" dirty="0">
                <a:solidFill>
                  <a:srgbClr val="7F7F7F"/>
                </a:solidFill>
              </a:rPr>
              <a:t> clouds. </a:t>
            </a:r>
          </a:p>
        </p:txBody>
      </p:sp>
      <p:pic>
        <p:nvPicPr>
          <p:cNvPr id="6" name="Picture 4" descr="800px-Bierstadt-storm-in-the-rocky-mountains-188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3" b="47407"/>
          <a:stretch/>
        </p:blipFill>
        <p:spPr bwMode="auto">
          <a:xfrm>
            <a:off x="2363256" y="1386911"/>
            <a:ext cx="4437676" cy="190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4645"/>
          <a:stretch/>
        </p:blipFill>
        <p:spPr>
          <a:xfrm>
            <a:off x="2434901" y="3757664"/>
            <a:ext cx="4366031" cy="2191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1372" y="5672646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Wikipedia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9" name="Picture 8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52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502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8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8"/>
          <p:cNvSpPr txBox="1">
            <a:spLocks noChangeArrowheads="1"/>
          </p:cNvSpPr>
          <p:nvPr/>
        </p:nvSpPr>
        <p:spPr bwMode="auto">
          <a:xfrm>
            <a:off x="1447800" y="5133975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The Lackawanna Valley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George Inness</a:t>
            </a:r>
            <a:r>
              <a:rPr lang="fr-FR" sz="1800" dirty="0">
                <a:solidFill>
                  <a:srgbClr val="7F7F7F"/>
                </a:solidFill>
              </a:rPr>
              <a:t>, a </a:t>
            </a:r>
            <a:r>
              <a:rPr lang="en-US" sz="1800" dirty="0">
                <a:solidFill>
                  <a:srgbClr val="7F7F7F"/>
                </a:solidFill>
              </a:rPr>
              <a:t>nineteenth century American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0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79381" y="375251"/>
            <a:ext cx="80822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There </a:t>
            </a:r>
            <a:r>
              <a:rPr lang="en-US" sz="2800" dirty="0">
                <a:solidFill>
                  <a:srgbClr val="7F7F7F"/>
                </a:solidFill>
              </a:rPr>
              <a:t>is a low and uniform layer of </a:t>
            </a:r>
            <a:r>
              <a:rPr lang="en-US" sz="2800" b="1" dirty="0">
                <a:solidFill>
                  <a:srgbClr val="7F7F7F"/>
                </a:solidFill>
              </a:rPr>
              <a:t>stratus</a:t>
            </a:r>
            <a:r>
              <a:rPr lang="en-US" sz="2800" dirty="0">
                <a:solidFill>
                  <a:srgbClr val="7F7F7F"/>
                </a:solidFill>
              </a:rPr>
              <a:t> clouds. Note that the smoke from the chimney is going straight up so there must </a:t>
            </a:r>
            <a:r>
              <a:rPr lang="en-US" sz="2800" dirty="0" smtClean="0">
                <a:solidFill>
                  <a:srgbClr val="7F7F7F"/>
                </a:solidFill>
              </a:rPr>
              <a:t>not be much wind</a:t>
            </a:r>
            <a:r>
              <a:rPr lang="en-US" sz="2800" dirty="0">
                <a:solidFill>
                  <a:srgbClr val="7F7F7F"/>
                </a:solidFill>
              </a:rPr>
              <a:t>.</a:t>
            </a:r>
          </a:p>
        </p:txBody>
      </p:sp>
      <p:pic>
        <p:nvPicPr>
          <p:cNvPr id="5" name="Picture 9" descr="stratus2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-344" r="24312" b="39064"/>
          <a:stretch/>
        </p:blipFill>
        <p:spPr bwMode="auto">
          <a:xfrm>
            <a:off x="4648070" y="2416450"/>
            <a:ext cx="4321737" cy="296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5020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6" r="2023" b="34204"/>
          <a:stretch/>
        </p:blipFill>
        <p:spPr bwMode="auto">
          <a:xfrm>
            <a:off x="176397" y="2416450"/>
            <a:ext cx="4471673" cy="296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2876" y="5381622"/>
            <a:ext cx="13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Sara Martin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0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523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7451725" y="6056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9699" name="Text Box 8"/>
          <p:cNvSpPr txBox="1">
            <a:spLocks noChangeArrowheads="1"/>
          </p:cNvSpPr>
          <p:nvPr/>
        </p:nvSpPr>
        <p:spPr bwMode="auto">
          <a:xfrm>
            <a:off x="1447800" y="5362575"/>
            <a:ext cx="7696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Saint-</a:t>
            </a:r>
            <a:r>
              <a:rPr lang="en-US" sz="1800" dirty="0" err="1">
                <a:solidFill>
                  <a:srgbClr val="7F7F7F"/>
                </a:solidFill>
              </a:rPr>
              <a:t>Mammes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Alfred Sisley</a:t>
            </a:r>
            <a:r>
              <a:rPr lang="fr-FR" sz="1800" dirty="0">
                <a:solidFill>
                  <a:srgbClr val="7F7F7F"/>
                </a:solidFill>
              </a:rPr>
              <a:t>, </a:t>
            </a:r>
            <a:r>
              <a:rPr lang="en-US" sz="1800" dirty="0">
                <a:solidFill>
                  <a:srgbClr val="7F7F7F"/>
                </a:solidFill>
              </a:rPr>
              <a:t>nineteenth century English Impressionist painter 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endParaRPr lang="en-US" sz="1800" dirty="0">
              <a:solidFill>
                <a:srgbClr val="7F7F7F"/>
              </a:solidFill>
            </a:endParaRPr>
          </a:p>
        </p:txBody>
      </p:sp>
      <p:pic>
        <p:nvPicPr>
          <p:cNvPr id="5" name="Picture 4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1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81599" y="362996"/>
            <a:ext cx="71306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There </a:t>
            </a:r>
            <a:r>
              <a:rPr lang="en-US" sz="2800" dirty="0">
                <a:solidFill>
                  <a:srgbClr val="7F7F7F"/>
                </a:solidFill>
              </a:rPr>
              <a:t>are just a few small </a:t>
            </a:r>
            <a:r>
              <a:rPr lang="en-US" sz="2800" b="1" dirty="0">
                <a:solidFill>
                  <a:srgbClr val="7F7F7F"/>
                </a:solidFill>
              </a:rPr>
              <a:t>cumulus clouds </a:t>
            </a:r>
            <a:r>
              <a:rPr lang="en-US" sz="2800" dirty="0">
                <a:solidFill>
                  <a:srgbClr val="7F7F7F"/>
                </a:solidFill>
              </a:rPr>
              <a:t>in the upper left.</a:t>
            </a:r>
          </a:p>
          <a:p>
            <a:pPr algn="ctr" eaLnBrk="1" hangingPunct="1"/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5" name="Picture 13" descr="cumulus3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t="13830" r="20854" b="30307"/>
          <a:stretch/>
        </p:blipFill>
        <p:spPr bwMode="auto">
          <a:xfrm>
            <a:off x="5230183" y="2019588"/>
            <a:ext cx="3457389" cy="255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52304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7" b="38245"/>
          <a:stretch/>
        </p:blipFill>
        <p:spPr bwMode="auto">
          <a:xfrm>
            <a:off x="546428" y="1995901"/>
            <a:ext cx="4013446" cy="258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93540" y="4614263"/>
            <a:ext cx="1437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</a:t>
            </a:r>
            <a:r>
              <a:rPr lang="en-US" sz="1200" dirty="0" err="1" smtClean="0">
                <a:solidFill>
                  <a:srgbClr val="7F7F7F"/>
                </a:solidFill>
              </a:rPr>
              <a:t>Carlye</a:t>
            </a:r>
            <a:r>
              <a:rPr lang="en-US" sz="1200" dirty="0" smtClean="0">
                <a:solidFill>
                  <a:srgbClr val="7F7F7F"/>
                </a:solidFill>
              </a:rPr>
              <a:t> Calvin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56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564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3914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7"/>
          <p:cNvSpPr txBox="1">
            <a:spLocks noChangeArrowheads="1"/>
          </p:cNvSpPr>
          <p:nvPr/>
        </p:nvSpPr>
        <p:spPr bwMode="auto">
          <a:xfrm>
            <a:off x="1447800" y="5332413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Seacoast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Richard </a:t>
            </a:r>
            <a:r>
              <a:rPr lang="en-US" sz="1800" dirty="0" err="1">
                <a:solidFill>
                  <a:srgbClr val="7F7F7F"/>
                </a:solidFill>
              </a:rPr>
              <a:t>Parkes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r>
              <a:rPr lang="en-US" sz="1800" dirty="0" err="1">
                <a:solidFill>
                  <a:srgbClr val="7F7F7F"/>
                </a:solidFill>
              </a:rPr>
              <a:t>Bonington</a:t>
            </a:r>
            <a:r>
              <a:rPr lang="en-US" sz="1800" dirty="0">
                <a:solidFill>
                  <a:srgbClr val="7F7F7F"/>
                </a:solidFill>
              </a:rPr>
              <a:t> (1802-1828)</a:t>
            </a:r>
            <a:r>
              <a:rPr lang="fr-FR" sz="1800" dirty="0">
                <a:solidFill>
                  <a:srgbClr val="7F7F7F"/>
                </a:solidFill>
              </a:rPr>
              <a:t> English </a:t>
            </a:r>
            <a:r>
              <a:rPr lang="fr-FR" sz="1800" dirty="0" err="1">
                <a:solidFill>
                  <a:srgbClr val="7F7F7F"/>
                </a:solidFill>
              </a:rPr>
              <a:t>landscape</a:t>
            </a:r>
            <a:r>
              <a:rPr lang="en-US" sz="1800" dirty="0">
                <a:solidFill>
                  <a:srgbClr val="7F7F7F"/>
                </a:solidFill>
              </a:rPr>
              <a:t>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358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8588"/>
            <a:ext cx="6019800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1447800" y="5133975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Route de Louveciennes</a:t>
            </a: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Camille Pissarro, a </a:t>
            </a:r>
            <a:r>
              <a:rPr lang="en-US" sz="1800" dirty="0">
                <a:solidFill>
                  <a:srgbClr val="7F7F7F"/>
                </a:solidFill>
              </a:rPr>
              <a:t>nineteenth century French Impressionist painter 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endParaRPr lang="en-US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93783" y="405819"/>
            <a:ext cx="59024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This </a:t>
            </a:r>
            <a:r>
              <a:rPr lang="en-US" sz="2800" dirty="0">
                <a:solidFill>
                  <a:srgbClr val="7F7F7F"/>
                </a:solidFill>
              </a:rPr>
              <a:t>sky has a uniform cover of </a:t>
            </a:r>
            <a:r>
              <a:rPr lang="en-US" sz="2800" b="1" dirty="0">
                <a:solidFill>
                  <a:srgbClr val="7F7F7F"/>
                </a:solidFill>
              </a:rPr>
              <a:t>stratus</a:t>
            </a:r>
            <a:r>
              <a:rPr lang="en-US" sz="2800" dirty="0">
                <a:solidFill>
                  <a:srgbClr val="7F7F7F"/>
                </a:solidFill>
              </a:rPr>
              <a:t> or </a:t>
            </a:r>
            <a:r>
              <a:rPr lang="en-US" sz="2800" b="1" dirty="0">
                <a:solidFill>
                  <a:srgbClr val="7F7F7F"/>
                </a:solidFill>
              </a:rPr>
              <a:t>altostratus</a:t>
            </a:r>
            <a:r>
              <a:rPr lang="en-US" sz="2800" dirty="0">
                <a:solidFill>
                  <a:srgbClr val="7F7F7F"/>
                </a:solidFill>
              </a:rPr>
              <a:t> clouds. </a:t>
            </a:r>
          </a:p>
        </p:txBody>
      </p:sp>
      <p:pic>
        <p:nvPicPr>
          <p:cNvPr id="5" name="Picture 4" descr="5640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8" r="5737" b="44926"/>
          <a:stretch/>
        </p:blipFill>
        <p:spPr bwMode="auto">
          <a:xfrm>
            <a:off x="485093" y="1616380"/>
            <a:ext cx="4392295" cy="271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tratus2_b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9" r="22465" b="46335"/>
          <a:stretch/>
        </p:blipFill>
        <p:spPr bwMode="auto">
          <a:xfrm>
            <a:off x="4383474" y="3031855"/>
            <a:ext cx="4321737" cy="259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38280" y="5628559"/>
            <a:ext cx="13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Sara Martin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5640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239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1447800" y="5133975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Le Pont des Arts </a:t>
            </a: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Pierre-</a:t>
            </a:r>
            <a:r>
              <a:rPr lang="en-US" sz="1800" dirty="0" err="1">
                <a:solidFill>
                  <a:srgbClr val="7F7F7F"/>
                </a:solidFill>
              </a:rPr>
              <a:t>Auguste</a:t>
            </a:r>
            <a:r>
              <a:rPr lang="en-US" sz="1800" dirty="0">
                <a:solidFill>
                  <a:srgbClr val="7F7F7F"/>
                </a:solidFill>
              </a:rPr>
              <a:t> Renoir (1841-1919) French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3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59493" y="404446"/>
            <a:ext cx="7696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There </a:t>
            </a:r>
            <a:r>
              <a:rPr lang="en-US" sz="2800" dirty="0">
                <a:solidFill>
                  <a:srgbClr val="7F7F7F"/>
                </a:solidFill>
              </a:rPr>
              <a:t>appears to be two cloud types in the sky: mid-level </a:t>
            </a:r>
            <a:r>
              <a:rPr lang="en-US" sz="2800" b="1" dirty="0">
                <a:solidFill>
                  <a:srgbClr val="7F7F7F"/>
                </a:solidFill>
              </a:rPr>
              <a:t>altocumulus</a:t>
            </a:r>
            <a:r>
              <a:rPr lang="en-US" sz="2800" dirty="0">
                <a:solidFill>
                  <a:srgbClr val="7F7F7F"/>
                </a:solidFill>
              </a:rPr>
              <a:t> clouds and </a:t>
            </a:r>
            <a:endParaRPr lang="en-US" sz="2800" dirty="0" smtClean="0">
              <a:solidFill>
                <a:srgbClr val="7F7F7F"/>
              </a:solidFill>
            </a:endParaRPr>
          </a:p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lower </a:t>
            </a:r>
            <a:r>
              <a:rPr lang="en-US" sz="2800" b="1" dirty="0">
                <a:solidFill>
                  <a:srgbClr val="7F7F7F"/>
                </a:solidFill>
              </a:rPr>
              <a:t>stratocumulus</a:t>
            </a:r>
            <a:r>
              <a:rPr lang="en-US" sz="2800" dirty="0">
                <a:solidFill>
                  <a:srgbClr val="7F7F7F"/>
                </a:solidFill>
              </a:rPr>
              <a:t> clouds.</a:t>
            </a:r>
          </a:p>
        </p:txBody>
      </p:sp>
      <p:pic>
        <p:nvPicPr>
          <p:cNvPr id="5" name="Picture 12" descr="altocumulus1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6"/>
          <a:stretch/>
        </p:blipFill>
        <p:spPr bwMode="auto">
          <a:xfrm>
            <a:off x="326813" y="1895269"/>
            <a:ext cx="3733336" cy="193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tratocumulus7_b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r="7306" b="47865"/>
          <a:stretch/>
        </p:blipFill>
        <p:spPr bwMode="auto">
          <a:xfrm>
            <a:off x="326813" y="4032133"/>
            <a:ext cx="3733336" cy="140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56409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6" b="38218"/>
          <a:stretch/>
        </p:blipFill>
        <p:spPr bwMode="auto">
          <a:xfrm>
            <a:off x="4374797" y="2240255"/>
            <a:ext cx="4536280" cy="2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6813" y="5548431"/>
            <a:ext cx="36888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Photos: UCAR (top) </a:t>
            </a:r>
            <a:r>
              <a:rPr lang="en-US" sz="1200" dirty="0">
                <a:solidFill>
                  <a:srgbClr val="7F7F7F"/>
                </a:solidFill>
              </a:rPr>
              <a:t>Olga and Sergei </a:t>
            </a:r>
            <a:r>
              <a:rPr lang="en-US" sz="1200" dirty="0" err="1" smtClean="0">
                <a:solidFill>
                  <a:srgbClr val="7F7F7F"/>
                </a:solidFill>
              </a:rPr>
              <a:t>Kuznetsov</a:t>
            </a:r>
            <a:r>
              <a:rPr lang="en-US" sz="1200" dirty="0" smtClean="0">
                <a:solidFill>
                  <a:srgbClr val="7F7F7F"/>
                </a:solidFill>
              </a:rPr>
              <a:t> (bottom)</a:t>
            </a:r>
            <a:endParaRPr lang="en-US" sz="12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horiz 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37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"/>
            <a:ext cx="44323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7"/>
          <p:cNvSpPr txBox="1">
            <a:spLocks noChangeArrowheads="1"/>
          </p:cNvSpPr>
          <p:nvPr/>
        </p:nvSpPr>
        <p:spPr bwMode="auto">
          <a:xfrm>
            <a:off x="1447800" y="5133975"/>
            <a:ext cx="754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fr-FR" sz="1800" dirty="0" err="1">
                <a:solidFill>
                  <a:srgbClr val="7F7F7F"/>
                </a:solidFill>
              </a:rPr>
              <a:t>View</a:t>
            </a:r>
            <a:r>
              <a:rPr lang="fr-FR" sz="1800" dirty="0">
                <a:solidFill>
                  <a:srgbClr val="7F7F7F"/>
                </a:solidFill>
              </a:rPr>
              <a:t> of Toledo (Spain)</a:t>
            </a: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El Greco, a 17th Century </a:t>
            </a:r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from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Greece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who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>
                <a:solidFill>
                  <a:srgbClr val="7F7F7F"/>
                </a:solidFill>
              </a:rPr>
              <a:t>lived</a:t>
            </a:r>
            <a:r>
              <a:rPr lang="fr-FR" sz="1800" dirty="0">
                <a:solidFill>
                  <a:srgbClr val="7F7F7F"/>
                </a:solidFill>
              </a:rPr>
              <a:t> in Spain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47082" y="302265"/>
            <a:ext cx="7543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 </a:t>
            </a:r>
            <a:r>
              <a:rPr lang="en-US" sz="2800" dirty="0">
                <a:solidFill>
                  <a:srgbClr val="7F7F7F"/>
                </a:solidFill>
              </a:rPr>
              <a:t>towering dark clouds in the sky look like thunderstorm clouds called </a:t>
            </a:r>
            <a:r>
              <a:rPr lang="en-US" sz="2800" b="1" dirty="0">
                <a:solidFill>
                  <a:srgbClr val="7F7F7F"/>
                </a:solidFill>
              </a:rPr>
              <a:t>cumulonimbus</a:t>
            </a:r>
            <a:r>
              <a:rPr lang="en-US" sz="2800" dirty="0">
                <a:solidFill>
                  <a:srgbClr val="7F7F7F"/>
                </a:solidFill>
              </a:rPr>
              <a:t>. </a:t>
            </a:r>
          </a:p>
        </p:txBody>
      </p:sp>
      <p:pic>
        <p:nvPicPr>
          <p:cNvPr id="5" name="Picture 13" descr="cumulonimbus5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b="14678"/>
          <a:stretch/>
        </p:blipFill>
        <p:spPr bwMode="auto">
          <a:xfrm>
            <a:off x="2068682" y="3790642"/>
            <a:ext cx="4447969" cy="22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2"/>
          <a:stretch/>
        </p:blipFill>
        <p:spPr bwMode="auto">
          <a:xfrm>
            <a:off x="2068682" y="1256372"/>
            <a:ext cx="4432300" cy="248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16651" y="573766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Wikipedia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70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1785" r="845" b="1785"/>
          <a:stretch>
            <a:fillRect/>
          </a:stretch>
        </p:blipFill>
        <p:spPr bwMode="auto">
          <a:xfrm>
            <a:off x="762000" y="239713"/>
            <a:ext cx="79248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1600200" y="5410200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fr-FR" sz="1800" dirty="0" err="1">
                <a:solidFill>
                  <a:srgbClr val="7F7F7F"/>
                </a:solidFill>
              </a:rPr>
              <a:t>Evening</a:t>
            </a:r>
            <a:r>
              <a:rPr lang="fr-FR" sz="1800" dirty="0">
                <a:solidFill>
                  <a:srgbClr val="7F7F7F"/>
                </a:solidFill>
              </a:rPr>
              <a:t> on the Volga</a:t>
            </a: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fr-FR" sz="1800" dirty="0" err="1">
                <a:solidFill>
                  <a:srgbClr val="7F7F7F"/>
                </a:solidFill>
              </a:rPr>
              <a:t>Issac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 smtClean="0">
                <a:solidFill>
                  <a:srgbClr val="7F7F7F"/>
                </a:solidFill>
              </a:rPr>
              <a:t>Levitan</a:t>
            </a:r>
            <a:r>
              <a:rPr lang="fr-FR" sz="1800" dirty="0" smtClean="0">
                <a:solidFill>
                  <a:srgbClr val="7F7F7F"/>
                </a:solidFill>
              </a:rPr>
              <a:t>, a </a:t>
            </a:r>
            <a:r>
              <a:rPr lang="fr-FR" sz="1800" dirty="0" err="1" smtClean="0">
                <a:solidFill>
                  <a:srgbClr val="7F7F7F"/>
                </a:solidFill>
              </a:rPr>
              <a:t>ninteenth</a:t>
            </a:r>
            <a:r>
              <a:rPr lang="fr-FR" sz="1800" dirty="0" smtClean="0">
                <a:solidFill>
                  <a:srgbClr val="7F7F7F"/>
                </a:solidFill>
              </a:rPr>
              <a:t> </a:t>
            </a:r>
            <a:r>
              <a:rPr lang="fr-FR" sz="1800" dirty="0" err="1" smtClean="0">
                <a:solidFill>
                  <a:srgbClr val="7F7F7F"/>
                </a:solidFill>
              </a:rPr>
              <a:t>century</a:t>
            </a:r>
            <a:r>
              <a:rPr lang="fr-FR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smtClean="0">
                <a:solidFill>
                  <a:srgbClr val="7F7F7F"/>
                </a:solidFill>
              </a:rPr>
              <a:t>Russian </a:t>
            </a:r>
            <a:r>
              <a:rPr lang="en-US" sz="1800" dirty="0">
                <a:solidFill>
                  <a:srgbClr val="7F7F7F"/>
                </a:solidFill>
              </a:rPr>
              <a:t>landscape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6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21434" y="432517"/>
            <a:ext cx="7897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These are large </a:t>
            </a:r>
            <a:r>
              <a:rPr lang="en-US" sz="2800" b="1" dirty="0">
                <a:solidFill>
                  <a:srgbClr val="7F7F7F"/>
                </a:solidFill>
              </a:rPr>
              <a:t>stratocumulus </a:t>
            </a:r>
            <a:r>
              <a:rPr lang="en-US" sz="2800" dirty="0" smtClean="0">
                <a:solidFill>
                  <a:srgbClr val="7F7F7F"/>
                </a:solidFill>
              </a:rPr>
              <a:t>clouds.</a:t>
            </a: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5" name="Picture 9" descr="stratocumulus3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35311" b="15291"/>
          <a:stretch/>
        </p:blipFill>
        <p:spPr bwMode="auto">
          <a:xfrm>
            <a:off x="1481738" y="3615856"/>
            <a:ext cx="6126978" cy="23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t="1785" r="846" b="45160"/>
          <a:stretch/>
        </p:blipFill>
        <p:spPr bwMode="auto">
          <a:xfrm>
            <a:off x="1481739" y="1112811"/>
            <a:ext cx="6126978" cy="241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8717" y="5737670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Peggy </a:t>
            </a:r>
            <a:r>
              <a:rPr lang="en-US" sz="1200" dirty="0" err="1" smtClean="0">
                <a:solidFill>
                  <a:srgbClr val="7F7F7F"/>
                </a:solidFill>
              </a:rPr>
              <a:t>LeMone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44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 descr="Isaak_Ilitsch_Lewitan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200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1447800" y="5210175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After the Rain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en-US" sz="1800" dirty="0">
                <a:solidFill>
                  <a:srgbClr val="7F7F7F"/>
                </a:solidFill>
              </a:rPr>
              <a:t>The Lake of Terni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fr-FR" sz="1800" dirty="0" err="1">
                <a:solidFill>
                  <a:srgbClr val="7F7F7F"/>
                </a:solidFill>
              </a:rPr>
              <a:t>Issac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  <a:r>
              <a:rPr lang="fr-FR" sz="1800" dirty="0" err="1" smtClean="0">
                <a:solidFill>
                  <a:srgbClr val="7F7F7F"/>
                </a:solidFill>
              </a:rPr>
              <a:t>Levitan</a:t>
            </a:r>
            <a:r>
              <a:rPr lang="fr-FR" sz="1800" dirty="0" smtClean="0">
                <a:solidFill>
                  <a:srgbClr val="7F7F7F"/>
                </a:solidFill>
              </a:rPr>
              <a:t>, a </a:t>
            </a:r>
            <a:r>
              <a:rPr lang="fr-FR" sz="1800" dirty="0" err="1" smtClean="0">
                <a:solidFill>
                  <a:srgbClr val="7F7F7F"/>
                </a:solidFill>
              </a:rPr>
              <a:t>ninteenth</a:t>
            </a:r>
            <a:r>
              <a:rPr lang="fr-FR" sz="1800" dirty="0" smtClean="0">
                <a:solidFill>
                  <a:srgbClr val="7F7F7F"/>
                </a:solidFill>
              </a:rPr>
              <a:t> </a:t>
            </a:r>
            <a:r>
              <a:rPr lang="fr-FR" sz="1800" dirty="0" err="1" smtClean="0">
                <a:solidFill>
                  <a:srgbClr val="7F7F7F"/>
                </a:solidFill>
              </a:rPr>
              <a:t>century</a:t>
            </a:r>
            <a:r>
              <a:rPr lang="fr-FR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smtClean="0">
                <a:solidFill>
                  <a:srgbClr val="7F7F7F"/>
                </a:solidFill>
              </a:rPr>
              <a:t>Russian </a:t>
            </a:r>
            <a:r>
              <a:rPr lang="en-US" sz="1800" dirty="0">
                <a:solidFill>
                  <a:srgbClr val="7F7F7F"/>
                </a:solidFill>
              </a:rPr>
              <a:t>landscape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5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7F7F7F"/>
                </a:solidFill>
              </a:rPr>
              <a:t>After rain has ended, broken pieces of low </a:t>
            </a:r>
            <a:r>
              <a:rPr lang="en-US" sz="2800" dirty="0" smtClean="0">
                <a:solidFill>
                  <a:srgbClr val="7F7F7F"/>
                </a:solidFill>
              </a:rPr>
              <a:t>clouds </a:t>
            </a:r>
            <a:r>
              <a:rPr lang="en-US" sz="2800" dirty="0">
                <a:solidFill>
                  <a:srgbClr val="7F7F7F"/>
                </a:solidFill>
              </a:rPr>
              <a:t>called scud are left in the sky. Behind the scud are </a:t>
            </a:r>
            <a:r>
              <a:rPr lang="en-US" sz="2800" b="1" dirty="0">
                <a:solidFill>
                  <a:srgbClr val="7F7F7F"/>
                </a:solidFill>
              </a:rPr>
              <a:t>altocumulus </a:t>
            </a:r>
            <a:r>
              <a:rPr lang="en-US" sz="2800" dirty="0">
                <a:solidFill>
                  <a:srgbClr val="7F7F7F"/>
                </a:solidFill>
              </a:rPr>
              <a:t>clouds. </a:t>
            </a:r>
          </a:p>
        </p:txBody>
      </p:sp>
      <p:pic>
        <p:nvPicPr>
          <p:cNvPr id="5" name="Picture 13" descr="altocumulus5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859" b="20555"/>
          <a:stretch/>
        </p:blipFill>
        <p:spPr bwMode="auto">
          <a:xfrm>
            <a:off x="4712812" y="1782715"/>
            <a:ext cx="4051722" cy="312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saak_Ilitsch_Lewitan_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2" t="2508" r="11500" b="31153"/>
          <a:stretch/>
        </p:blipFill>
        <p:spPr bwMode="auto">
          <a:xfrm>
            <a:off x="420659" y="1782715"/>
            <a:ext cx="4153310" cy="312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07698" y="4912254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Peggy </a:t>
            </a:r>
            <a:r>
              <a:rPr lang="en-US" sz="1200" dirty="0" err="1" smtClean="0">
                <a:solidFill>
                  <a:srgbClr val="7F7F7F"/>
                </a:solidFill>
              </a:rPr>
              <a:t>LeMone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70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68275"/>
            <a:ext cx="5732462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1066800" y="36576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/>
              <a:t>, </a:t>
            </a:r>
            <a:endParaRPr lang="en-US" sz="1800"/>
          </a:p>
        </p:txBody>
      </p:sp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613944" y="5408613"/>
            <a:ext cx="85300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Title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: Cloud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Shadows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fr-FR" sz="1800" dirty="0" err="1">
                <a:solidFill>
                  <a:schemeClr val="bg1">
                    <a:lumMod val="65000"/>
                  </a:schemeClr>
                </a:solidFill>
              </a:rPr>
              <a:t>Artist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</a:rPr>
              <a:t>: Winslow 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</a:rPr>
              <a:t>Homer, a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</a:rPr>
              <a:t>ninteenth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</a:rPr>
              <a:t>century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American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painter and illustrator </a:t>
            </a:r>
          </a:p>
        </p:txBody>
      </p:sp>
      <p:pic>
        <p:nvPicPr>
          <p:cNvPr id="5" name="Picture 4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5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10940" y="499329"/>
            <a:ext cx="79980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There </a:t>
            </a:r>
            <a:r>
              <a:rPr lang="en-US" sz="2800" dirty="0">
                <a:solidFill>
                  <a:srgbClr val="7F7F7F"/>
                </a:solidFill>
              </a:rPr>
              <a:t>are </a:t>
            </a:r>
            <a:r>
              <a:rPr lang="en-US" sz="2800" b="1" dirty="0" smtClean="0">
                <a:solidFill>
                  <a:srgbClr val="7F7F7F"/>
                </a:solidFill>
              </a:rPr>
              <a:t>cumulus</a:t>
            </a:r>
            <a:r>
              <a:rPr lang="en-US" sz="2800" dirty="0" smtClean="0">
                <a:solidFill>
                  <a:srgbClr val="7F7F7F"/>
                </a:solidFill>
              </a:rPr>
              <a:t> clouds. </a:t>
            </a:r>
            <a:r>
              <a:rPr lang="en-US" sz="2800" dirty="0">
                <a:solidFill>
                  <a:srgbClr val="7F7F7F"/>
                </a:solidFill>
              </a:rPr>
              <a:t>The clouds have distinct edges and </a:t>
            </a:r>
            <a:r>
              <a:rPr lang="en-US" sz="2800" dirty="0" smtClean="0">
                <a:solidFill>
                  <a:srgbClr val="7F7F7F"/>
                </a:solidFill>
              </a:rPr>
              <a:t>puffy shapes</a:t>
            </a:r>
            <a:r>
              <a:rPr lang="en-US" sz="2800" dirty="0">
                <a:solidFill>
                  <a:srgbClr val="7F7F7F"/>
                </a:solidFill>
              </a:rPr>
              <a:t>. </a:t>
            </a:r>
          </a:p>
        </p:txBody>
      </p:sp>
      <p:pic>
        <p:nvPicPr>
          <p:cNvPr id="3" name="Picture 13" descr="cumulus3_b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0" b="16618"/>
          <a:stretch/>
        </p:blipFill>
        <p:spPr bwMode="auto">
          <a:xfrm>
            <a:off x="2048759" y="4062061"/>
            <a:ext cx="4699692" cy="181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35802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7"/>
          <a:stretch/>
        </p:blipFill>
        <p:spPr bwMode="auto">
          <a:xfrm>
            <a:off x="2048758" y="1619060"/>
            <a:ext cx="4699692" cy="21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2914" y="5604877"/>
            <a:ext cx="1851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</a:t>
            </a:r>
            <a:r>
              <a:rPr lang="en-US" sz="1200" dirty="0" err="1" smtClean="0">
                <a:solidFill>
                  <a:srgbClr val="7F7F7F"/>
                </a:solidFill>
              </a:rPr>
              <a:t>Carlye</a:t>
            </a:r>
            <a:r>
              <a:rPr lang="en-US" sz="1200" dirty="0" smtClean="0">
                <a:solidFill>
                  <a:srgbClr val="7F7F7F"/>
                </a:solidFill>
              </a:rPr>
              <a:t> Calvin/UCAR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6" name="Picture 5" descr="horiz 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7F7F7F"/>
                </a:solidFill>
              </a:rPr>
              <a:t>These are </a:t>
            </a:r>
            <a:r>
              <a:rPr lang="en-US" sz="2800" b="1" dirty="0" smtClean="0">
                <a:solidFill>
                  <a:srgbClr val="7F7F7F"/>
                </a:solidFill>
              </a:rPr>
              <a:t>stratocumulus </a:t>
            </a:r>
            <a:r>
              <a:rPr lang="en-US" sz="2800" dirty="0" smtClean="0">
                <a:solidFill>
                  <a:srgbClr val="7F7F7F"/>
                </a:solidFill>
              </a:rPr>
              <a:t>clouds.</a:t>
            </a:r>
            <a:br>
              <a:rPr lang="en-US" sz="2800" dirty="0" smtClean="0">
                <a:solidFill>
                  <a:srgbClr val="7F7F7F"/>
                </a:solidFill>
              </a:rPr>
            </a:b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8"/>
          <a:stretch/>
        </p:blipFill>
        <p:spPr bwMode="auto">
          <a:xfrm>
            <a:off x="2412110" y="1144096"/>
            <a:ext cx="4191454" cy="20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142" b="40617"/>
          <a:stretch/>
        </p:blipFill>
        <p:spPr>
          <a:xfrm>
            <a:off x="2412110" y="3505756"/>
            <a:ext cx="4215817" cy="2351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7927" y="5617552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Wikipedia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9" name="Picture 8" descr="horiz 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38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go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"/>
          <a:stretch>
            <a:fillRect/>
          </a:stretch>
        </p:blipFill>
        <p:spPr bwMode="auto">
          <a:xfrm>
            <a:off x="1447800" y="228600"/>
            <a:ext cx="6477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685800" y="3886200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, </a:t>
            </a:r>
          </a:p>
        </p:txBody>
      </p:sp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1447800" y="5133975"/>
            <a:ext cx="708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Flower Beds in Holland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Vincent van Gogh</a:t>
            </a:r>
            <a:r>
              <a:rPr lang="fr-FR" sz="1800" dirty="0">
                <a:solidFill>
                  <a:srgbClr val="7F7F7F"/>
                </a:solidFill>
              </a:rPr>
              <a:t>, </a:t>
            </a:r>
            <a:r>
              <a:rPr lang="en-US" sz="1800" dirty="0">
                <a:solidFill>
                  <a:srgbClr val="7F7F7F"/>
                </a:solidFill>
              </a:rPr>
              <a:t>nineteenth century Dutch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5" name="Picture 4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768" y="447358"/>
            <a:ext cx="6576527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7F7F7F"/>
                </a:solidFill>
              </a:rPr>
              <a:t>Stratocumulus </a:t>
            </a:r>
            <a:r>
              <a:rPr lang="en-US" sz="2800" dirty="0">
                <a:solidFill>
                  <a:srgbClr val="7F7F7F"/>
                </a:solidFill>
              </a:rPr>
              <a:t>clouds</a:t>
            </a:r>
            <a:r>
              <a:rPr lang="en-US" sz="2800" b="1" dirty="0">
                <a:solidFill>
                  <a:srgbClr val="7F7F7F"/>
                </a:solidFill>
              </a:rPr>
              <a:t> </a:t>
            </a:r>
            <a:r>
              <a:rPr lang="en-US" sz="2800" dirty="0">
                <a:solidFill>
                  <a:srgbClr val="7F7F7F"/>
                </a:solidFill>
              </a:rPr>
              <a:t>look </a:t>
            </a:r>
            <a:r>
              <a:rPr lang="en-US" sz="2800" dirty="0" smtClean="0">
                <a:solidFill>
                  <a:srgbClr val="7F7F7F"/>
                </a:solidFill>
              </a:rPr>
              <a:t>long like </a:t>
            </a:r>
            <a:r>
              <a:rPr lang="en-US" sz="2800" dirty="0">
                <a:solidFill>
                  <a:srgbClr val="7F7F7F"/>
                </a:solidFill>
              </a:rPr>
              <a:t>stratus, but are puffy like </a:t>
            </a:r>
            <a:r>
              <a:rPr lang="en-US" sz="2800" dirty="0" smtClean="0">
                <a:solidFill>
                  <a:srgbClr val="7F7F7F"/>
                </a:solidFill>
              </a:rPr>
              <a:t>cumulus.</a:t>
            </a:r>
            <a:r>
              <a:rPr lang="en-US" sz="2800" dirty="0">
                <a:solidFill>
                  <a:srgbClr val="7F7F7F"/>
                </a:solidFill>
              </a:rPr>
              <a:t/>
            </a:r>
            <a:br>
              <a:rPr lang="en-US" sz="2800" dirty="0">
                <a:solidFill>
                  <a:srgbClr val="7F7F7F"/>
                </a:solidFill>
              </a:rPr>
            </a:b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5" name="Picture 9" descr="stratocumulus3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7" b="14308"/>
          <a:stretch/>
        </p:blipFill>
        <p:spPr bwMode="auto">
          <a:xfrm>
            <a:off x="1893418" y="3584917"/>
            <a:ext cx="4844543" cy="224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og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6"/>
          <a:stretch/>
        </p:blipFill>
        <p:spPr bwMode="auto">
          <a:xfrm>
            <a:off x="1893418" y="1416996"/>
            <a:ext cx="4844543" cy="19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11428" y="5709970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Peggy </a:t>
            </a:r>
            <a:r>
              <a:rPr lang="en-US" sz="1200" dirty="0" err="1" smtClean="0">
                <a:solidFill>
                  <a:srgbClr val="7F7F7F"/>
                </a:solidFill>
              </a:rPr>
              <a:t>LeMone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69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copy_of_Cornfield_with_cypress_trees_by_Van_Gogh_24in_x_18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"/>
          <a:stretch>
            <a:fillRect/>
          </a:stretch>
        </p:blipFill>
        <p:spPr bwMode="auto">
          <a:xfrm>
            <a:off x="1295400" y="76200"/>
            <a:ext cx="66294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6"/>
          <p:cNvSpPr txBox="1">
            <a:spLocks noChangeArrowheads="1"/>
          </p:cNvSpPr>
          <p:nvPr/>
        </p:nvSpPr>
        <p:spPr bwMode="auto">
          <a:xfrm>
            <a:off x="304800" y="3810000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, </a:t>
            </a:r>
          </a:p>
        </p:txBody>
      </p: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1447800" y="5210175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Wheat Field with Cypress Trees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Vincent van Gogh</a:t>
            </a:r>
            <a:r>
              <a:rPr lang="fr-FR" sz="1800" dirty="0">
                <a:solidFill>
                  <a:srgbClr val="7F7F7F"/>
                </a:solidFill>
              </a:rPr>
              <a:t>, </a:t>
            </a:r>
            <a:r>
              <a:rPr lang="fr-FR" sz="1800" dirty="0" smtClean="0">
                <a:solidFill>
                  <a:srgbClr val="7F7F7F"/>
                </a:solidFill>
              </a:rPr>
              <a:t>a </a:t>
            </a:r>
            <a:r>
              <a:rPr lang="en-US" sz="1800" dirty="0" smtClean="0">
                <a:solidFill>
                  <a:srgbClr val="7F7F7F"/>
                </a:solidFill>
              </a:rPr>
              <a:t>nineteenth </a:t>
            </a:r>
            <a:r>
              <a:rPr lang="en-US" sz="1800" dirty="0">
                <a:solidFill>
                  <a:srgbClr val="7F7F7F"/>
                </a:solidFill>
              </a:rPr>
              <a:t>century Dutch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5" name="Picture 4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5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48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7F7F7F"/>
                </a:solidFill>
              </a:rPr>
              <a:t>What types of clouds did van Gogh see in the sky when he captured this scene? It is difficult to tell! </a:t>
            </a:r>
            <a:br>
              <a:rPr lang="en-US" sz="3200" dirty="0">
                <a:solidFill>
                  <a:srgbClr val="7F7F7F"/>
                </a:solidFill>
              </a:rPr>
            </a:br>
            <a:endParaRPr lang="en-US" sz="3200" dirty="0">
              <a:solidFill>
                <a:srgbClr val="7F7F7F"/>
              </a:solidFill>
            </a:endParaRPr>
          </a:p>
        </p:txBody>
      </p:sp>
      <p:pic>
        <p:nvPicPr>
          <p:cNvPr id="6" name="Picture 5" descr="copy_of_Cornfield_with_cypress_trees_by_Van_Gogh_24in_x_18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49" b="46025"/>
          <a:stretch/>
        </p:blipFill>
        <p:spPr bwMode="auto">
          <a:xfrm>
            <a:off x="2118360" y="1718489"/>
            <a:ext cx="4871720" cy="270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06240" y="2166074"/>
            <a:ext cx="755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7F7F7F"/>
                </a:solidFill>
              </a:rPr>
              <a:t>?</a:t>
            </a:r>
            <a:endParaRPr lang="en-US" sz="9600" dirty="0">
              <a:solidFill>
                <a:srgbClr val="7F7F7F"/>
              </a:solidFill>
            </a:endParaRPr>
          </a:p>
        </p:txBody>
      </p:sp>
      <p:pic>
        <p:nvPicPr>
          <p:cNvPr id="7" name="Picture 6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65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alto_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4770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7"/>
          <p:cNvSpPr txBox="1">
            <a:spLocks noChangeArrowheads="1"/>
          </p:cNvSpPr>
          <p:nvPr/>
        </p:nvSpPr>
        <p:spPr bwMode="auto">
          <a:xfrm>
            <a:off x="1447800" y="5133975"/>
            <a:ext cx="701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Altocumulus </a:t>
            </a:r>
          </a:p>
          <a:p>
            <a:pPr eaLnBrk="1" hangingPunct="1"/>
            <a:r>
              <a:rPr lang="en-US" sz="1800" dirty="0">
                <a:solidFill>
                  <a:srgbClr val="7F7F7F"/>
                </a:solidFill>
              </a:rPr>
              <a:t>Artist: Graeme Stephens, contemporary artist and atmospheric scientist at Colorado State </a:t>
            </a:r>
            <a:r>
              <a:rPr lang="en-US" sz="1800" dirty="0" smtClean="0">
                <a:solidFill>
                  <a:srgbClr val="7F7F7F"/>
                </a:solidFill>
              </a:rPr>
              <a:t>University</a:t>
            </a:r>
            <a:endParaRPr lang="en-US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5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792" y="281305"/>
            <a:ext cx="8051688" cy="14700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7F7F7F"/>
                </a:solidFill>
              </a:rPr>
              <a:t>He painted </a:t>
            </a:r>
            <a:r>
              <a:rPr lang="en-US" sz="2800" b="1" dirty="0" smtClean="0">
                <a:solidFill>
                  <a:srgbClr val="7F7F7F"/>
                </a:solidFill>
              </a:rPr>
              <a:t>altocumulus </a:t>
            </a:r>
            <a:r>
              <a:rPr lang="en-US" sz="2800" dirty="0">
                <a:solidFill>
                  <a:srgbClr val="7F7F7F"/>
                </a:solidFill>
              </a:rPr>
              <a:t>clouds!</a:t>
            </a:r>
          </a:p>
        </p:txBody>
      </p:sp>
      <p:pic>
        <p:nvPicPr>
          <p:cNvPr id="5" name="Picture 12" descr="altocumulus1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48"/>
          <a:stretch/>
        </p:blipFill>
        <p:spPr bwMode="auto">
          <a:xfrm>
            <a:off x="1602496" y="3960199"/>
            <a:ext cx="5376856" cy="192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lto_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39"/>
          <a:stretch/>
        </p:blipFill>
        <p:spPr bwMode="auto">
          <a:xfrm>
            <a:off x="1602496" y="1513644"/>
            <a:ext cx="5376856" cy="225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63314" y="5609104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UCAR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7" name="Picture 6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358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056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447800" y="5133975"/>
            <a:ext cx="7696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The Beach at Sainte-</a:t>
            </a:r>
            <a:r>
              <a:rPr lang="en-US" sz="1800" dirty="0" err="1">
                <a:solidFill>
                  <a:srgbClr val="7F7F7F"/>
                </a:solidFill>
              </a:rPr>
              <a:t>Adresse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Claude Monet</a:t>
            </a:r>
            <a:r>
              <a:rPr lang="fr-FR" sz="1800" dirty="0">
                <a:solidFill>
                  <a:srgbClr val="7F7F7F"/>
                </a:solidFill>
              </a:rPr>
              <a:t>, a </a:t>
            </a:r>
            <a:r>
              <a:rPr lang="en-US" sz="1800" dirty="0">
                <a:solidFill>
                  <a:srgbClr val="7F7F7F"/>
                </a:solidFill>
              </a:rPr>
              <a:t>nineteenth century French Impressionist painter 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endParaRPr lang="en-US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84122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3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97794" y="280369"/>
            <a:ext cx="71750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7F7F7F"/>
                </a:solidFill>
              </a:rPr>
              <a:t>Altocumulus</a:t>
            </a:r>
            <a:r>
              <a:rPr lang="en-US" sz="2800" dirty="0" smtClean="0">
                <a:solidFill>
                  <a:srgbClr val="7F7F7F"/>
                </a:solidFill>
              </a:rPr>
              <a:t> </a:t>
            </a:r>
            <a:r>
              <a:rPr lang="en-US" sz="2800" dirty="0">
                <a:solidFill>
                  <a:srgbClr val="7F7F7F"/>
                </a:solidFill>
              </a:rPr>
              <a:t>clouds that look like little puffs are painted with large brushstrokes of soft white and </a:t>
            </a:r>
            <a:r>
              <a:rPr lang="en-US" sz="2800" dirty="0" smtClean="0">
                <a:solidFill>
                  <a:srgbClr val="7F7F7F"/>
                </a:solidFill>
              </a:rPr>
              <a:t>blue. </a:t>
            </a:r>
            <a:endParaRPr lang="en-US" sz="2800" dirty="0">
              <a:solidFill>
                <a:srgbClr val="7F7F7F"/>
              </a:solidFill>
            </a:endParaRPr>
          </a:p>
        </p:txBody>
      </p:sp>
      <p:pic>
        <p:nvPicPr>
          <p:cNvPr id="5" name="Picture 12" descr="altocumulus1_b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67" b="22562"/>
          <a:stretch/>
        </p:blipFill>
        <p:spPr bwMode="auto">
          <a:xfrm>
            <a:off x="1541820" y="3873126"/>
            <a:ext cx="5855376" cy="192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35808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49"/>
          <a:stretch/>
        </p:blipFill>
        <p:spPr bwMode="auto">
          <a:xfrm>
            <a:off x="1541820" y="1665364"/>
            <a:ext cx="5855376" cy="21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42914" y="5770899"/>
            <a:ext cx="1851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</a:t>
            </a:r>
            <a:r>
              <a:rPr lang="en-US" sz="1200" dirty="0" err="1" smtClean="0">
                <a:solidFill>
                  <a:srgbClr val="7F7F7F"/>
                </a:solidFill>
              </a:rPr>
              <a:t>Carlye</a:t>
            </a:r>
            <a:r>
              <a:rPr lang="en-US" sz="1200" dirty="0" smtClean="0">
                <a:solidFill>
                  <a:srgbClr val="7F7F7F"/>
                </a:solidFill>
              </a:rPr>
              <a:t> Calvin/UCAR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6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402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477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1447800" y="5408613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Field of Poppies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Claude Monet</a:t>
            </a:r>
            <a:r>
              <a:rPr lang="fr-FR" sz="1800" dirty="0">
                <a:solidFill>
                  <a:srgbClr val="7F7F7F"/>
                </a:solidFill>
              </a:rPr>
              <a:t>, a </a:t>
            </a:r>
            <a:r>
              <a:rPr lang="en-US" sz="1800" dirty="0">
                <a:solidFill>
                  <a:srgbClr val="7F7F7F"/>
                </a:solidFill>
              </a:rPr>
              <a:t>nineteenth century French Impressionist painter 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4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87219" y="343345"/>
            <a:ext cx="60849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7F7F7F"/>
                </a:solidFill>
              </a:rPr>
              <a:t>Low </a:t>
            </a:r>
            <a:r>
              <a:rPr lang="en-US" sz="2800" b="1" dirty="0">
                <a:solidFill>
                  <a:srgbClr val="7F7F7F"/>
                </a:solidFill>
              </a:rPr>
              <a:t>cumulus</a:t>
            </a:r>
            <a:r>
              <a:rPr lang="en-US" sz="2800" dirty="0">
                <a:solidFill>
                  <a:srgbClr val="7F7F7F"/>
                </a:solidFill>
              </a:rPr>
              <a:t> clouds with distinct edges and puffy shapes</a:t>
            </a:r>
          </a:p>
        </p:txBody>
      </p:sp>
      <p:pic>
        <p:nvPicPr>
          <p:cNvPr id="5" name="Picture 13" descr="cumulus6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74"/>
          <a:stretch/>
        </p:blipFill>
        <p:spPr bwMode="auto">
          <a:xfrm>
            <a:off x="1739180" y="3575146"/>
            <a:ext cx="5314833" cy="22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40208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50"/>
          <a:stretch/>
        </p:blipFill>
        <p:spPr bwMode="auto">
          <a:xfrm>
            <a:off x="1739180" y="1406501"/>
            <a:ext cx="5319465" cy="20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10015" y="5762450"/>
            <a:ext cx="2287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</a:rPr>
              <a:t>Photo: Olga </a:t>
            </a:r>
            <a:r>
              <a:rPr lang="en-US" sz="1200" dirty="0">
                <a:solidFill>
                  <a:srgbClr val="7F7F7F"/>
                </a:solidFill>
              </a:rPr>
              <a:t>and Sergei </a:t>
            </a:r>
            <a:r>
              <a:rPr lang="en-US" sz="1200" dirty="0" err="1">
                <a:solidFill>
                  <a:srgbClr val="7F7F7F"/>
                </a:solidFill>
              </a:rPr>
              <a:t>Kuznetsov</a:t>
            </a:r>
            <a:endParaRPr lang="en-US" sz="12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pic>
        <p:nvPicPr>
          <p:cNvPr id="8" name="Picture 7" descr="horiz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401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875"/>
            <a:ext cx="84582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7"/>
          <p:cNvSpPr txBox="1">
            <a:spLocks noChangeArrowheads="1"/>
          </p:cNvSpPr>
          <p:nvPr/>
        </p:nvSpPr>
        <p:spPr bwMode="auto">
          <a:xfrm>
            <a:off x="1447800" y="5426421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Title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The Tower of London</a:t>
            </a:r>
            <a:endParaRPr lang="fr-FR" sz="1800" dirty="0">
              <a:solidFill>
                <a:srgbClr val="7F7F7F"/>
              </a:solidFill>
            </a:endParaRPr>
          </a:p>
          <a:p>
            <a:pPr eaLnBrk="1" hangingPunct="1"/>
            <a:r>
              <a:rPr lang="fr-FR" sz="1800" dirty="0" err="1">
                <a:solidFill>
                  <a:srgbClr val="7F7F7F"/>
                </a:solidFill>
              </a:rPr>
              <a:t>Artist</a:t>
            </a:r>
            <a:r>
              <a:rPr lang="fr-FR" sz="1800" dirty="0">
                <a:solidFill>
                  <a:srgbClr val="7F7F7F"/>
                </a:solidFill>
              </a:rPr>
              <a:t>: </a:t>
            </a:r>
            <a:r>
              <a:rPr lang="en-US" sz="1800" dirty="0">
                <a:solidFill>
                  <a:srgbClr val="7F7F7F"/>
                </a:solidFill>
              </a:rPr>
              <a:t>Robert </a:t>
            </a:r>
            <a:r>
              <a:rPr lang="en-US" sz="1800" dirty="0" err="1">
                <a:solidFill>
                  <a:srgbClr val="7F7F7F"/>
                </a:solidFill>
              </a:rPr>
              <a:t>Havell</a:t>
            </a:r>
            <a:r>
              <a:rPr lang="fr-FR" sz="1800" dirty="0">
                <a:solidFill>
                  <a:srgbClr val="7F7F7F"/>
                </a:solidFill>
              </a:rPr>
              <a:t>, </a:t>
            </a:r>
            <a:r>
              <a:rPr lang="en-US" sz="1800" dirty="0">
                <a:solidFill>
                  <a:srgbClr val="7F7F7F"/>
                </a:solidFill>
              </a:rPr>
              <a:t>an early nineteenth century British </a:t>
            </a:r>
            <a:r>
              <a:rPr lang="en-US" sz="1800" dirty="0" smtClean="0">
                <a:solidFill>
                  <a:srgbClr val="7F7F7F"/>
                </a:solidFill>
              </a:rPr>
              <a:t>artist</a:t>
            </a:r>
            <a:endParaRPr lang="fr-FR" sz="1800" dirty="0">
              <a:solidFill>
                <a:srgbClr val="7F7F7F"/>
              </a:solidFill>
            </a:endParaRPr>
          </a:p>
        </p:txBody>
      </p:sp>
      <p:pic>
        <p:nvPicPr>
          <p:cNvPr id="4" name="Picture 3" descr="horiz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" y="6256208"/>
            <a:ext cx="3179830" cy="5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895</Words>
  <Application>Microsoft Macintosh PowerPoint</Application>
  <PresentationFormat>On-screen Show (4:3)</PresentationFormat>
  <Paragraphs>114</Paragraphs>
  <Slides>46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The Art of 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rain has ended, broken pieces of low clouds called scud are left in the sky. Behind the scud are altocumulus clouds. </vt:lpstr>
      <vt:lpstr>PowerPoint Presentation</vt:lpstr>
      <vt:lpstr>These are stratocumulus clouds. </vt:lpstr>
      <vt:lpstr>PowerPoint Presentation</vt:lpstr>
      <vt:lpstr>Stratocumulus clouds look long like stratus, but are puffy like cumulus. </vt:lpstr>
      <vt:lpstr>PowerPoint Presentation</vt:lpstr>
      <vt:lpstr>What types of clouds did van Gogh see in the sky when he captured this scene? It is difficult to tell!  </vt:lpstr>
      <vt:lpstr>PowerPoint Presentation</vt:lpstr>
      <vt:lpstr>He painted altocumulus clouds!</vt:lpstr>
    </vt:vector>
  </TitlesOfParts>
  <Company>UCAR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Gardiner</dc:creator>
  <cp:lastModifiedBy>Lisa Gardiner</cp:lastModifiedBy>
  <cp:revision>2</cp:revision>
  <dcterms:created xsi:type="dcterms:W3CDTF">2015-03-05T15:53:38Z</dcterms:created>
  <dcterms:modified xsi:type="dcterms:W3CDTF">2017-11-29T20:44:59Z</dcterms:modified>
</cp:coreProperties>
</file>