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8" r:id="rId4"/>
    <p:sldMasterId id="2147483709" r:id="rId5"/>
    <p:sldMasterId id="2147483710" r:id="rId6"/>
    <p:sldMasterId id="2147483711" r:id="rId7"/>
    <p:sldMasterId id="214748371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Lst>
  <p:sldSz cy="6858000" cx="12192000"/>
  <p:notesSz cx="6858000" cy="9144000"/>
  <p:embeddedFontLst>
    <p:embeddedFont>
      <p:font typeface="Raleway SemiBold"/>
      <p:regular r:id="rId158"/>
      <p:bold r:id="rId159"/>
      <p:italic r:id="rId160"/>
      <p:boldItalic r:id="rId161"/>
    </p:embeddedFont>
    <p:embeddedFont>
      <p:font typeface="Raleway"/>
      <p:regular r:id="rId162"/>
      <p:bold r:id="rId163"/>
      <p:italic r:id="rId164"/>
      <p:boldItalic r:id="rId165"/>
    </p:embeddedFont>
    <p:embeddedFont>
      <p:font typeface="Montserrat SemiBold"/>
      <p:regular r:id="rId166"/>
      <p:bold r:id="rId167"/>
      <p:italic r:id="rId168"/>
      <p:boldItalic r:id="rId169"/>
    </p:embeddedFont>
    <p:embeddedFont>
      <p:font typeface="Montserrat"/>
      <p:regular r:id="rId170"/>
      <p:bold r:id="rId171"/>
      <p:italic r:id="rId172"/>
      <p:boldItalic r:id="rId173"/>
    </p:embeddedFont>
    <p:embeddedFont>
      <p:font typeface="Montserrat Medium"/>
      <p:regular r:id="rId174"/>
      <p:bold r:id="rId175"/>
      <p:italic r:id="rId176"/>
      <p:boldItalic r:id="rId177"/>
    </p:embeddedFont>
    <p:embeddedFont>
      <p:font typeface="Permanent Marker"/>
      <p:regular r:id="rId178"/>
    </p:embeddedFont>
    <p:embeddedFont>
      <p:font typeface="Open Sans SemiBold"/>
      <p:regular r:id="rId179"/>
      <p:bold r:id="rId180"/>
      <p:italic r:id="rId181"/>
      <p:boldItalic r:id="rId182"/>
    </p:embeddedFont>
    <p:embeddedFont>
      <p:font typeface="Raleway Medium"/>
      <p:regular r:id="rId183"/>
      <p:bold r:id="rId184"/>
      <p:italic r:id="rId185"/>
      <p:boldItalic r:id="rId186"/>
    </p:embeddedFont>
    <p:embeddedFont>
      <p:font typeface="Open Sans"/>
      <p:regular r:id="rId187"/>
      <p:bold r:id="rId188"/>
      <p:italic r:id="rId189"/>
      <p:boldItalic r:id="rId1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9461C71-2849-4AB0-A488-AD158F1FC0EB}">
  <a:tblStyle styleId="{B9461C71-2849-4AB0-A488-AD158F1FC0E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190" Type="http://schemas.openxmlformats.org/officeDocument/2006/relationships/font" Target="fonts/OpenSans-boldItalic.fntdata"/><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187" Type="http://schemas.openxmlformats.org/officeDocument/2006/relationships/font" Target="fonts/OpenSans-regular.fntdata"/><Relationship Id="rId47" Type="http://schemas.openxmlformats.org/officeDocument/2006/relationships/slide" Target="slides/slide38.xml"/><Relationship Id="rId186" Type="http://schemas.openxmlformats.org/officeDocument/2006/relationships/font" Target="fonts/RalewayMedium-boldItalic.fntdata"/><Relationship Id="rId185" Type="http://schemas.openxmlformats.org/officeDocument/2006/relationships/font" Target="fonts/RalewayMedium-italic.fntdata"/><Relationship Id="rId49" Type="http://schemas.openxmlformats.org/officeDocument/2006/relationships/slide" Target="slides/slide40.xml"/><Relationship Id="rId184" Type="http://schemas.openxmlformats.org/officeDocument/2006/relationships/font" Target="fonts/RalewayMedium-bold.fntdata"/><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89" Type="http://schemas.openxmlformats.org/officeDocument/2006/relationships/font" Target="fonts/OpenSans-italic.fntdata"/><Relationship Id="rId100" Type="http://schemas.openxmlformats.org/officeDocument/2006/relationships/slide" Target="slides/slide91.xml"/><Relationship Id="rId188" Type="http://schemas.openxmlformats.org/officeDocument/2006/relationships/font" Target="fonts/OpenSans-bold.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183" Type="http://schemas.openxmlformats.org/officeDocument/2006/relationships/font" Target="fonts/RalewayMedium-regular.fntdata"/><Relationship Id="rId32" Type="http://schemas.openxmlformats.org/officeDocument/2006/relationships/slide" Target="slides/slide23.xml"/><Relationship Id="rId182" Type="http://schemas.openxmlformats.org/officeDocument/2006/relationships/font" Target="fonts/OpenSansSemiBold-boldItalic.fntdata"/><Relationship Id="rId35" Type="http://schemas.openxmlformats.org/officeDocument/2006/relationships/slide" Target="slides/slide26.xml"/><Relationship Id="rId181" Type="http://schemas.openxmlformats.org/officeDocument/2006/relationships/font" Target="fonts/OpenSansSemiBold-italic.fntdata"/><Relationship Id="rId34" Type="http://schemas.openxmlformats.org/officeDocument/2006/relationships/slide" Target="slides/slide25.xml"/><Relationship Id="rId180" Type="http://schemas.openxmlformats.org/officeDocument/2006/relationships/font" Target="fonts/OpenSansSemiBold-bold.fntdata"/><Relationship Id="rId37" Type="http://schemas.openxmlformats.org/officeDocument/2006/relationships/slide" Target="slides/slide28.xml"/><Relationship Id="rId176" Type="http://schemas.openxmlformats.org/officeDocument/2006/relationships/font" Target="fonts/MontserratMedium-italic.fntdata"/><Relationship Id="rId36" Type="http://schemas.openxmlformats.org/officeDocument/2006/relationships/slide" Target="slides/slide27.xml"/><Relationship Id="rId175" Type="http://schemas.openxmlformats.org/officeDocument/2006/relationships/font" Target="fonts/MontserratMedium-bold.fntdata"/><Relationship Id="rId39" Type="http://schemas.openxmlformats.org/officeDocument/2006/relationships/slide" Target="slides/slide30.xml"/><Relationship Id="rId174" Type="http://schemas.openxmlformats.org/officeDocument/2006/relationships/font" Target="fonts/MontserratMedium-regular.fntdata"/><Relationship Id="rId38" Type="http://schemas.openxmlformats.org/officeDocument/2006/relationships/slide" Target="slides/slide29.xml"/><Relationship Id="rId173" Type="http://schemas.openxmlformats.org/officeDocument/2006/relationships/font" Target="fonts/Montserrat-boldItalic.fntdata"/><Relationship Id="rId179" Type="http://schemas.openxmlformats.org/officeDocument/2006/relationships/font" Target="fonts/OpenSansSemiBold-regular.fntdata"/><Relationship Id="rId178" Type="http://schemas.openxmlformats.org/officeDocument/2006/relationships/font" Target="fonts/PermanentMarker-regular.fntdata"/><Relationship Id="rId177" Type="http://schemas.openxmlformats.org/officeDocument/2006/relationships/font" Target="fonts/MontserratMedium-bold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slide" Target="slides/slide120.xml"/><Relationship Id="rId128" Type="http://schemas.openxmlformats.org/officeDocument/2006/relationships/slide" Target="slides/slide119.xml"/><Relationship Id="rId127" Type="http://schemas.openxmlformats.org/officeDocument/2006/relationships/slide" Target="slides/slide118.xml"/><Relationship Id="rId126" Type="http://schemas.openxmlformats.org/officeDocument/2006/relationships/slide" Target="slides/slide117.xml"/><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slide" Target="slides/slide116.xml"/><Relationship Id="rId29" Type="http://schemas.openxmlformats.org/officeDocument/2006/relationships/slide" Target="slides/slide20.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slide" Target="slides/slide141.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0.xml"/><Relationship Id="rId4" Type="http://schemas.openxmlformats.org/officeDocument/2006/relationships/slideMaster" Target="slideMasters/slideMaster1.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141" Type="http://schemas.openxmlformats.org/officeDocument/2006/relationships/slide" Target="slides/slide132.xml"/><Relationship Id="rId140" Type="http://schemas.openxmlformats.org/officeDocument/2006/relationships/slide" Target="slides/slide131.xml"/><Relationship Id="rId5" Type="http://schemas.openxmlformats.org/officeDocument/2006/relationships/slideMaster" Target="slideMasters/slideMaster2.xml"/><Relationship Id="rId147" Type="http://schemas.openxmlformats.org/officeDocument/2006/relationships/slide" Target="slides/slide138.xml"/><Relationship Id="rId6" Type="http://schemas.openxmlformats.org/officeDocument/2006/relationships/slideMaster" Target="slideMasters/slideMaster3.xml"/><Relationship Id="rId146" Type="http://schemas.openxmlformats.org/officeDocument/2006/relationships/slide" Target="slides/slide137.xml"/><Relationship Id="rId7" Type="http://schemas.openxmlformats.org/officeDocument/2006/relationships/slideMaster" Target="slideMasters/slideMaster4.xml"/><Relationship Id="rId145" Type="http://schemas.openxmlformats.org/officeDocument/2006/relationships/slide" Target="slides/slide136.xml"/><Relationship Id="rId8" Type="http://schemas.openxmlformats.org/officeDocument/2006/relationships/slideMaster" Target="slideMasters/slideMaster5.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137" Type="http://schemas.openxmlformats.org/officeDocument/2006/relationships/slide" Target="slides/slide128.xml"/><Relationship Id="rId132" Type="http://schemas.openxmlformats.org/officeDocument/2006/relationships/slide" Target="slides/slide123.xml"/><Relationship Id="rId131" Type="http://schemas.openxmlformats.org/officeDocument/2006/relationships/slide" Target="slides/slide122.xml"/><Relationship Id="rId130" Type="http://schemas.openxmlformats.org/officeDocument/2006/relationships/slide" Target="slides/slide121.xml"/><Relationship Id="rId136" Type="http://schemas.openxmlformats.org/officeDocument/2006/relationships/slide" Target="slides/slide127.xml"/><Relationship Id="rId135" Type="http://schemas.openxmlformats.org/officeDocument/2006/relationships/slide" Target="slides/slide126.xml"/><Relationship Id="rId134" Type="http://schemas.openxmlformats.org/officeDocument/2006/relationships/slide" Target="slides/slide125.xml"/><Relationship Id="rId133" Type="http://schemas.openxmlformats.org/officeDocument/2006/relationships/slide" Target="slides/slide124.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172" Type="http://schemas.openxmlformats.org/officeDocument/2006/relationships/font" Target="fonts/Montserrat-italic.fntdata"/><Relationship Id="rId65" Type="http://schemas.openxmlformats.org/officeDocument/2006/relationships/slide" Target="slides/slide56.xml"/><Relationship Id="rId171" Type="http://schemas.openxmlformats.org/officeDocument/2006/relationships/font" Target="fonts/Montserrat-bold.fntdata"/><Relationship Id="rId68" Type="http://schemas.openxmlformats.org/officeDocument/2006/relationships/slide" Target="slides/slide59.xml"/><Relationship Id="rId170" Type="http://schemas.openxmlformats.org/officeDocument/2006/relationships/font" Target="fonts/Montserrat-regular.fntdata"/><Relationship Id="rId67" Type="http://schemas.openxmlformats.org/officeDocument/2006/relationships/slide" Target="slides/slide58.xml"/><Relationship Id="rId60" Type="http://schemas.openxmlformats.org/officeDocument/2006/relationships/slide" Target="slides/slide51.xml"/><Relationship Id="rId165" Type="http://schemas.openxmlformats.org/officeDocument/2006/relationships/font" Target="fonts/Raleway-boldItalic.fntdata"/><Relationship Id="rId69" Type="http://schemas.openxmlformats.org/officeDocument/2006/relationships/slide" Target="slides/slide60.xml"/><Relationship Id="rId164" Type="http://schemas.openxmlformats.org/officeDocument/2006/relationships/font" Target="fonts/Raleway-italic.fntdata"/><Relationship Id="rId163" Type="http://schemas.openxmlformats.org/officeDocument/2006/relationships/font" Target="fonts/Raleway-bold.fntdata"/><Relationship Id="rId162" Type="http://schemas.openxmlformats.org/officeDocument/2006/relationships/font" Target="fonts/Raleway-regular.fntdata"/><Relationship Id="rId169" Type="http://schemas.openxmlformats.org/officeDocument/2006/relationships/font" Target="fonts/MontserratSemiBold-boldItalic.fntdata"/><Relationship Id="rId168" Type="http://schemas.openxmlformats.org/officeDocument/2006/relationships/font" Target="fonts/MontserratSemiBold-italic.fntdata"/><Relationship Id="rId167" Type="http://schemas.openxmlformats.org/officeDocument/2006/relationships/font" Target="fonts/MontserratSemiBold-bold.fntdata"/><Relationship Id="rId166" Type="http://schemas.openxmlformats.org/officeDocument/2006/relationships/font" Target="fonts/MontserratSemiBold-regular.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font" Target="fonts/RalewaySemiBold-boldItalic.fntdata"/><Relationship Id="rId54" Type="http://schemas.openxmlformats.org/officeDocument/2006/relationships/slide" Target="slides/slide45.xml"/><Relationship Id="rId160" Type="http://schemas.openxmlformats.org/officeDocument/2006/relationships/font" Target="fonts/RalewaySemiBold-italic.fntdata"/><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font" Target="fonts/RalewaySemiBold-bold.fntdata"/><Relationship Id="rId59" Type="http://schemas.openxmlformats.org/officeDocument/2006/relationships/slide" Target="slides/slide50.xml"/><Relationship Id="rId154" Type="http://schemas.openxmlformats.org/officeDocument/2006/relationships/slide" Target="slides/slide145.xml"/><Relationship Id="rId58" Type="http://schemas.openxmlformats.org/officeDocument/2006/relationships/slide" Target="slides/slide49.xml"/><Relationship Id="rId153" Type="http://schemas.openxmlformats.org/officeDocument/2006/relationships/slide" Target="slides/slide144.xml"/><Relationship Id="rId152" Type="http://schemas.openxmlformats.org/officeDocument/2006/relationships/slide" Target="slides/slide143.xml"/><Relationship Id="rId151" Type="http://schemas.openxmlformats.org/officeDocument/2006/relationships/slide" Target="slides/slide142.xml"/><Relationship Id="rId158" Type="http://schemas.openxmlformats.org/officeDocument/2006/relationships/font" Target="fonts/RalewaySemiBold-regular.fntdata"/><Relationship Id="rId157" Type="http://schemas.openxmlformats.org/officeDocument/2006/relationships/slide" Target="slides/slide148.xml"/><Relationship Id="rId156" Type="http://schemas.openxmlformats.org/officeDocument/2006/relationships/slide" Target="slides/slide147.xml"/><Relationship Id="rId155"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lobe.gov/globe-data/visualize-and-retrieve-data"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7020b9bfe1_0_12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0" name="Google Shape;530;g7020b9bfe1_0_1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554f04c9ff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Watch video</a:t>
            </a:r>
            <a:endParaRPr/>
          </a:p>
          <a:p>
            <a:pPr indent="0" lvl="0" marL="0" rtl="0" algn="l">
              <a:spcBef>
                <a:spcPts val="360"/>
              </a:spcBef>
              <a:spcAft>
                <a:spcPts val="0"/>
              </a:spcAft>
              <a:buNone/>
            </a:pPr>
            <a:r>
              <a:rPr lang="en-US"/>
              <a:t>Discussion: us using Talk Moves checklist questioning when applicable. </a:t>
            </a:r>
            <a:r>
              <a:rPr b="1" lang="en-US" sz="1100">
                <a:solidFill>
                  <a:srgbClr val="980000"/>
                </a:solidFill>
                <a:latin typeface="Arial"/>
                <a:ea typeface="Arial"/>
                <a:cs typeface="Arial"/>
                <a:sym typeface="Arial"/>
              </a:rPr>
              <a:t>Record ideas on board/ chart paper</a:t>
            </a:r>
            <a:endParaRPr>
              <a:solidFill>
                <a:srgbClr val="980000"/>
              </a:solidFill>
            </a:endParaRPr>
          </a:p>
          <a:p>
            <a:pPr indent="-317500" lvl="0" marL="457200" rtl="0" algn="l">
              <a:spcBef>
                <a:spcPts val="36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317500" lvl="0" marL="457200" rtl="0" algn="l">
              <a:spcBef>
                <a:spcPts val="0"/>
              </a:spcBef>
              <a:spcAft>
                <a:spcPts val="0"/>
              </a:spcAft>
              <a:buClr>
                <a:schemeClr val="dk1"/>
              </a:buClr>
              <a:buSzPts val="1400"/>
              <a:buChar char="●"/>
            </a:pPr>
            <a:r>
              <a:rPr lang="en-US"/>
              <a:t>With our first group share-out, I’d like us to try using the Sentence stems as a way to support discussion with our students, which they will be doing a lot of in GLOBE Weather. (Questioning/Discussing/Argumentation are science practices!)</a:t>
            </a:r>
            <a:endParaRPr/>
          </a:p>
          <a:p>
            <a:pPr indent="0" lvl="0" marL="0" rtl="0" algn="l">
              <a:spcBef>
                <a:spcPts val="360"/>
              </a:spcBef>
              <a:spcAft>
                <a:spcPts val="0"/>
              </a:spcAft>
              <a:buNone/>
            </a:pPr>
            <a:r>
              <a:rPr lang="en-US"/>
              <a:t>Prompts:</a:t>
            </a:r>
            <a:endParaRPr/>
          </a:p>
          <a:p>
            <a:pPr indent="-317500" lvl="0" marL="457200" rtl="0" algn="l">
              <a:spcBef>
                <a:spcPts val="360"/>
              </a:spcBef>
              <a:spcAft>
                <a:spcPts val="0"/>
              </a:spcAft>
              <a:buSzPts val="1400"/>
              <a:buChar char="●"/>
            </a:pPr>
            <a:r>
              <a:rPr lang="en-US"/>
              <a:t>What did you hear in the video about the causes of the precipitation?</a:t>
            </a:r>
            <a:endParaRPr/>
          </a:p>
          <a:p>
            <a:pPr indent="-317500" lvl="0" marL="457200" rtl="0" algn="l">
              <a:spcBef>
                <a:spcPts val="0"/>
              </a:spcBef>
              <a:spcAft>
                <a:spcPts val="0"/>
              </a:spcAft>
              <a:buSzPts val="1400"/>
              <a:buChar char="●"/>
            </a:pPr>
            <a:r>
              <a:rPr lang="en-US"/>
              <a:t>Where did all the moisture over CO come from?</a:t>
            </a:r>
            <a:endParaRPr/>
          </a:p>
          <a:p>
            <a:pPr indent="-317500" lvl="0" marL="457200" rtl="0" algn="l">
              <a:spcBef>
                <a:spcPts val="0"/>
              </a:spcBef>
              <a:spcAft>
                <a:spcPts val="0"/>
              </a:spcAft>
              <a:buSzPts val="1400"/>
              <a:buChar char="●"/>
            </a:pPr>
            <a:r>
              <a:rPr lang="en-US"/>
              <a:t>What had to happen to make that moisture turn into rain?</a:t>
            </a:r>
            <a:endParaRPr/>
          </a:p>
          <a:p>
            <a:pPr indent="0" lvl="0" marL="0" rtl="0" algn="l">
              <a:lnSpc>
                <a:spcPct val="115000"/>
              </a:lnSpc>
              <a:spcBef>
                <a:spcPts val="0"/>
              </a:spcBef>
              <a:spcAft>
                <a:spcPts val="0"/>
              </a:spcAft>
              <a:buNone/>
            </a:pPr>
            <a:r>
              <a:t/>
            </a:r>
            <a:endParaRPr/>
          </a:p>
          <a:p>
            <a:pPr indent="0" lvl="0" marL="0" rtl="0" algn="l">
              <a:spcBef>
                <a:spcPts val="360"/>
              </a:spcBef>
              <a:spcAft>
                <a:spcPts val="0"/>
              </a:spcAft>
              <a:buNone/>
            </a:pPr>
            <a:r>
              <a:rPr lang="en-US"/>
              <a:t>Make sure to focus on what caused the rainstorm (not the flood). “Is that a cause of the storm or an effect from the storm?”</a:t>
            </a:r>
            <a:endParaRPr/>
          </a:p>
        </p:txBody>
      </p:sp>
      <p:sp>
        <p:nvSpPr>
          <p:cNvPr id="603" name="Google Shape;603;g554f04c9f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7" name="Shape 1407"/>
        <p:cNvGrpSpPr/>
        <p:nvPr/>
      </p:nvGrpSpPr>
      <p:grpSpPr>
        <a:xfrm>
          <a:off x="0" y="0"/>
          <a:ext cx="0" cy="0"/>
          <a:chOff x="0" y="0"/>
          <a:chExt cx="0" cy="0"/>
        </a:xfrm>
      </p:grpSpPr>
      <p:sp>
        <p:nvSpPr>
          <p:cNvPr id="1408" name="Google Shape;1408;g5b37dd1c28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g5b37dd1c28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10: Step 3 of the Student Activity Sheet</a:t>
            </a:r>
            <a:endParaRPr b="1" sz="1200">
              <a:solidFill>
                <a:srgbClr val="980000"/>
              </a:solidFill>
              <a:latin typeface="Calibri"/>
              <a:ea typeface="Calibri"/>
              <a:cs typeface="Calibri"/>
              <a:sym typeface="Calibri"/>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Students analyze a pressure graph of this same storm front, as observed from Freedom High School.</a:t>
            </a:r>
            <a:endParaRPr sz="1200">
              <a:solidFill>
                <a:schemeClr val="dk1"/>
              </a:solidFill>
              <a:latin typeface="Calibri"/>
              <a:ea typeface="Calibri"/>
              <a:cs typeface="Calibri"/>
              <a:sym typeface="Calibri"/>
            </a:endParaRPr>
          </a:p>
          <a:p>
            <a:pPr indent="-317500" lvl="0" marL="457200" rtl="0" algn="l">
              <a:spcBef>
                <a:spcPts val="0"/>
              </a:spcBef>
              <a:spcAft>
                <a:spcPts val="0"/>
              </a:spcAft>
              <a:buSzPts val="1400"/>
              <a:buChar char="●"/>
            </a:pPr>
            <a:r>
              <a:rPr i="1" lang="en-US"/>
              <a:t>What do you see? What are you noticing?</a:t>
            </a:r>
            <a:endParaRPr i="1"/>
          </a:p>
          <a:p>
            <a:pPr indent="-317500" lvl="0" marL="457200" rtl="0" algn="l">
              <a:spcBef>
                <a:spcPts val="0"/>
              </a:spcBef>
              <a:spcAft>
                <a:spcPts val="0"/>
              </a:spcAft>
              <a:buSzPts val="1400"/>
              <a:buChar char="●"/>
            </a:pPr>
            <a:r>
              <a:rPr i="1" lang="en-US"/>
              <a:t>Where is the pressure the lowest in relation to a storm front? </a:t>
            </a:r>
            <a:r>
              <a:rPr b="1" i="1" lang="en-US"/>
              <a:t>(Just before/during the storm)</a:t>
            </a:r>
            <a:endParaRPr b="1" i="1"/>
          </a:p>
          <a:p>
            <a:pPr indent="-317500" lvl="0" marL="457200" rtl="0" algn="l">
              <a:spcBef>
                <a:spcPts val="0"/>
              </a:spcBef>
              <a:spcAft>
                <a:spcPts val="0"/>
              </a:spcAft>
              <a:buSzPts val="1400"/>
              <a:buChar char="●"/>
            </a:pPr>
            <a:r>
              <a:rPr i="1" lang="en-US"/>
              <a:t>What is the pressure like just after the storm? </a:t>
            </a:r>
            <a:r>
              <a:rPr b="1" i="1" lang="en-US"/>
              <a:t>(High, cool air but less moisture)</a:t>
            </a:r>
            <a:endParaRPr b="1" i="1"/>
          </a:p>
          <a:p>
            <a:pPr indent="0" lvl="0" marL="457200" rtl="0" algn="l">
              <a:spcBef>
                <a:spcPts val="0"/>
              </a:spcBef>
              <a:spcAft>
                <a:spcPts val="0"/>
              </a:spcAft>
              <a:buNone/>
            </a:pPr>
            <a:r>
              <a:t/>
            </a:r>
            <a:endParaRPr b="1" i="1"/>
          </a:p>
        </p:txBody>
      </p:sp>
      <p:sp>
        <p:nvSpPr>
          <p:cNvPr id="1410" name="Google Shape;1410;g5b37dd1c28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6" name="Shape 1416"/>
        <p:cNvGrpSpPr/>
        <p:nvPr/>
      </p:nvGrpSpPr>
      <p:grpSpPr>
        <a:xfrm>
          <a:off x="0" y="0"/>
          <a:ext cx="0" cy="0"/>
          <a:chOff x="0" y="0"/>
          <a:chExt cx="0" cy="0"/>
        </a:xfrm>
      </p:grpSpPr>
      <p:sp>
        <p:nvSpPr>
          <p:cNvPr id="1417" name="Google Shape;1417;g5b37dd1c28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8" name="Google Shape;1418;g5b37dd1c28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Revisit the Anchoring Phenomenon. </a:t>
            </a:r>
            <a:r>
              <a:rPr lang="en-US"/>
              <a:t> The s</a:t>
            </a:r>
            <a:r>
              <a:rPr lang="en-US" sz="1200">
                <a:solidFill>
                  <a:schemeClr val="dk1"/>
                </a:solidFill>
                <a:latin typeface="Calibri"/>
                <a:ea typeface="Calibri"/>
                <a:cs typeface="Calibri"/>
                <a:sym typeface="Calibri"/>
              </a:rPr>
              <a:t>tage is set for using these models to figure out what’s happening with the Colorado storm.</a:t>
            </a: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SzPts val="1400"/>
              <a:buChar char="●"/>
            </a:pPr>
            <a:r>
              <a:rPr lang="en-US">
                <a:solidFill>
                  <a:srgbClr val="980000"/>
                </a:solidFill>
              </a:rPr>
              <a:t>Look at the Table of Rainfall (Lesson 11: Step 1) pg. 42 SAS</a:t>
            </a:r>
            <a:r>
              <a:rPr lang="en-US"/>
              <a:t>, make a claim about the CO Storm (poll everywhere)</a:t>
            </a:r>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19" name="Google Shape;1419;g5b37dd1c28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5" name="Shape 1425"/>
        <p:cNvGrpSpPr/>
        <p:nvPr/>
      </p:nvGrpSpPr>
      <p:grpSpPr>
        <a:xfrm>
          <a:off x="0" y="0"/>
          <a:ext cx="0" cy="0"/>
          <a:chOff x="0" y="0"/>
          <a:chExt cx="0" cy="0"/>
        </a:xfrm>
      </p:grpSpPr>
      <p:sp>
        <p:nvSpPr>
          <p:cNvPr id="1426" name="Google Shape;1426;g70d9ec9308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70d9ec9308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8" name="Google Shape;1428;g70d9ec9308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3" name="Shape 1433"/>
        <p:cNvGrpSpPr/>
        <p:nvPr/>
      </p:nvGrpSpPr>
      <p:grpSpPr>
        <a:xfrm>
          <a:off x="0" y="0"/>
          <a:ext cx="0" cy="0"/>
          <a:chOff x="0" y="0"/>
          <a:chExt cx="0" cy="0"/>
        </a:xfrm>
      </p:grpSpPr>
      <p:sp>
        <p:nvSpPr>
          <p:cNvPr id="1434" name="Google Shape;1434;g556c43b4a2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Lesson 11: Steps 2 &amp; 3 </a:t>
            </a:r>
            <a:endParaRPr>
              <a:solidFill>
                <a:srgbClr val="980000"/>
              </a:solidFill>
            </a:endParaRPr>
          </a:p>
          <a:p>
            <a:pPr indent="0" lvl="0" marL="0" rtl="0" algn="l">
              <a:spcBef>
                <a:spcPts val="360"/>
              </a:spcBef>
              <a:spcAft>
                <a:spcPts val="0"/>
              </a:spcAft>
              <a:buNone/>
            </a:pPr>
            <a:r>
              <a:rPr i="1" lang="en-US"/>
              <a:t>What was unique about the CO Storm?</a:t>
            </a:r>
            <a:endParaRPr i="1"/>
          </a:p>
          <a:p>
            <a:pPr indent="-317500" lvl="1" marL="914400" rtl="0" algn="l">
              <a:spcBef>
                <a:spcPts val="360"/>
              </a:spcBef>
              <a:spcAft>
                <a:spcPts val="0"/>
              </a:spcAft>
              <a:buSzPts val="1400"/>
              <a:buChar char="○"/>
            </a:pPr>
            <a:r>
              <a:rPr lang="en-US"/>
              <a:t>This storm is different from isolated storms and typical cold fronts because of the length of time it rained and the lack of movement (stalling).</a:t>
            </a:r>
            <a:endParaRPr/>
          </a:p>
          <a:p>
            <a:pPr indent="0" lvl="0" marL="0" rtl="0" algn="l">
              <a:spcBef>
                <a:spcPts val="360"/>
              </a:spcBef>
              <a:spcAft>
                <a:spcPts val="0"/>
              </a:spcAft>
              <a:buNone/>
            </a:pPr>
            <a:r>
              <a:t/>
            </a:r>
            <a:endParaRPr i="1">
              <a:solidFill>
                <a:srgbClr val="FF0000"/>
              </a:solidFill>
            </a:endParaRPr>
          </a:p>
          <a:p>
            <a:pPr indent="0" lvl="0" marL="0" rtl="0" algn="l">
              <a:spcBef>
                <a:spcPts val="360"/>
              </a:spcBef>
              <a:spcAft>
                <a:spcPts val="0"/>
              </a:spcAft>
              <a:buNone/>
            </a:pPr>
            <a:r>
              <a:rPr i="1" lang="en-US">
                <a:solidFill>
                  <a:srgbClr val="FF0000"/>
                </a:solidFill>
              </a:rPr>
              <a:t>Model ideas from the CO storm:</a:t>
            </a:r>
            <a:endParaRPr i="1">
              <a:solidFill>
                <a:srgbClr val="FF0000"/>
              </a:solidFill>
            </a:endParaRPr>
          </a:p>
          <a:p>
            <a:pPr indent="-317500" lvl="0" marL="457200" rtl="0" algn="l">
              <a:spcBef>
                <a:spcPts val="360"/>
              </a:spcBef>
              <a:spcAft>
                <a:spcPts val="0"/>
              </a:spcAft>
              <a:buClr>
                <a:srgbClr val="FF0000"/>
              </a:buClr>
              <a:buSzPts val="1400"/>
              <a:buChar char="●"/>
            </a:pPr>
            <a:r>
              <a:rPr i="1" lang="en-US">
                <a:solidFill>
                  <a:srgbClr val="FF0000"/>
                </a:solidFill>
              </a:rPr>
              <a:t>A warm, moist air mass got pushed up by a cooler air mass.</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pulled more air towards the storm system</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High pressure was pushing air away from it.</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Three areas of high pressure “trapped” the front and it stalled</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kept pulling in moisture from the Gulf of Mexico and Pacific Ocean.</a:t>
            </a:r>
            <a:endParaRPr i="1">
              <a:solidFill>
                <a:srgbClr val="FF0000"/>
              </a:solidFill>
            </a:endParaRPr>
          </a:p>
        </p:txBody>
      </p:sp>
      <p:sp>
        <p:nvSpPr>
          <p:cNvPr id="1435" name="Google Shape;1435;g556c43b4a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3" name="Shape 1443"/>
        <p:cNvGrpSpPr/>
        <p:nvPr/>
      </p:nvGrpSpPr>
      <p:grpSpPr>
        <a:xfrm>
          <a:off x="0" y="0"/>
          <a:ext cx="0" cy="0"/>
          <a:chOff x="0" y="0"/>
          <a:chExt cx="0" cy="0"/>
        </a:xfrm>
      </p:grpSpPr>
      <p:sp>
        <p:nvSpPr>
          <p:cNvPr id="1444" name="Google Shape;1444;g7020b9bfe1_0_1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7020b9bfe1_0_1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Lesson 11: Step 2 KEY- model for the Boulder storm</a:t>
            </a:r>
            <a:endParaRPr/>
          </a:p>
        </p:txBody>
      </p:sp>
      <p:sp>
        <p:nvSpPr>
          <p:cNvPr id="1446" name="Google Shape;1446;g7020b9bfe1_0_1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9" name="Shape 1449"/>
        <p:cNvGrpSpPr/>
        <p:nvPr/>
      </p:nvGrpSpPr>
      <p:grpSpPr>
        <a:xfrm>
          <a:off x="0" y="0"/>
          <a:ext cx="0" cy="0"/>
          <a:chOff x="0" y="0"/>
          <a:chExt cx="0" cy="0"/>
        </a:xfrm>
      </p:grpSpPr>
      <p:sp>
        <p:nvSpPr>
          <p:cNvPr id="1450" name="Google Shape;1450;g5b37dd1c28_0_7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model ideas at tables and then share the poster.</a:t>
            </a:r>
            <a:endParaRPr/>
          </a:p>
          <a:p>
            <a:pPr indent="0" lvl="0" marL="0" rtl="0" algn="l">
              <a:spcBef>
                <a:spcPts val="360"/>
              </a:spcBef>
              <a:spcAft>
                <a:spcPts val="0"/>
              </a:spcAft>
              <a:buNone/>
            </a:pPr>
            <a:r>
              <a:t/>
            </a:r>
            <a:endParaRPr/>
          </a:p>
        </p:txBody>
      </p:sp>
      <p:sp>
        <p:nvSpPr>
          <p:cNvPr id="1451" name="Google Shape;1451;g5b37dd1c28_0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Google Shape;1458;g5b37dd1c28_0_7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100"/>
          </a:p>
        </p:txBody>
      </p:sp>
      <p:sp>
        <p:nvSpPr>
          <p:cNvPr id="1459" name="Google Shape;1459;g5b37dd1c28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6" name="Shape 1466"/>
        <p:cNvGrpSpPr/>
        <p:nvPr/>
      </p:nvGrpSpPr>
      <p:grpSpPr>
        <a:xfrm>
          <a:off x="0" y="0"/>
          <a:ext cx="0" cy="0"/>
          <a:chOff x="0" y="0"/>
          <a:chExt cx="0" cy="0"/>
        </a:xfrm>
      </p:grpSpPr>
      <p:sp>
        <p:nvSpPr>
          <p:cNvPr id="1467" name="Google Shape;1467;g5f8011b453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5f8011b453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pg.68 in Teacher Guide</a:t>
            </a:r>
            <a:r>
              <a:rPr lang="en-US"/>
              <a:t>, look over list of misconceptions common during this learning sequence. Hold a discussion around strategies to address misconceptions.</a:t>
            </a:r>
            <a:endParaRPr/>
          </a:p>
        </p:txBody>
      </p:sp>
      <p:sp>
        <p:nvSpPr>
          <p:cNvPr id="1469" name="Google Shape;1469;g5f8011b453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4" name="Shape 1474"/>
        <p:cNvGrpSpPr/>
        <p:nvPr/>
      </p:nvGrpSpPr>
      <p:grpSpPr>
        <a:xfrm>
          <a:off x="0" y="0"/>
          <a:ext cx="0" cy="0"/>
          <a:chOff x="0" y="0"/>
          <a:chExt cx="0" cy="0"/>
        </a:xfrm>
      </p:grpSpPr>
      <p:sp>
        <p:nvSpPr>
          <p:cNvPr id="1475" name="Google Shape;1475;g5f8011b4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5f8011b4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ask for someone to share a connection, an extension, a 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477" name="Google Shape;1477;g5f8011b4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2" name="Shape 1482"/>
        <p:cNvGrpSpPr/>
        <p:nvPr/>
      </p:nvGrpSpPr>
      <p:grpSpPr>
        <a:xfrm>
          <a:off x="0" y="0"/>
          <a:ext cx="0" cy="0"/>
          <a:chOff x="0" y="0"/>
          <a:chExt cx="0" cy="0"/>
        </a:xfrm>
      </p:grpSpPr>
      <p:sp>
        <p:nvSpPr>
          <p:cNvPr id="1483" name="Google Shape;1483;g5b2de8809b_5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84" name="Google Shape;1484;g5b2de8809b_5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549a5a61cd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Think about a storm you have experienced and would like to share about.  </a:t>
            </a:r>
            <a:endParaRPr/>
          </a:p>
          <a:p>
            <a:pPr indent="-317500" lvl="0" marL="457200" rtl="0" algn="l">
              <a:spcBef>
                <a:spcPts val="0"/>
              </a:spcBef>
              <a:spcAft>
                <a:spcPts val="0"/>
              </a:spcAft>
              <a:buSzPts val="1400"/>
              <a:buChar char="●"/>
            </a:pPr>
            <a:r>
              <a:rPr lang="en-US"/>
              <a:t>2 minutes to share storm experiences with a partner</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Whole class discussion:</a:t>
            </a:r>
            <a:endParaRPr/>
          </a:p>
          <a:p>
            <a:pPr indent="-317500" lvl="0" marL="457200" rtl="0" algn="l">
              <a:spcBef>
                <a:spcPts val="360"/>
              </a:spcBef>
              <a:spcAft>
                <a:spcPts val="0"/>
              </a:spcAft>
              <a:buSzPts val="1400"/>
              <a:buChar char="●"/>
            </a:pPr>
            <a:r>
              <a:rPr lang="en-US"/>
              <a:t>Ask for teachers to share what they heard from their partners.  </a:t>
            </a:r>
            <a:endParaRPr/>
          </a:p>
          <a:p>
            <a:pPr indent="-317500" lvl="1" marL="914400" rtl="0" algn="l">
              <a:spcBef>
                <a:spcPts val="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0" lvl="0" marL="0" rtl="0" algn="l">
              <a:spcBef>
                <a:spcPts val="360"/>
              </a:spcBef>
              <a:spcAft>
                <a:spcPts val="0"/>
              </a:spcAft>
              <a:buNone/>
            </a:pPr>
            <a:r>
              <a:rPr lang="en-US"/>
              <a:t>Prompts:</a:t>
            </a:r>
            <a:r>
              <a:rPr lang="en-US"/>
              <a:t> </a:t>
            </a:r>
            <a:endParaRPr/>
          </a:p>
          <a:p>
            <a:pPr indent="-317500" lvl="0" marL="457200" rtl="0" algn="l">
              <a:spcBef>
                <a:spcPts val="360"/>
              </a:spcBef>
              <a:spcAft>
                <a:spcPts val="0"/>
              </a:spcAft>
              <a:buSzPts val="1400"/>
              <a:buChar char="●"/>
            </a:pPr>
            <a:r>
              <a:rPr i="1" lang="en-US"/>
              <a:t>How do storms begin in the first place?</a:t>
            </a:r>
            <a:endParaRPr i="1"/>
          </a:p>
          <a:p>
            <a:pPr indent="-317500" lvl="0" marL="457200" rtl="0" algn="l">
              <a:spcBef>
                <a:spcPts val="0"/>
              </a:spcBef>
              <a:spcAft>
                <a:spcPts val="0"/>
              </a:spcAft>
              <a:buSzPts val="1400"/>
              <a:buChar char="●"/>
            </a:pPr>
            <a:r>
              <a:rPr i="1" lang="en-US"/>
              <a:t>What needs to happen so that rain or snow starts to fall?</a:t>
            </a:r>
            <a:endParaRPr i="1"/>
          </a:p>
          <a:p>
            <a:pPr indent="-317500" lvl="0" marL="457200" rtl="0" algn="l">
              <a:spcBef>
                <a:spcPts val="0"/>
              </a:spcBef>
              <a:spcAft>
                <a:spcPts val="0"/>
              </a:spcAft>
              <a:buSzPts val="1400"/>
              <a:buChar char="●"/>
            </a:pPr>
            <a:r>
              <a:rPr i="1" lang="en-US"/>
              <a:t>Why do some places get heavier precipitation but other places do not?</a:t>
            </a:r>
            <a:endParaRPr i="1"/>
          </a:p>
          <a:p>
            <a:pPr indent="-317500" lvl="0" marL="457200" rtl="0" algn="l">
              <a:spcBef>
                <a:spcPts val="0"/>
              </a:spcBef>
              <a:spcAft>
                <a:spcPts val="0"/>
              </a:spcAft>
              <a:buSzPts val="1400"/>
              <a:buChar char="●"/>
            </a:pPr>
            <a:r>
              <a:rPr i="1" lang="en-US"/>
              <a:t>Where does all the water come from before it falls as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solidFill>
                  <a:srgbClr val="980000"/>
                </a:solidFill>
              </a:rPr>
              <a:t>Focus on water cycle, record ideas on chart paper from before</a:t>
            </a:r>
            <a:endParaRPr>
              <a:solidFill>
                <a:srgbClr val="980000"/>
              </a:solidFill>
            </a:endParaRPr>
          </a:p>
        </p:txBody>
      </p:sp>
      <p:sp>
        <p:nvSpPr>
          <p:cNvPr id="612" name="Google Shape;612;g549a5a61cd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g50d64725fa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50d64725fa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3</a:t>
            </a:r>
            <a:endParaRPr/>
          </a:p>
          <a:p>
            <a:pPr indent="0" lvl="0" marL="0" rtl="0" algn="l">
              <a:spcBef>
                <a:spcPts val="360"/>
              </a:spcBef>
              <a:spcAft>
                <a:spcPts val="0"/>
              </a:spcAft>
              <a:buNone/>
            </a:pPr>
            <a:r>
              <a:rPr lang="en-US"/>
              <a:t>LS3 considers how and why storms move around the Earth.</a:t>
            </a:r>
            <a:endParaRPr/>
          </a:p>
        </p:txBody>
      </p:sp>
      <p:sp>
        <p:nvSpPr>
          <p:cNvPr id="1493" name="Google Shape;1493;g50d64725fa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9" name="Shape 1499"/>
        <p:cNvGrpSpPr/>
        <p:nvPr/>
      </p:nvGrpSpPr>
      <p:grpSpPr>
        <a:xfrm>
          <a:off x="0" y="0"/>
          <a:ext cx="0" cy="0"/>
          <a:chOff x="0" y="0"/>
          <a:chExt cx="0" cy="0"/>
        </a:xfrm>
      </p:grpSpPr>
      <p:sp>
        <p:nvSpPr>
          <p:cNvPr id="1500" name="Google Shape;1500;g596c339af3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596c339af3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someone who….</a:t>
            </a:r>
            <a:endParaRPr/>
          </a:p>
        </p:txBody>
      </p:sp>
      <p:sp>
        <p:nvSpPr>
          <p:cNvPr id="1502" name="Google Shape;1502;g596c339af3_1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6" name="Shape 1506"/>
        <p:cNvGrpSpPr/>
        <p:nvPr/>
      </p:nvGrpSpPr>
      <p:grpSpPr>
        <a:xfrm>
          <a:off x="0" y="0"/>
          <a:ext cx="0" cy="0"/>
          <a:chOff x="0" y="0"/>
          <a:chExt cx="0" cy="0"/>
        </a:xfrm>
      </p:grpSpPr>
      <p:sp>
        <p:nvSpPr>
          <p:cNvPr id="1507" name="Google Shape;1507;g596c339af3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g596c339af3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Pass out LS3 packet</a:t>
            </a:r>
            <a:endParaRPr b="1">
              <a:solidFill>
                <a:srgbClr val="980000"/>
              </a:solidFill>
            </a:endParaRPr>
          </a:p>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12: Step 1</a:t>
            </a:r>
            <a:r>
              <a:rPr b="1" lang="en-US">
                <a:solidFill>
                  <a:srgbClr val="980000"/>
                </a:solidFill>
              </a:rPr>
              <a:t> &amp; 2 </a:t>
            </a:r>
            <a:r>
              <a:rPr b="1" lang="en-US" sz="1200">
                <a:solidFill>
                  <a:srgbClr val="980000"/>
                </a:solidFill>
                <a:latin typeface="Calibri"/>
                <a:ea typeface="Calibri"/>
                <a:cs typeface="Calibri"/>
                <a:sym typeface="Calibri"/>
              </a:rPr>
              <a:t>of the Student Activity Sheet</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NORTH AMERICA STORM MOVEMENT TIME-LAPSE VIDEO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a:t>Use FIND-CAPTURE-EXPLAIN-WONDER routine to think about the patterns of storms moving across N America</a:t>
            </a:r>
            <a:endParaRPr/>
          </a:p>
          <a:p>
            <a:pPr indent="0" lvl="0" marL="0" rtl="0" algn="l">
              <a:spcBef>
                <a:spcPts val="360"/>
              </a:spcBef>
              <a:spcAft>
                <a:spcPts val="0"/>
              </a:spcAft>
              <a:buNone/>
            </a:pPr>
            <a:r>
              <a:rPr lang="en-US"/>
              <a:t>Draw in Lesson 12: Step 1 SAS</a:t>
            </a:r>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09" name="Google Shape;1509;g596c339af3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5" name="Shape 1515"/>
        <p:cNvGrpSpPr/>
        <p:nvPr/>
      </p:nvGrpSpPr>
      <p:grpSpPr>
        <a:xfrm>
          <a:off x="0" y="0"/>
          <a:ext cx="0" cy="0"/>
          <a:chOff x="0" y="0"/>
          <a:chExt cx="0" cy="0"/>
        </a:xfrm>
      </p:grpSpPr>
      <p:sp>
        <p:nvSpPr>
          <p:cNvPr id="1516" name="Google Shape;1516;g7d3ff28084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7d3ff28084_1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Font typeface="Arial"/>
              <a:buNone/>
            </a:pPr>
            <a:r>
              <a:rPr lang="en-US"/>
              <a:t>Time-lapse video of storm movement across North America from March to April 2017: </a:t>
            </a:r>
            <a:endParaRPr/>
          </a:p>
          <a:p>
            <a:pPr indent="0" lvl="0" marL="0" rtl="0" algn="l">
              <a:spcBef>
                <a:spcPts val="360"/>
              </a:spcBef>
              <a:spcAft>
                <a:spcPts val="0"/>
              </a:spcAft>
              <a:buClr>
                <a:schemeClr val="dk1"/>
              </a:buClr>
              <a:buFont typeface="Arial"/>
              <a:buNone/>
            </a:pPr>
            <a:r>
              <a:rPr lang="en-US" u="sng"/>
              <a:t>https://www.youtube.com/watch?v=jC3H2k8lONU&amp;feature=youtu.be </a:t>
            </a:r>
            <a:endParaRPr/>
          </a:p>
          <a:p>
            <a:pPr indent="0" lvl="0" marL="0" rtl="0" algn="l">
              <a:spcBef>
                <a:spcPts val="360"/>
              </a:spcBef>
              <a:spcAft>
                <a:spcPts val="0"/>
              </a:spcAft>
              <a:buClr>
                <a:schemeClr val="dk1"/>
              </a:buClr>
              <a:buFont typeface="Arial"/>
              <a:buNone/>
            </a:pPr>
            <a:r>
              <a:rPr lang="en-US"/>
              <a:t>In this video, the white areas are places with more water vapor (moisture) in the air, which indicates where precipitation is happening. The date appears in the upper left. Students are seeing the curvature of Earth in this video because the satellite is so far away, so due east is in the upper right and due west is in the upper left. Two cold fronts pass though this video: </a:t>
            </a:r>
            <a:endParaRPr/>
          </a:p>
          <a:p>
            <a:pPr indent="-171450" lvl="0" marL="171450" rtl="0" algn="l">
              <a:spcBef>
                <a:spcPts val="360"/>
              </a:spcBef>
              <a:spcAft>
                <a:spcPts val="0"/>
              </a:spcAft>
              <a:buClr>
                <a:schemeClr val="dk1"/>
              </a:buClr>
              <a:buSzPts val="1200"/>
              <a:buChar char="•"/>
            </a:pPr>
            <a:r>
              <a:rPr lang="en-US"/>
              <a:t>The best option is March 6–8 </a:t>
            </a:r>
            <a:endParaRPr/>
          </a:p>
          <a:p>
            <a:pPr indent="-171450" lvl="0" marL="171450" rtl="0" algn="l">
              <a:spcBef>
                <a:spcPts val="360"/>
              </a:spcBef>
              <a:spcAft>
                <a:spcPts val="0"/>
              </a:spcAft>
              <a:buClr>
                <a:schemeClr val="dk1"/>
              </a:buClr>
              <a:buSzPts val="1200"/>
              <a:buChar char="•"/>
            </a:pPr>
            <a:r>
              <a:rPr lang="en-US"/>
              <a:t>A second option is March 29–31 </a:t>
            </a:r>
            <a:endParaRPr/>
          </a:p>
          <a:p>
            <a:pPr indent="0" lvl="0" marL="0" rtl="0" algn="l">
              <a:spcBef>
                <a:spcPts val="360"/>
              </a:spcBef>
              <a:spcAft>
                <a:spcPts val="0"/>
              </a:spcAft>
              <a:buClr>
                <a:schemeClr val="dk1"/>
              </a:buClr>
              <a:buFont typeface="Arial"/>
              <a:buNone/>
            </a:pPr>
            <a:r>
              <a:t/>
            </a:r>
            <a:endParaRPr/>
          </a:p>
          <a:p>
            <a:pPr indent="0" lvl="0" marL="0" rtl="0" algn="l">
              <a:spcBef>
                <a:spcPts val="360"/>
              </a:spcBef>
              <a:spcAft>
                <a:spcPts val="0"/>
              </a:spcAft>
              <a:buClr>
                <a:schemeClr val="dk1"/>
              </a:buClr>
              <a:buFont typeface="Arial"/>
              <a:buNone/>
            </a:pPr>
            <a:r>
              <a:rPr lang="en-US">
                <a:solidFill>
                  <a:srgbClr val="980000"/>
                </a:solidFill>
              </a:rPr>
              <a:t>What patterns do you notice?</a:t>
            </a:r>
            <a:endParaRPr>
              <a:solidFill>
                <a:srgbClr val="980000"/>
              </a:solidFill>
            </a:endParaRPr>
          </a:p>
          <a:p>
            <a:pPr indent="-171450" lvl="0" marL="171450" rtl="0" algn="l">
              <a:spcBef>
                <a:spcPts val="360"/>
              </a:spcBef>
              <a:spcAft>
                <a:spcPts val="0"/>
              </a:spcAft>
              <a:buClr>
                <a:schemeClr val="dk1"/>
              </a:buClr>
              <a:buSzPts val="1200"/>
              <a:buChar char="•"/>
            </a:pPr>
            <a:r>
              <a:rPr lang="en-US"/>
              <a:t>Air with water vapor in it generally travels west to east across North America. </a:t>
            </a:r>
            <a:endParaRPr/>
          </a:p>
          <a:p>
            <a:pPr indent="-171450" lvl="0" marL="171450" rtl="0" algn="l">
              <a:spcBef>
                <a:spcPts val="360"/>
              </a:spcBef>
              <a:spcAft>
                <a:spcPts val="0"/>
              </a:spcAft>
              <a:buClr>
                <a:schemeClr val="dk1"/>
              </a:buClr>
              <a:buSzPts val="1200"/>
              <a:buChar char="•"/>
            </a:pPr>
            <a:r>
              <a:rPr lang="en-US"/>
              <a:t>Air with water vapor in it travels in squiggly, curling, and/or spinning lines. </a:t>
            </a:r>
            <a:endParaRPr/>
          </a:p>
          <a:p>
            <a:pPr indent="-171450" lvl="0" marL="171450" rtl="0" algn="l">
              <a:spcBef>
                <a:spcPts val="360"/>
              </a:spcBef>
              <a:spcAft>
                <a:spcPts val="0"/>
              </a:spcAft>
              <a:buClr>
                <a:schemeClr val="dk1"/>
              </a:buClr>
              <a:buSzPts val="1200"/>
              <a:buChar char="•"/>
            </a:pPr>
            <a:r>
              <a:rPr lang="en-US"/>
              <a:t>Certain areas have repeated patterns in cloud cover (e.g., the West Coast gets a lot of water vapor from the Pacific Ocean, and some areas, like Mexico, have a “pulsing pattern” in water vapor). </a:t>
            </a:r>
            <a:endParaRPr/>
          </a:p>
          <a:p>
            <a:pPr indent="0" lvl="0" marL="0" rtl="0" algn="l">
              <a:spcBef>
                <a:spcPts val="360"/>
              </a:spcBef>
              <a:spcAft>
                <a:spcPts val="0"/>
              </a:spcAft>
              <a:buNone/>
            </a:pPr>
            <a:r>
              <a:t/>
            </a:r>
            <a:endParaRPr/>
          </a:p>
        </p:txBody>
      </p:sp>
      <p:sp>
        <p:nvSpPr>
          <p:cNvPr id="1518" name="Google Shape;1518;g7d3ff28084_1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4" name="Shape 1524"/>
        <p:cNvGrpSpPr/>
        <p:nvPr/>
      </p:nvGrpSpPr>
      <p:grpSpPr>
        <a:xfrm>
          <a:off x="0" y="0"/>
          <a:ext cx="0" cy="0"/>
          <a:chOff x="0" y="0"/>
          <a:chExt cx="0" cy="0"/>
        </a:xfrm>
      </p:grpSpPr>
      <p:sp>
        <p:nvSpPr>
          <p:cNvPr id="1525" name="Google Shape;1525;g50d64725fa_1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Lesson 12: Step 3 &amp; 4 SAS</a:t>
            </a:r>
            <a:endParaRPr b="1"/>
          </a:p>
          <a:p>
            <a:pPr indent="0" lvl="0" marL="0" rtl="0" algn="l">
              <a:spcBef>
                <a:spcPts val="360"/>
              </a:spcBef>
              <a:spcAft>
                <a:spcPts val="0"/>
              </a:spcAft>
              <a:buNone/>
            </a:pPr>
            <a:r>
              <a:rPr lang="en-US"/>
              <a:t>This image/video shows global precipitation which is an indicator of storms.  </a:t>
            </a:r>
            <a:endParaRPr/>
          </a:p>
          <a:p>
            <a:pPr indent="0" lvl="0" marL="0" rtl="0" algn="l">
              <a:spcBef>
                <a:spcPts val="360"/>
              </a:spcBef>
              <a:spcAft>
                <a:spcPts val="0"/>
              </a:spcAft>
              <a:buNone/>
            </a:pPr>
            <a:r>
              <a:rPr lang="en-US"/>
              <a:t>Use </a:t>
            </a:r>
            <a:r>
              <a:rPr lang="en-US"/>
              <a:t>Use FIND-CAPTURE-EXPLAIN-WONDER routine again.</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solidFill>
                  <a:srgbClr val="980000"/>
                </a:solidFill>
              </a:rPr>
              <a:t>What patterns do you notice?</a:t>
            </a:r>
            <a:endParaRPr/>
          </a:p>
        </p:txBody>
      </p:sp>
      <p:sp>
        <p:nvSpPr>
          <p:cNvPr id="1526" name="Google Shape;1526;g50d64725fa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2" name="Shape 1532"/>
        <p:cNvGrpSpPr/>
        <p:nvPr/>
      </p:nvGrpSpPr>
      <p:grpSpPr>
        <a:xfrm>
          <a:off x="0" y="0"/>
          <a:ext cx="0" cy="0"/>
          <a:chOff x="0" y="0"/>
          <a:chExt cx="0" cy="0"/>
        </a:xfrm>
      </p:grpSpPr>
      <p:sp>
        <p:nvSpPr>
          <p:cNvPr id="1533" name="Google Shape;1533;g596c339af3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4" name="Google Shape;1534;g596c339af3_1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Lesson 12: Step 5 of the Student Activity Sheet</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535" name="Google Shape;1535;g596c339af3_1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1" name="Shape 1541"/>
        <p:cNvGrpSpPr/>
        <p:nvPr/>
      </p:nvGrpSpPr>
      <p:grpSpPr>
        <a:xfrm>
          <a:off x="0" y="0"/>
          <a:ext cx="0" cy="0"/>
          <a:chOff x="0" y="0"/>
          <a:chExt cx="0" cy="0"/>
        </a:xfrm>
      </p:grpSpPr>
      <p:sp>
        <p:nvSpPr>
          <p:cNvPr id="1542" name="Google Shape;1542;g596c339af3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g596c339af3_1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explore </a:t>
            </a:r>
            <a:r>
              <a:rPr b="1" lang="en-US" sz="1200">
                <a:solidFill>
                  <a:schemeClr val="dk1"/>
                </a:solidFill>
                <a:latin typeface="Calibri"/>
                <a:ea typeface="Calibri"/>
                <a:cs typeface="Calibri"/>
                <a:sym typeface="Calibri"/>
              </a:rPr>
              <a:t>“Why is it hotter at the equator than other places on Earth?” </a:t>
            </a:r>
            <a:endParaRPr b="1"/>
          </a:p>
        </p:txBody>
      </p:sp>
      <p:sp>
        <p:nvSpPr>
          <p:cNvPr id="1544" name="Google Shape;1544;g596c339af3_1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1" name="Shape 1551"/>
        <p:cNvGrpSpPr/>
        <p:nvPr/>
      </p:nvGrpSpPr>
      <p:grpSpPr>
        <a:xfrm>
          <a:off x="0" y="0"/>
          <a:ext cx="0" cy="0"/>
          <a:chOff x="0" y="0"/>
          <a:chExt cx="0" cy="0"/>
        </a:xfrm>
      </p:grpSpPr>
      <p:sp>
        <p:nvSpPr>
          <p:cNvPr id="1552" name="Google Shape;1552;g50d64725fa_1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To answer that we must understand w</a:t>
            </a:r>
            <a:r>
              <a:rPr b="1" lang="en-US"/>
              <a:t>hat happens when sunlight strikes Earth’s surface.</a:t>
            </a:r>
            <a:endParaRPr b="1">
              <a:solidFill>
                <a:srgbClr val="FF0000"/>
              </a:solidFill>
            </a:endParaRPr>
          </a:p>
        </p:txBody>
      </p:sp>
      <p:sp>
        <p:nvSpPr>
          <p:cNvPr id="1553" name="Google Shape;1553;g50d64725fa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1" name="Shape 1561"/>
        <p:cNvGrpSpPr/>
        <p:nvPr/>
      </p:nvGrpSpPr>
      <p:grpSpPr>
        <a:xfrm>
          <a:off x="0" y="0"/>
          <a:ext cx="0" cy="0"/>
          <a:chOff x="0" y="0"/>
          <a:chExt cx="0" cy="0"/>
        </a:xfrm>
      </p:grpSpPr>
      <p:sp>
        <p:nvSpPr>
          <p:cNvPr id="1562" name="Google Shape;1562;g596c339af3_1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g596c339af3_1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We zero in on latitude and why temperature is predictable at specific places as we begin to focus on weather in the tropics, where most of the storms seem to happen (and also where it is hottest!).</a:t>
            </a:r>
            <a:endParaRPr/>
          </a:p>
          <a:p>
            <a:pPr indent="0" lvl="0" marL="0" rtl="0" algn="l">
              <a:spcBef>
                <a:spcPts val="360"/>
              </a:spcBef>
              <a:spcAft>
                <a:spcPts val="0"/>
              </a:spcAft>
              <a:buClr>
                <a:schemeClr val="dk1"/>
              </a:buClr>
              <a:buSzPts val="1200"/>
              <a:buFont typeface="Arial"/>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a:p>
        </p:txBody>
      </p:sp>
      <p:sp>
        <p:nvSpPr>
          <p:cNvPr id="1564" name="Google Shape;1564;g596c339af3_1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1" name="Shape 1571"/>
        <p:cNvGrpSpPr/>
        <p:nvPr/>
      </p:nvGrpSpPr>
      <p:grpSpPr>
        <a:xfrm>
          <a:off x="0" y="0"/>
          <a:ext cx="0" cy="0"/>
          <a:chOff x="0" y="0"/>
          <a:chExt cx="0" cy="0"/>
        </a:xfrm>
      </p:grpSpPr>
      <p:sp>
        <p:nvSpPr>
          <p:cNvPr id="1572" name="Google Shape;1572;g596c339af3_1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596c339af3_1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We return to convection to understand how air moves between the tropics and the midlatitudes.</a:t>
            </a:r>
            <a:endParaRPr/>
          </a:p>
        </p:txBody>
      </p:sp>
      <p:sp>
        <p:nvSpPr>
          <p:cNvPr id="1574" name="Google Shape;1574;g596c339af3_1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558c595955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1: Step 3 SAS</a:t>
            </a:r>
            <a:endParaRPr>
              <a:solidFill>
                <a:srgbClr val="980000"/>
              </a:solidFill>
            </a:endParaRPr>
          </a:p>
          <a:p>
            <a:pPr indent="0" lvl="0" marL="0" rtl="0" algn="l">
              <a:spcBef>
                <a:spcPts val="360"/>
              </a:spcBef>
              <a:spcAft>
                <a:spcPts val="0"/>
              </a:spcAft>
              <a:buNone/>
            </a:pPr>
            <a:r>
              <a:t/>
            </a:r>
            <a:endParaRPr>
              <a:solidFill>
                <a:srgbClr val="980000"/>
              </a:solidFill>
            </a:endParaRPr>
          </a:p>
          <a:p>
            <a:pPr indent="0" lvl="0" marL="0" rtl="0" algn="l">
              <a:spcBef>
                <a:spcPts val="360"/>
              </a:spcBef>
              <a:spcAft>
                <a:spcPts val="0"/>
              </a:spcAft>
              <a:buNone/>
            </a:pPr>
            <a:r>
              <a:rPr lang="en-US"/>
              <a:t>Draw &amp; label</a:t>
            </a:r>
            <a:r>
              <a:rPr lang="en-US"/>
              <a:t> a picture in the box on your SAS. Your picture is a model of how this storm happened.</a:t>
            </a:r>
            <a:endParaRPr/>
          </a:p>
          <a:p>
            <a:pPr indent="-317500" lvl="0" marL="457200" rtl="0" algn="l">
              <a:spcBef>
                <a:spcPts val="360"/>
              </a:spcBef>
              <a:spcAft>
                <a:spcPts val="0"/>
              </a:spcAft>
              <a:buSzPts val="1400"/>
              <a:buChar char="●"/>
            </a:pPr>
            <a:r>
              <a:rPr lang="en-US"/>
              <a:t>Your picture should show all of the factors that led to rain. </a:t>
            </a:r>
            <a:endParaRPr/>
          </a:p>
          <a:p>
            <a:pPr indent="-317500" lvl="0" marL="457200" rtl="0" algn="l">
              <a:spcBef>
                <a:spcPts val="0"/>
              </a:spcBef>
              <a:spcAft>
                <a:spcPts val="0"/>
              </a:spcAft>
              <a:buSzPts val="1400"/>
              <a:buChar char="●"/>
            </a:pPr>
            <a:r>
              <a:rPr lang="en-US"/>
              <a:t>Include labels in your drawing that explain how each factor led to rain.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Share models with others at your table, comparing/contrasting with each other.</a:t>
            </a:r>
            <a:br>
              <a:rPr lang="en-US"/>
            </a:br>
            <a:r>
              <a:rPr lang="en-US"/>
              <a:t>One person from each group report about trends from their models to the </a:t>
            </a:r>
            <a:r>
              <a:rPr lang="en-US"/>
              <a:t>whole group</a:t>
            </a:r>
            <a:r>
              <a:rPr lang="en-US"/>
              <a: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type of model development is a consistent feature of GLOBE Weather***</a:t>
            </a:r>
            <a:endParaRPr/>
          </a:p>
        </p:txBody>
      </p:sp>
      <p:sp>
        <p:nvSpPr>
          <p:cNvPr id="623" name="Google Shape;623;g558c59595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0" name="Shape 1580"/>
        <p:cNvGrpSpPr/>
        <p:nvPr/>
      </p:nvGrpSpPr>
      <p:grpSpPr>
        <a:xfrm>
          <a:off x="0" y="0"/>
          <a:ext cx="0" cy="0"/>
          <a:chOff x="0" y="0"/>
          <a:chExt cx="0" cy="0"/>
        </a:xfrm>
      </p:grpSpPr>
      <p:sp>
        <p:nvSpPr>
          <p:cNvPr id="1581" name="Google Shape;1581;g7020b9bfe1_0_1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2" name="Google Shape;1582;g7020b9bfe1_0_1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sz="1200">
                <a:solidFill>
                  <a:schemeClr val="dk1"/>
                </a:solidFill>
              </a:rPr>
              <a:t>Relate the convection demonstration to how and why air moves in the tropics. </a:t>
            </a:r>
            <a:endParaRPr/>
          </a:p>
        </p:txBody>
      </p:sp>
      <p:sp>
        <p:nvSpPr>
          <p:cNvPr id="1583" name="Google Shape;1583;g7020b9bfe1_0_1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9" name="Shape 1589"/>
        <p:cNvGrpSpPr/>
        <p:nvPr/>
      </p:nvGrpSpPr>
      <p:grpSpPr>
        <a:xfrm>
          <a:off x="0" y="0"/>
          <a:ext cx="0" cy="0"/>
          <a:chOff x="0" y="0"/>
          <a:chExt cx="0" cy="0"/>
        </a:xfrm>
      </p:grpSpPr>
      <p:sp>
        <p:nvSpPr>
          <p:cNvPr id="1590" name="Google Shape;1590;g7020b9bfe1_0_1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7020b9bfe1_0_1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stations quickly</a:t>
            </a:r>
            <a:endParaRPr/>
          </a:p>
          <a:p>
            <a:pPr indent="0" lvl="0" marL="0" rtl="0" algn="l">
              <a:spcBef>
                <a:spcPts val="360"/>
              </a:spcBef>
              <a:spcAft>
                <a:spcPts val="0"/>
              </a:spcAft>
              <a:buNone/>
            </a:pPr>
            <a:r>
              <a:t/>
            </a:r>
            <a:endParaRPr/>
          </a:p>
        </p:txBody>
      </p:sp>
      <p:sp>
        <p:nvSpPr>
          <p:cNvPr id="1592" name="Google Shape;1592;g7020b9bfe1_0_12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8" name="Shape 1598"/>
        <p:cNvGrpSpPr/>
        <p:nvPr/>
      </p:nvGrpSpPr>
      <p:grpSpPr>
        <a:xfrm>
          <a:off x="0" y="0"/>
          <a:ext cx="0" cy="0"/>
          <a:chOff x="0" y="0"/>
          <a:chExt cx="0" cy="0"/>
        </a:xfrm>
      </p:grpSpPr>
      <p:sp>
        <p:nvSpPr>
          <p:cNvPr id="1599" name="Google Shape;1599;g596c339af3_1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0" name="Google Shape;1600;g596c339af3_1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solidFill>
                  <a:srgbClr val="980000"/>
                </a:solidFill>
              </a:rPr>
              <a:t>Turn to </a:t>
            </a:r>
            <a:r>
              <a:rPr b="1" lang="en-US" sz="1200">
                <a:solidFill>
                  <a:srgbClr val="980000"/>
                </a:solidFill>
                <a:latin typeface="Calibri"/>
                <a:ea typeface="Calibri"/>
                <a:cs typeface="Calibri"/>
                <a:sym typeface="Calibri"/>
              </a:rPr>
              <a:t>Lesson 14: Step 5 of the Student Activity Sheet</a:t>
            </a:r>
            <a:endParaRPr b="1" sz="1200">
              <a:solidFill>
                <a:srgbClr val="980000"/>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Introduce the Global Air Circulation Diagram in </a:t>
            </a:r>
            <a:r>
              <a:rPr b="1" i="1" lang="en-US" sz="1200">
                <a:solidFill>
                  <a:schemeClr val="dk1"/>
                </a:solidFill>
                <a:latin typeface="Calibri"/>
                <a:ea typeface="Calibri"/>
                <a:cs typeface="Calibri"/>
                <a:sym typeface="Calibri"/>
              </a:rPr>
              <a:t>Lesson 14: Step 5</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Orient students to this diagram and point out that it shows how air moves around the whole world, not just in the tropics.</a:t>
            </a:r>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Have students create a model of air pressure and humidity. </a:t>
            </a:r>
            <a:r>
              <a:rPr lang="en-US" sz="1200">
                <a:solidFill>
                  <a:schemeClr val="dk1"/>
                </a:solidFill>
                <a:latin typeface="Calibri"/>
                <a:ea typeface="Calibri"/>
                <a:cs typeface="Calibri"/>
                <a:sym typeface="Calibri"/>
              </a:rPr>
              <a:t>Annotating the illustration in </a:t>
            </a:r>
            <a:r>
              <a:rPr i="1" lang="en-US" sz="1200">
                <a:solidFill>
                  <a:schemeClr val="dk1"/>
                </a:solidFill>
                <a:latin typeface="Calibri"/>
                <a:ea typeface="Calibri"/>
                <a:cs typeface="Calibri"/>
                <a:sym typeface="Calibri"/>
              </a:rPr>
              <a:t>Lesson 14: Step 5</a:t>
            </a:r>
            <a:r>
              <a:rPr lang="en-US" sz="1200">
                <a:solidFill>
                  <a:schemeClr val="dk1"/>
                </a:solidFill>
                <a:latin typeface="Calibri"/>
                <a:ea typeface="Calibri"/>
                <a:cs typeface="Calibri"/>
                <a:sym typeface="Calibri"/>
              </a:rPr>
              <a:t>, students should create a model locating the areas of low and high atmospheric pressure and the locations that are likely to be cloudy because air is rising. Use the arrows indicating air movement as clues.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Lead a class discussion about the diagram. </a:t>
            </a:r>
            <a:r>
              <a:rPr lang="en-US" sz="1200">
                <a:solidFill>
                  <a:schemeClr val="dk1"/>
                </a:solidFill>
                <a:latin typeface="Calibri"/>
                <a:ea typeface="Calibri"/>
                <a:cs typeface="Calibri"/>
                <a:sym typeface="Calibri"/>
              </a:rPr>
              <a:t>Focus students on convection near the equator and encourage students to draw on their understanding of convection from Learning Sequence 1 and high and low pressure from Learning Sequence 2 to explain air movement in tropical convection. The one important thing for students to notice in the midlatitudes at this point is that convection moves in the opposite direction. This will be revisited in Lesson 15.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Use the prompts below to guide your discussion:</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is air rising from Earth’s surface into the atmosphere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Worldwide, where is air sinking from the atmosphere to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is air moving across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do you think there are areas of high and low pressure and why?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601" name="Google Shape;1601;g596c339af3_1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8" name="Shape 1608"/>
        <p:cNvGrpSpPr/>
        <p:nvPr/>
      </p:nvGrpSpPr>
      <p:grpSpPr>
        <a:xfrm>
          <a:off x="0" y="0"/>
          <a:ext cx="0" cy="0"/>
          <a:chOff x="0" y="0"/>
          <a:chExt cx="0" cy="0"/>
        </a:xfrm>
      </p:grpSpPr>
      <p:sp>
        <p:nvSpPr>
          <p:cNvPr id="1609" name="Google Shape;1609;g596c339af3_1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0" name="Google Shape;1610;g596c339af3_1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sz="1200">
                <a:solidFill>
                  <a:schemeClr val="dk1"/>
                </a:solidFill>
                <a:latin typeface="Calibri"/>
                <a:ea typeface="Calibri"/>
                <a:cs typeface="Calibri"/>
                <a:sym typeface="Calibri"/>
              </a:rPr>
              <a:t>Consensus Model: </a:t>
            </a:r>
            <a:br>
              <a:rPr lang="en-US" sz="1200">
                <a:solidFill>
                  <a:schemeClr val="dk1"/>
                </a:solidFill>
                <a:latin typeface="Calibri"/>
                <a:ea typeface="Calibri"/>
                <a:cs typeface="Calibri"/>
                <a:sym typeface="Calibri"/>
              </a:rPr>
            </a:br>
            <a:r>
              <a:rPr lang="en-US" sz="1200">
                <a:solidFill>
                  <a:schemeClr val="dk1"/>
                </a:solidFill>
              </a:rPr>
              <a:t>Take stock of ideas from the Model Idea Tracker that will help answer this question.</a:t>
            </a:r>
            <a:r>
              <a:rPr lang="en-US"/>
              <a:t> </a:t>
            </a:r>
            <a:r>
              <a:rPr lang="en-US" sz="1200">
                <a:solidFill>
                  <a:schemeClr val="dk1"/>
                </a:solidFill>
              </a:rPr>
              <a:t>Develop a Consensus Model at </a:t>
            </a:r>
            <a:r>
              <a:rPr lang="en-US"/>
              <a:t>each table</a:t>
            </a:r>
            <a:r>
              <a:rPr lang="en-US" sz="1200">
                <a:solidFill>
                  <a:schemeClr val="dk1"/>
                </a:solidFill>
              </a:rPr>
              <a:t>. Have small groups consider ideas from the models they created in Lesson 14: Step 4 and Step 5</a:t>
            </a:r>
            <a:r>
              <a:rPr lang="en-US"/>
              <a:t>. Then do gallery walk to share models.</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KEY MODEL IDEAS THAT SHOULD BE REPRESENTED IN THE CONSENSUS MODEL: </a:t>
            </a:r>
            <a:endParaRPr/>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As warm air rises at the equator, it creates an area of low pressure.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concentrated at the equator because incoming sunlight shines directly on the equator, concentrating it in a smaller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spread out toward the poles because incoming sunlight hits the surface at an angle, spreading the light out over a larger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 amount of concentrated solar radiation influences air temperatures; more concentrated solar radiation causes warmer air temperatures and more spread out solar radiation causes cooler air temperatures.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There are more areas where warm air is rising near the equator and more areas where cool air is sinking at 30°N and 30°S.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Cooler air moves along the surface of the Earth toward the area of low pressure to replace the rising warm air.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Horizontal movement of air along the surface of the Earth is wind, which causes storms to move. </a:t>
            </a:r>
            <a:endParaRPr sz="1100"/>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611" name="Google Shape;1611;g596c339af3_1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6" name="Shape 1616"/>
        <p:cNvGrpSpPr/>
        <p:nvPr/>
      </p:nvGrpSpPr>
      <p:grpSpPr>
        <a:xfrm>
          <a:off x="0" y="0"/>
          <a:ext cx="0" cy="0"/>
          <a:chOff x="0" y="0"/>
          <a:chExt cx="0" cy="0"/>
        </a:xfrm>
      </p:grpSpPr>
      <p:sp>
        <p:nvSpPr>
          <p:cNvPr id="1617" name="Google Shape;1617;g596c339af3_1_8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Compare the video to our model for air movement in the tropics…</a:t>
            </a:r>
            <a:endParaRPr/>
          </a:p>
          <a:p>
            <a:pPr indent="0" lvl="0" marL="0" rtl="0" algn="l">
              <a:spcBef>
                <a:spcPts val="360"/>
              </a:spcBef>
              <a:spcAft>
                <a:spcPts val="0"/>
              </a:spcAft>
              <a:buNone/>
            </a:pPr>
            <a:r>
              <a:rPr b="1" i="1" lang="en-US"/>
              <a:t>What is missing from our model that we see in the video?</a:t>
            </a:r>
            <a:endParaRPr b="1" i="1"/>
          </a:p>
          <a:p>
            <a:pPr indent="0" lvl="0" marL="0" rtl="0" algn="l">
              <a:spcBef>
                <a:spcPts val="360"/>
              </a:spcBef>
              <a:spcAft>
                <a:spcPts val="0"/>
              </a:spcAft>
              <a:buNone/>
            </a:pPr>
            <a:r>
              <a:t/>
            </a:r>
            <a:endParaRPr/>
          </a:p>
        </p:txBody>
      </p:sp>
      <p:sp>
        <p:nvSpPr>
          <p:cNvPr id="1618" name="Google Shape;1618;g596c339af3_1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4" name="Shape 1624"/>
        <p:cNvGrpSpPr/>
        <p:nvPr/>
      </p:nvGrpSpPr>
      <p:grpSpPr>
        <a:xfrm>
          <a:off x="0" y="0"/>
          <a:ext cx="0" cy="0"/>
          <a:chOff x="0" y="0"/>
          <a:chExt cx="0" cy="0"/>
        </a:xfrm>
      </p:grpSpPr>
      <p:sp>
        <p:nvSpPr>
          <p:cNvPr id="1625" name="Google Shape;1625;g50d64725fa_1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Turn to</a:t>
            </a:r>
            <a:r>
              <a:rPr b="1" lang="en-US">
                <a:solidFill>
                  <a:srgbClr val="980000"/>
                </a:solidFill>
              </a:rPr>
              <a:t> Lesson 15 student activity sheet, pass out balloons</a:t>
            </a:r>
            <a:endParaRPr b="1">
              <a:solidFill>
                <a:srgbClr val="980000"/>
              </a:solidFill>
            </a:endParaRPr>
          </a:p>
          <a:p>
            <a:pPr indent="0" lvl="0" marL="0" rtl="0" algn="l">
              <a:spcBef>
                <a:spcPts val="360"/>
              </a:spcBef>
              <a:spcAft>
                <a:spcPts val="0"/>
              </a:spcAft>
              <a:buNone/>
            </a:pPr>
            <a:r>
              <a:rPr lang="en-US"/>
              <a:t>Due to rising and sinking of air (convection) and the uneven heating of the Earth we would expect storms to move north from the equator towards the poles and then straight south again (as shown by the white arrows).  But as we saw in the video of Global Rain &amp; Snowfall, storms actually curve and twist around the Earth, in predictable patterns (as seen by the black arrows). </a:t>
            </a:r>
            <a:endParaRPr/>
          </a:p>
          <a:p>
            <a:pPr indent="-317500" lvl="0" marL="457200" rtl="0" algn="l">
              <a:spcBef>
                <a:spcPts val="360"/>
              </a:spcBef>
              <a:spcAft>
                <a:spcPts val="0"/>
              </a:spcAft>
              <a:buSzPts val="1400"/>
              <a:buChar char="●"/>
            </a:pPr>
            <a:r>
              <a:rPr lang="en-US"/>
              <a:t>With a partner, make a model of the Coriolis effect activity, follow directions on Lesson 15 sheet</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26" name="Google Shape;1626;g50d64725fa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3" name="Shape 1633"/>
        <p:cNvGrpSpPr/>
        <p:nvPr/>
      </p:nvGrpSpPr>
      <p:grpSpPr>
        <a:xfrm>
          <a:off x="0" y="0"/>
          <a:ext cx="0" cy="0"/>
          <a:chOff x="0" y="0"/>
          <a:chExt cx="0" cy="0"/>
        </a:xfrm>
      </p:grpSpPr>
      <p:sp>
        <p:nvSpPr>
          <p:cNvPr id="1634" name="Google Shape;1634;g5b37dd1c28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35" name="Google Shape;1635;g5b37dd1c28_0_7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100"/>
              <a:t>Demonstrate our understanding of air under high pressure and low pressure. </a:t>
            </a:r>
            <a:r>
              <a:rPr lang="en-US" sz="1100"/>
              <a:t>Form two lines, standing back-to-back with a person from the other line. After the question is read, reflect on your own, then turn and face your partner to discuss.  Before the next question, the person at the end of the line moves up to the front of their line, and everyone else shifts down one position so that everyone has a new partner.  Only one line should move, the other line stays put!</a:t>
            </a:r>
            <a:endParaRPr sz="1100"/>
          </a:p>
          <a:p>
            <a:pPr indent="0" lvl="0" marL="0" rtl="0" algn="l">
              <a:spcBef>
                <a:spcPts val="360"/>
              </a:spcBef>
              <a:spcAft>
                <a:spcPts val="0"/>
              </a:spcAft>
              <a:buNone/>
            </a:pPr>
            <a:r>
              <a:rPr b="1" lang="en-US" sz="1100"/>
              <a:t>Answer to first question:</a:t>
            </a:r>
            <a:endParaRPr b="1" sz="1100"/>
          </a:p>
          <a:p>
            <a:pPr indent="-298450" lvl="0" marL="914400" rtl="0" algn="l">
              <a:spcBef>
                <a:spcPts val="360"/>
              </a:spcBef>
              <a:spcAft>
                <a:spcPts val="0"/>
              </a:spcAft>
              <a:buClr>
                <a:schemeClr val="dk1"/>
              </a:buClr>
              <a:buSzPts val="1100"/>
              <a:buChar char="●"/>
            </a:pPr>
            <a:r>
              <a:rPr i="1" lang="en-US" sz="1100"/>
              <a:t>low pressure equator,  at 60N and 60 S</a:t>
            </a:r>
            <a:endParaRPr i="1" sz="1100"/>
          </a:p>
          <a:p>
            <a:pPr indent="-298450" lvl="0" marL="914400" rtl="0" algn="l">
              <a:spcBef>
                <a:spcPts val="0"/>
              </a:spcBef>
              <a:spcAft>
                <a:spcPts val="0"/>
              </a:spcAft>
              <a:buClr>
                <a:schemeClr val="dk1"/>
              </a:buClr>
              <a:buSzPts val="1100"/>
              <a:buChar char="●"/>
            </a:pPr>
            <a:r>
              <a:rPr i="1" lang="en-US" sz="1100"/>
              <a:t>high pressure= at 30N &amp; 30 S, at poles</a:t>
            </a:r>
            <a:endParaRPr i="1" sz="1100"/>
          </a:p>
          <a:p>
            <a:pPr indent="0" lvl="0" marL="0" rtl="0" algn="l">
              <a:spcBef>
                <a:spcPts val="360"/>
              </a:spcBef>
              <a:spcAft>
                <a:spcPts val="0"/>
              </a:spcAft>
              <a:buNone/>
            </a:pPr>
            <a:r>
              <a:rPr b="1" lang="en-US" sz="1100"/>
              <a:t>Answer to second question:</a:t>
            </a:r>
            <a:endParaRPr b="1" sz="1100"/>
          </a:p>
          <a:p>
            <a:pPr indent="-298450" lvl="0" marL="457200" rtl="0" algn="l">
              <a:spcBef>
                <a:spcPts val="360"/>
              </a:spcBef>
              <a:spcAft>
                <a:spcPts val="0"/>
              </a:spcAft>
              <a:buSzPts val="1100"/>
              <a:buChar char="●"/>
            </a:pPr>
            <a:r>
              <a:rPr i="1" lang="en-US" sz="1100"/>
              <a:t>Storms move counter-clockwise in the northern hemisphere</a:t>
            </a:r>
            <a:endParaRPr i="1" sz="1100"/>
          </a:p>
          <a:p>
            <a:pPr indent="-298450" lvl="0" marL="457200" rtl="0" algn="l">
              <a:spcBef>
                <a:spcPts val="0"/>
              </a:spcBef>
              <a:spcAft>
                <a:spcPts val="0"/>
              </a:spcAft>
              <a:buSzPts val="1100"/>
              <a:buChar char="●"/>
            </a:pPr>
            <a:r>
              <a:rPr i="1" lang="en-US" sz="1100"/>
              <a:t>Storms move clockwise in the southern hemisphere</a:t>
            </a:r>
            <a:endParaRPr i="1" sz="1100"/>
          </a:p>
          <a:p>
            <a:pPr indent="0" lvl="0" marL="0" rtl="0" algn="l">
              <a:spcBef>
                <a:spcPts val="360"/>
              </a:spcBef>
              <a:spcAft>
                <a:spcPts val="0"/>
              </a:spcAft>
              <a:buNone/>
            </a:pPr>
            <a:r>
              <a:rPr b="1" lang="en-US" sz="1100"/>
              <a:t>Answer to third question:</a:t>
            </a:r>
            <a:endParaRPr b="1" sz="1100"/>
          </a:p>
          <a:p>
            <a:pPr indent="-298450" lvl="0" marL="457200" rtl="0" algn="l">
              <a:spcBef>
                <a:spcPts val="360"/>
              </a:spcBef>
              <a:spcAft>
                <a:spcPts val="0"/>
              </a:spcAft>
              <a:buClr>
                <a:schemeClr val="dk1"/>
              </a:buClr>
              <a:buSzPts val="1100"/>
              <a:buChar char="●"/>
            </a:pPr>
            <a:r>
              <a:rPr i="1" lang="en-US" sz="1100"/>
              <a:t>Because of the Coriolis effect…</a:t>
            </a:r>
            <a:endParaRPr i="1" sz="1100"/>
          </a:p>
          <a:p>
            <a:pPr indent="-298450" lvl="0" marL="457200" rtl="0" algn="l">
              <a:spcBef>
                <a:spcPts val="0"/>
              </a:spcBef>
              <a:spcAft>
                <a:spcPts val="0"/>
              </a:spcAft>
              <a:buClr>
                <a:schemeClr val="dk1"/>
              </a:buClr>
              <a:buSzPts val="1100"/>
              <a:buChar char="●"/>
            </a:pPr>
            <a:r>
              <a:rPr i="1" lang="en-US" sz="1100"/>
              <a:t>Prevailing winds: 3 areas of convection N of equator &amp; 3 areas of convection S of equator</a:t>
            </a:r>
            <a:endParaRPr i="1" sz="1100"/>
          </a:p>
          <a:p>
            <a:pPr indent="-298450" lvl="0" marL="457200" rtl="0" algn="l">
              <a:spcBef>
                <a:spcPts val="0"/>
              </a:spcBef>
              <a:spcAft>
                <a:spcPts val="0"/>
              </a:spcAft>
              <a:buClr>
                <a:schemeClr val="dk1"/>
              </a:buClr>
              <a:buSzPts val="1100"/>
              <a:buChar char="●"/>
            </a:pPr>
            <a:r>
              <a:rPr lang="en-US" sz="1100"/>
              <a:t>storms move towards the equator between the midlatitudes &amp; equator; storms move towards the poles above/below that, and then back towards the equator from the poles</a:t>
            </a:r>
            <a:endParaRPr sz="1100"/>
          </a:p>
        </p:txBody>
      </p:sp>
      <p:sp>
        <p:nvSpPr>
          <p:cNvPr id="1636" name="Google Shape;1636;g5b37dd1c28_0_7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1" name="Shape 1641"/>
        <p:cNvGrpSpPr/>
        <p:nvPr/>
      </p:nvGrpSpPr>
      <p:grpSpPr>
        <a:xfrm>
          <a:off x="0" y="0"/>
          <a:ext cx="0" cy="0"/>
          <a:chOff x="0" y="0"/>
          <a:chExt cx="0" cy="0"/>
        </a:xfrm>
      </p:grpSpPr>
      <p:sp>
        <p:nvSpPr>
          <p:cNvPr id="1642" name="Google Shape;1642;g596c339af3_1_6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model ideas at tables and then share the poster.</a:t>
            </a:r>
            <a:endParaRPr/>
          </a:p>
          <a:p>
            <a:pPr indent="0" lvl="0" marL="0" rtl="0" algn="l">
              <a:spcBef>
                <a:spcPts val="360"/>
              </a:spcBef>
              <a:spcAft>
                <a:spcPts val="0"/>
              </a:spcAft>
              <a:buNone/>
            </a:pPr>
            <a:r>
              <a:t/>
            </a:r>
            <a:endParaRPr/>
          </a:p>
        </p:txBody>
      </p:sp>
      <p:sp>
        <p:nvSpPr>
          <p:cNvPr id="1643" name="Google Shape;1643;g596c339af3_1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9" name="Shape 1649"/>
        <p:cNvGrpSpPr/>
        <p:nvPr/>
      </p:nvGrpSpPr>
      <p:grpSpPr>
        <a:xfrm>
          <a:off x="0" y="0"/>
          <a:ext cx="0" cy="0"/>
          <a:chOff x="0" y="0"/>
          <a:chExt cx="0" cy="0"/>
        </a:xfrm>
      </p:grpSpPr>
      <p:sp>
        <p:nvSpPr>
          <p:cNvPr id="1650" name="Google Shape;1650;g558c595955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As we complete Learning Sequence 3, let’s take a moment to revisit our Driving Question Board… </a:t>
            </a:r>
            <a:endParaRPr/>
          </a:p>
          <a:p>
            <a:pPr indent="-317500" lvl="0" marL="457200" rtl="0" algn="l">
              <a:spcBef>
                <a:spcPts val="360"/>
              </a:spcBef>
              <a:spcAft>
                <a:spcPts val="0"/>
              </a:spcAft>
              <a:buSzPts val="1400"/>
              <a:buChar char="●"/>
            </a:pPr>
            <a:r>
              <a:rPr lang="en-US"/>
              <a:t>What questions we can answer now?  </a:t>
            </a:r>
            <a:endParaRPr/>
          </a:p>
          <a:p>
            <a:pPr indent="-317500" lvl="0" marL="457200" rtl="0" algn="l">
              <a:spcBef>
                <a:spcPts val="0"/>
              </a:spcBef>
              <a:spcAft>
                <a:spcPts val="0"/>
              </a:spcAft>
              <a:buSzPts val="1400"/>
              <a:buChar char="●"/>
            </a:pPr>
            <a:r>
              <a:rPr lang="en-US"/>
              <a:t>What could we do with any unanswered questions at this time?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51" name="Google Shape;1651;g558c59595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8" name="Shape 1658"/>
        <p:cNvGrpSpPr/>
        <p:nvPr/>
      </p:nvGrpSpPr>
      <p:grpSpPr>
        <a:xfrm>
          <a:off x="0" y="0"/>
          <a:ext cx="0" cy="0"/>
          <a:chOff x="0" y="0"/>
          <a:chExt cx="0" cy="0"/>
        </a:xfrm>
      </p:grpSpPr>
      <p:sp>
        <p:nvSpPr>
          <p:cNvPr id="1659" name="Google Shape;1659;g5f8011b453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0" name="Google Shape;1660;g5f8011b453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pg.101 in Teacher Guide</a:t>
            </a:r>
            <a:r>
              <a:rPr lang="en-US"/>
              <a:t>, look over list of misconceptions common during this learning sequence. Hold a discussion around strategies to address misconceptions.</a:t>
            </a:r>
            <a:endParaRPr/>
          </a:p>
        </p:txBody>
      </p:sp>
      <p:sp>
        <p:nvSpPr>
          <p:cNvPr id="1661" name="Google Shape;1661;g5f8011b453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50d64725fa_1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By the end of the unit, students should be able to answer the driving question, but they also likely have their own questions. And perhaps you have some questions that have started to come up as well.  We don’t want to lose track of these questions, so we will track them on our DQB</a:t>
            </a:r>
            <a:endParaRPr sz="1100"/>
          </a:p>
          <a:p>
            <a:pPr indent="0" lvl="0" marL="0" rtl="0" algn="l">
              <a:spcBef>
                <a:spcPts val="360"/>
              </a:spcBef>
              <a:spcAft>
                <a:spcPts val="0"/>
              </a:spcAft>
              <a:buNone/>
            </a:pPr>
            <a:r>
              <a:t/>
            </a:r>
            <a:endParaRPr i="1" sz="1100">
              <a:solidFill>
                <a:srgbClr val="980000"/>
              </a:solidFill>
            </a:endParaRPr>
          </a:p>
          <a:p>
            <a:pPr indent="0" lvl="0" marL="0" rtl="0" algn="l">
              <a:spcBef>
                <a:spcPts val="360"/>
              </a:spcBef>
              <a:spcAft>
                <a:spcPts val="0"/>
              </a:spcAft>
              <a:buNone/>
            </a:pPr>
            <a:r>
              <a:rPr i="1" lang="en-US" sz="1100">
                <a:solidFill>
                  <a:srgbClr val="980000"/>
                </a:solidFill>
              </a:rPr>
              <a:t>Write unit driving question across top of the driving question board: What causes different kinds of storms?</a:t>
            </a:r>
            <a:endParaRPr i="1" sz="1100">
              <a:solidFill>
                <a:srgbClr val="980000"/>
              </a:solidFill>
            </a:endParaRPr>
          </a:p>
          <a:p>
            <a:pPr indent="0" lvl="0" marL="0" rtl="0" algn="l">
              <a:spcBef>
                <a:spcPts val="360"/>
              </a:spcBef>
              <a:spcAft>
                <a:spcPts val="0"/>
              </a:spcAft>
              <a:buNone/>
            </a:pPr>
            <a:r>
              <a:t/>
            </a:r>
            <a:endParaRPr i="1" sz="1100">
              <a:solidFill>
                <a:srgbClr val="980000"/>
              </a:solidFill>
            </a:endParaRPr>
          </a:p>
          <a:p>
            <a:pPr indent="-298450" lvl="0" marL="457200" rtl="0" algn="l">
              <a:spcBef>
                <a:spcPts val="360"/>
              </a:spcBef>
              <a:spcAft>
                <a:spcPts val="0"/>
              </a:spcAft>
              <a:buSzPts val="1100"/>
              <a:buChar char="●"/>
            </a:pPr>
            <a:r>
              <a:rPr lang="en-US" sz="1100"/>
              <a:t>Write questions on your own related to “What causes different kinds of storm?” and the Anchoring Phenomenon (Colorado Storm) on the post-it notes provided at your table. </a:t>
            </a:r>
            <a:r>
              <a:rPr b="1" lang="en-US" sz="1100"/>
              <a:t>Write one question per post it!</a:t>
            </a:r>
            <a:r>
              <a:rPr lang="en-US" sz="1100"/>
              <a:t> </a:t>
            </a:r>
            <a:endParaRPr sz="1100"/>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Form “Scientist Semi-circle” and take turns reading/posting questions to the DQB.  After a question is added, ask if anyone else has the same question or a related question.  Group like questions together.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Chart papers hanging on wall, divided into 4 sections: LS1, LS2, LS3, Other.  As question is read out, we decide which section the question should be posted in</a:t>
            </a:r>
            <a:r>
              <a:rPr lang="en-US" sz="1100"/>
              <a:t> </a:t>
            </a:r>
            <a:endParaRPr sz="1100"/>
          </a:p>
          <a:p>
            <a:pPr indent="0" lvl="0" marL="0" rtl="0" algn="l">
              <a:spcBef>
                <a:spcPts val="360"/>
              </a:spcBef>
              <a:spcAft>
                <a:spcPts val="0"/>
              </a:spcAft>
              <a:buNone/>
            </a:pPr>
            <a:r>
              <a:t/>
            </a:r>
            <a:endParaRPr i="1" sz="600"/>
          </a:p>
          <a:p>
            <a:pPr indent="0" lvl="0" marL="0" rtl="0" algn="l">
              <a:spcBef>
                <a:spcPts val="360"/>
              </a:spcBef>
              <a:spcAft>
                <a:spcPts val="0"/>
              </a:spcAft>
              <a:buNone/>
            </a:pPr>
            <a:r>
              <a:t/>
            </a:r>
            <a:endParaRPr sz="1100"/>
          </a:p>
        </p:txBody>
      </p:sp>
      <p:sp>
        <p:nvSpPr>
          <p:cNvPr id="633" name="Google Shape;633;g50d64725fa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6" name="Shape 1666"/>
        <p:cNvGrpSpPr/>
        <p:nvPr/>
      </p:nvGrpSpPr>
      <p:grpSpPr>
        <a:xfrm>
          <a:off x="0" y="0"/>
          <a:ext cx="0" cy="0"/>
          <a:chOff x="0" y="0"/>
          <a:chExt cx="0" cy="0"/>
        </a:xfrm>
      </p:grpSpPr>
      <p:sp>
        <p:nvSpPr>
          <p:cNvPr id="1667" name="Google Shape;1667;g50d64725fa_1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a:t>Write each question on a big chart paper, hang around the room.  Participants can contribute answers to each of the questions on post its or writing on the charts.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68" name="Google Shape;1668;g50d64725fa_1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5" name="Shape 1675"/>
        <p:cNvGrpSpPr/>
        <p:nvPr/>
      </p:nvGrpSpPr>
      <p:grpSpPr>
        <a:xfrm>
          <a:off x="0" y="0"/>
          <a:ext cx="0" cy="0"/>
          <a:chOff x="0" y="0"/>
          <a:chExt cx="0" cy="0"/>
        </a:xfrm>
      </p:grpSpPr>
      <p:sp>
        <p:nvSpPr>
          <p:cNvPr id="1676" name="Google Shape;1676;g5f8011b453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77" name="Google Shape;1677;g5f8011b45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3" name="Shape 1683"/>
        <p:cNvGrpSpPr/>
        <p:nvPr/>
      </p:nvGrpSpPr>
      <p:grpSpPr>
        <a:xfrm>
          <a:off x="0" y="0"/>
          <a:ext cx="0" cy="0"/>
          <a:chOff x="0" y="0"/>
          <a:chExt cx="0" cy="0"/>
        </a:xfrm>
      </p:grpSpPr>
      <p:sp>
        <p:nvSpPr>
          <p:cNvPr id="1684" name="Google Shape;1684;g50d64725fa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50d64725fa_1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Culminating Task</a:t>
            </a:r>
            <a:endParaRPr/>
          </a:p>
          <a:p>
            <a:pPr indent="0" lvl="0" marL="0" rtl="0" algn="l">
              <a:spcBef>
                <a:spcPts val="360"/>
              </a:spcBef>
              <a:spcAft>
                <a:spcPts val="0"/>
              </a:spcAft>
              <a:buNone/>
            </a:pPr>
            <a:r>
              <a:rPr lang="en-US"/>
              <a:t>We apply our learnings about weather and storms to a new type of storm--- snow storm!</a:t>
            </a:r>
            <a:endParaRPr/>
          </a:p>
        </p:txBody>
      </p:sp>
      <p:sp>
        <p:nvSpPr>
          <p:cNvPr id="1686" name="Google Shape;1686;g50d64725fa_1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2" name="Shape 1692"/>
        <p:cNvGrpSpPr/>
        <p:nvPr/>
      </p:nvGrpSpPr>
      <p:grpSpPr>
        <a:xfrm>
          <a:off x="0" y="0"/>
          <a:ext cx="0" cy="0"/>
          <a:chOff x="0" y="0"/>
          <a:chExt cx="0" cy="0"/>
        </a:xfrm>
      </p:grpSpPr>
      <p:sp>
        <p:nvSpPr>
          <p:cNvPr id="1693" name="Google Shape;1693;g50d64725fa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CT SAS pages</a:t>
            </a:r>
            <a:endParaRPr>
              <a:solidFill>
                <a:srgbClr val="980000"/>
              </a:solidFill>
            </a:endParaRPr>
          </a:p>
          <a:p>
            <a:pPr indent="0" lvl="0" marL="0" rtl="0" algn="l">
              <a:spcBef>
                <a:spcPts val="360"/>
              </a:spcBef>
              <a:spcAft>
                <a:spcPts val="0"/>
              </a:spcAft>
              <a:buNone/>
            </a:pPr>
            <a:r>
              <a:rPr lang="en-US"/>
              <a:t>Introduce the California storm (Winter Storm Quid). Read the forecast aloud. </a:t>
            </a:r>
            <a:endParaRPr/>
          </a:p>
          <a:p>
            <a:pPr indent="0" lvl="0" marL="0" rtl="0" algn="l">
              <a:spcBef>
                <a:spcPts val="360"/>
              </a:spcBef>
              <a:spcAft>
                <a:spcPts val="0"/>
              </a:spcAft>
              <a:buNone/>
            </a:pPr>
            <a:r>
              <a:rPr lang="en-US"/>
              <a:t>Remember, to cause precipitation storms need 2 things: </a:t>
            </a:r>
            <a:endParaRPr/>
          </a:p>
          <a:p>
            <a:pPr indent="-317500" lvl="0" marL="457200" rtl="0" algn="l">
              <a:spcBef>
                <a:spcPts val="360"/>
              </a:spcBef>
              <a:spcAft>
                <a:spcPts val="0"/>
              </a:spcAft>
              <a:buSzPts val="1400"/>
              <a:buAutoNum type="arabicPeriod"/>
            </a:pPr>
            <a:r>
              <a:rPr lang="en-US"/>
              <a:t>Rising cooling air</a:t>
            </a:r>
            <a:endParaRPr/>
          </a:p>
          <a:p>
            <a:pPr indent="-317500" lvl="0" marL="457200" rtl="0" algn="l">
              <a:spcBef>
                <a:spcPts val="0"/>
              </a:spcBef>
              <a:spcAft>
                <a:spcPts val="0"/>
              </a:spcAft>
              <a:buSzPts val="1400"/>
              <a:buAutoNum type="arabicPeriod"/>
            </a:pPr>
            <a:r>
              <a:rPr lang="en-US"/>
              <a:t>Moisture</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Where did the moisture come from? </a:t>
            </a:r>
            <a:endParaRPr/>
          </a:p>
          <a:p>
            <a:pPr indent="0" lvl="0" marL="0" rtl="0" algn="l">
              <a:spcBef>
                <a:spcPts val="360"/>
              </a:spcBef>
              <a:spcAft>
                <a:spcPts val="0"/>
              </a:spcAft>
              <a:buClr>
                <a:schemeClr val="dk1"/>
              </a:buClr>
              <a:buSzPts val="1100"/>
              <a:buFont typeface="Arial"/>
              <a:buNone/>
            </a:pPr>
            <a:r>
              <a:rPr lang="en-US"/>
              <a:t>Which direction is the CA storm moving?</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94" name="Google Shape;1694;g50d64725fa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2" name="Shape 1702"/>
        <p:cNvGrpSpPr/>
        <p:nvPr/>
      </p:nvGrpSpPr>
      <p:grpSpPr>
        <a:xfrm>
          <a:off x="0" y="0"/>
          <a:ext cx="0" cy="0"/>
          <a:chOff x="0" y="0"/>
          <a:chExt cx="0" cy="0"/>
        </a:xfrm>
      </p:grpSpPr>
      <p:sp>
        <p:nvSpPr>
          <p:cNvPr id="1703" name="Google Shape;1703;g50d64725fa_1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Heavenly is at higher elevation than South Lake Tahoe, and we learned in Learning Sequence 1 that air temperature decreases as altitude increases. Lower temperatures would allow for snow instead of rain.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04" name="Google Shape;1704;g50d64725fa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5" name="Shape 1715"/>
        <p:cNvGrpSpPr/>
        <p:nvPr/>
      </p:nvGrpSpPr>
      <p:grpSpPr>
        <a:xfrm>
          <a:off x="0" y="0"/>
          <a:ext cx="0" cy="0"/>
          <a:chOff x="0" y="0"/>
          <a:chExt cx="0" cy="0"/>
        </a:xfrm>
      </p:grpSpPr>
      <p:sp>
        <p:nvSpPr>
          <p:cNvPr id="1716" name="Google Shape;1716;g50d64725fa_1_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Here we see the path of the storm front over several days. As the storm moves inland from the west to the east, it becomes cold enough to snow in Nevada.  The question we investigate now is why do some areas get more snow than others? And further, why did some areas get no snow at all?</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Complete Steps 1-4 in small groups.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17" name="Google Shape;1717;g50d64725fa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4" name="Shape 1724"/>
        <p:cNvGrpSpPr/>
        <p:nvPr/>
      </p:nvGrpSpPr>
      <p:grpSpPr>
        <a:xfrm>
          <a:off x="0" y="0"/>
          <a:ext cx="0" cy="0"/>
          <a:chOff x="0" y="0"/>
          <a:chExt cx="0" cy="0"/>
        </a:xfrm>
      </p:grpSpPr>
      <p:sp>
        <p:nvSpPr>
          <p:cNvPr id="1725" name="Google Shape;1725;g7d3ff28084_1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6" name="Google Shape;1726;g7d3ff28084_1_3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7" name="Google Shape;1727;g7d3ff28084_1_3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7" name="Shape 1747"/>
        <p:cNvGrpSpPr/>
        <p:nvPr/>
      </p:nvGrpSpPr>
      <p:grpSpPr>
        <a:xfrm>
          <a:off x="0" y="0"/>
          <a:ext cx="0" cy="0"/>
          <a:chOff x="0" y="0"/>
          <a:chExt cx="0" cy="0"/>
        </a:xfrm>
      </p:grpSpPr>
      <p:sp>
        <p:nvSpPr>
          <p:cNvPr id="1748" name="Google Shape;1748;g50d64725fa_1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solidFill>
                  <a:srgbClr val="595857"/>
                </a:solidFill>
                <a:latin typeface="Open Sans"/>
                <a:ea typeface="Open Sans"/>
                <a:cs typeface="Open Sans"/>
                <a:sym typeface="Open Sans"/>
              </a:rPr>
              <a:t>How does the humidity data help you understand why it snowed in some places but not in others?</a:t>
            </a:r>
            <a:endParaRPr sz="1100">
              <a:solidFill>
                <a:srgbClr val="595857"/>
              </a:solidFill>
              <a:latin typeface="Open Sans"/>
              <a:ea typeface="Open Sans"/>
              <a:cs typeface="Open Sans"/>
              <a:sym typeface="Open Sans"/>
            </a:endParaRPr>
          </a:p>
          <a:p>
            <a:pPr indent="-317500" lvl="0" marL="457200" rtl="0" algn="l">
              <a:spcBef>
                <a:spcPts val="360"/>
              </a:spcBef>
              <a:spcAft>
                <a:spcPts val="0"/>
              </a:spcAft>
              <a:buSzPts val="1400"/>
              <a:buChar char="●"/>
            </a:pPr>
            <a:r>
              <a:rPr lang="en-US"/>
              <a:t>Places with high humidity &amp; near the L pressure area would get snow.</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49" name="Google Shape;1749;g50d64725fa_1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6" name="Shape 1766"/>
        <p:cNvGrpSpPr/>
        <p:nvPr/>
      </p:nvGrpSpPr>
      <p:grpSpPr>
        <a:xfrm>
          <a:off x="0" y="0"/>
          <a:ext cx="0" cy="0"/>
          <a:chOff x="0" y="0"/>
          <a:chExt cx="0" cy="0"/>
        </a:xfrm>
      </p:grpSpPr>
      <p:sp>
        <p:nvSpPr>
          <p:cNvPr id="1767" name="Google Shape;1767;g50d64725fa_1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 Challenge 2 we discovered where is snowed on Feb 23.  Now we want to predict what will happen on Feb 24. Work in small groups to complete Challenge 3.</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68" name="Google Shape;1768;g50d64725fa_1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5" name="Shape 1775"/>
        <p:cNvGrpSpPr/>
        <p:nvPr/>
      </p:nvGrpSpPr>
      <p:grpSpPr>
        <a:xfrm>
          <a:off x="0" y="0"/>
          <a:ext cx="0" cy="0"/>
          <a:chOff x="0" y="0"/>
          <a:chExt cx="0" cy="0"/>
        </a:xfrm>
      </p:grpSpPr>
      <p:sp>
        <p:nvSpPr>
          <p:cNvPr id="1776" name="Google Shape;1776;g598a833fc7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Where do you think it will snow more than 5cm on Feb 24th? Why?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77" name="Google Shape;1777;g598a833fc7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7020b9bfe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add instructions for creating teacher account at globe.gov</a:t>
            </a:r>
            <a:endParaRPr/>
          </a:p>
        </p:txBody>
      </p:sp>
      <p:sp>
        <p:nvSpPr>
          <p:cNvPr id="642" name="Google Shape;642;g7020b9bf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2" name="Shape 1792"/>
        <p:cNvGrpSpPr/>
        <p:nvPr/>
      </p:nvGrpSpPr>
      <p:grpSpPr>
        <a:xfrm>
          <a:off x="0" y="0"/>
          <a:ext cx="0" cy="0"/>
          <a:chOff x="0" y="0"/>
          <a:chExt cx="0" cy="0"/>
        </a:xfrm>
      </p:grpSpPr>
      <p:sp>
        <p:nvSpPr>
          <p:cNvPr id="1793" name="Google Shape;1793;g596c339af3_1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4" name="Google Shape;1794;g596c339af3_1_1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What is the story of this storm that students would need to tell to predict where the snow day would be?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Where did we have some debate or disagreement? How would you approach this with your students?</a:t>
            </a:r>
            <a:endParaRPr/>
          </a:p>
        </p:txBody>
      </p:sp>
      <p:sp>
        <p:nvSpPr>
          <p:cNvPr id="1795" name="Google Shape;1795;g596c339af3_1_1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0" name="Shape 1800"/>
        <p:cNvGrpSpPr/>
        <p:nvPr/>
      </p:nvGrpSpPr>
      <p:grpSpPr>
        <a:xfrm>
          <a:off x="0" y="0"/>
          <a:ext cx="0" cy="0"/>
          <a:chOff x="0" y="0"/>
          <a:chExt cx="0" cy="0"/>
        </a:xfrm>
      </p:grpSpPr>
      <p:sp>
        <p:nvSpPr>
          <p:cNvPr id="1801" name="Google Shape;1801;g50d64725fa_1_2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Pre-assessments: Anchor (draw a model for how you think the Boulder storm happened) and Lesson 12 (coming up with an initial explanation for how storms move around the globe).</a:t>
            </a:r>
            <a:endParaRPr/>
          </a:p>
          <a:p>
            <a:pPr indent="-317500" lvl="0" marL="457200" rtl="0" algn="l">
              <a:spcBef>
                <a:spcPts val="0"/>
              </a:spcBef>
              <a:spcAft>
                <a:spcPts val="0"/>
              </a:spcAft>
              <a:buSzPts val="1400"/>
              <a:buChar char="●"/>
            </a:pPr>
            <a:r>
              <a:rPr lang="en-US"/>
              <a:t>Formative assessments built in: </a:t>
            </a:r>
            <a:r>
              <a:rPr lang="en-US">
                <a:solidFill>
                  <a:srgbClr val="980000"/>
                </a:solidFill>
              </a:rPr>
              <a:t>Look at exit ticket example on pg. 40</a:t>
            </a:r>
            <a:r>
              <a:rPr lang="en-US"/>
              <a:t>, revisiting the DQB, creating models, discussions</a:t>
            </a:r>
            <a:endParaRPr/>
          </a:p>
          <a:p>
            <a:pPr indent="-317500" lvl="0" marL="457200" rtl="0" algn="l">
              <a:spcBef>
                <a:spcPts val="0"/>
              </a:spcBef>
              <a:spcAft>
                <a:spcPts val="0"/>
              </a:spcAft>
              <a:buSzPts val="1400"/>
              <a:buChar char="●"/>
            </a:pPr>
            <a:r>
              <a:rPr lang="en-US"/>
              <a:t>Assessment section at the end of the binder: Summative assessments for LS1, LS2, and LS3. Also an overall assessment for the entire unit.</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02" name="Google Shape;1802;g50d64725fa_1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8" name="Shape 1808"/>
        <p:cNvGrpSpPr/>
        <p:nvPr/>
      </p:nvGrpSpPr>
      <p:grpSpPr>
        <a:xfrm>
          <a:off x="0" y="0"/>
          <a:ext cx="0" cy="0"/>
          <a:chOff x="0" y="0"/>
          <a:chExt cx="0" cy="0"/>
        </a:xfrm>
      </p:grpSpPr>
      <p:sp>
        <p:nvSpPr>
          <p:cNvPr id="1809" name="Google Shape;1809;g7d3ff28084_1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400"/>
              <a:buNone/>
            </a:pPr>
            <a:r>
              <a:rPr lang="en-US">
                <a:solidFill>
                  <a:srgbClr val="980000"/>
                </a:solidFill>
              </a:rPr>
              <a:t>Pass out the Assessment Pre-Screener handout; pull out the SEPs handout, </a:t>
            </a:r>
            <a:endParaRPr>
              <a:solidFill>
                <a:srgbClr val="980000"/>
              </a:solidFill>
            </a:endParaRPr>
          </a:p>
          <a:p>
            <a:pPr indent="0" lvl="0" marL="0" rtl="0" algn="l">
              <a:spcBef>
                <a:spcPts val="360"/>
              </a:spcBef>
              <a:spcAft>
                <a:spcPts val="0"/>
              </a:spcAft>
              <a:buClr>
                <a:schemeClr val="dk1"/>
              </a:buClr>
              <a:buSzPts val="1400"/>
              <a:buFont typeface="Arial"/>
              <a:buNone/>
            </a:pPr>
            <a:r>
              <a:t/>
            </a:r>
            <a:endParaRPr/>
          </a:p>
          <a:p>
            <a:pPr indent="0" lvl="0" marL="0" rtl="0" algn="l">
              <a:lnSpc>
                <a:spcPct val="100000"/>
              </a:lnSpc>
              <a:spcBef>
                <a:spcPts val="360"/>
              </a:spcBef>
              <a:spcAft>
                <a:spcPts val="0"/>
              </a:spcAft>
              <a:buSzPts val="1400"/>
              <a:buNone/>
            </a:pPr>
            <a:r>
              <a:rPr lang="en-US"/>
              <a:t>The Task Annotation Project in Science surfaced some features that distinguish NGSS tasks from science tasks not designed for the NGSS—the ”must haves” of any NGSS assessment.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Break into 3 groups, each group will use the pre-screener handout to look closely at either the LS1, LS2, or LS3 assessment and evaluate if the “must haves” are met, if it meets the criteria for a NGSS assessment.   </a:t>
            </a:r>
            <a:endParaRPr/>
          </a:p>
          <a:p>
            <a:pPr indent="0" lvl="0" marL="0" rtl="0" algn="l">
              <a:lnSpc>
                <a:spcPct val="100000"/>
              </a:lnSpc>
              <a:spcBef>
                <a:spcPts val="360"/>
              </a:spcBef>
              <a:spcAft>
                <a:spcPts val="0"/>
              </a:spcAft>
              <a:buSzPts val="1400"/>
              <a:buNone/>
            </a:pPr>
            <a:r>
              <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None/>
            </a:pPr>
            <a:r>
              <a:t/>
            </a:r>
            <a:endParaRPr>
              <a:solidFill>
                <a:srgbClr val="4A86E8"/>
              </a:solidFill>
            </a:endParaRPr>
          </a:p>
        </p:txBody>
      </p:sp>
      <p:sp>
        <p:nvSpPr>
          <p:cNvPr id="1810" name="Google Shape;1810;g7d3ff28084_1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6" name="Shape 1816"/>
        <p:cNvGrpSpPr/>
        <p:nvPr/>
      </p:nvGrpSpPr>
      <p:grpSpPr>
        <a:xfrm>
          <a:off x="0" y="0"/>
          <a:ext cx="0" cy="0"/>
          <a:chOff x="0" y="0"/>
          <a:chExt cx="0" cy="0"/>
        </a:xfrm>
      </p:grpSpPr>
      <p:sp>
        <p:nvSpPr>
          <p:cNvPr id="1817" name="Google Shape;1817;g7d3ff28084_1_6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Use this slide to show the DCIs addressed in GLOBE Weather during assessment evaluations</a:t>
            </a:r>
            <a:endParaRPr/>
          </a:p>
        </p:txBody>
      </p:sp>
      <p:sp>
        <p:nvSpPr>
          <p:cNvPr id="1818" name="Google Shape;1818;g7d3ff28084_1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5" name="Shape 1825"/>
        <p:cNvGrpSpPr/>
        <p:nvPr/>
      </p:nvGrpSpPr>
      <p:grpSpPr>
        <a:xfrm>
          <a:off x="0" y="0"/>
          <a:ext cx="0" cy="0"/>
          <a:chOff x="0" y="0"/>
          <a:chExt cx="0" cy="0"/>
        </a:xfrm>
      </p:grpSpPr>
      <p:sp>
        <p:nvSpPr>
          <p:cNvPr id="1826" name="Google Shape;1826;g7dd0e13cf0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7dd0e13cf0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Compare to word cloud from beginning</a:t>
            </a:r>
            <a:endParaRPr/>
          </a:p>
        </p:txBody>
      </p:sp>
      <p:sp>
        <p:nvSpPr>
          <p:cNvPr id="1828" name="Google Shape;1828;g7dd0e13cf0_0_1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3" name="Shape 1833"/>
        <p:cNvGrpSpPr/>
        <p:nvPr/>
      </p:nvGrpSpPr>
      <p:grpSpPr>
        <a:xfrm>
          <a:off x="0" y="0"/>
          <a:ext cx="0" cy="0"/>
          <a:chOff x="0" y="0"/>
          <a:chExt cx="0" cy="0"/>
        </a:xfrm>
      </p:grpSpPr>
      <p:sp>
        <p:nvSpPr>
          <p:cNvPr id="1834" name="Google Shape;1834;g7020b9bfe1_0_1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5" name="Google Shape;1835;g7020b9bfe1_0_12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insert slide of word cloud from Day 1</a:t>
            </a:r>
            <a:endParaRPr/>
          </a:p>
        </p:txBody>
      </p:sp>
      <p:sp>
        <p:nvSpPr>
          <p:cNvPr id="1836" name="Google Shape;1836;g7020b9bfe1_0_12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8" name="Shape 1838"/>
        <p:cNvGrpSpPr/>
        <p:nvPr/>
      </p:nvGrpSpPr>
      <p:grpSpPr>
        <a:xfrm>
          <a:off x="0" y="0"/>
          <a:ext cx="0" cy="0"/>
          <a:chOff x="0" y="0"/>
          <a:chExt cx="0" cy="0"/>
        </a:xfrm>
      </p:grpSpPr>
      <p:sp>
        <p:nvSpPr>
          <p:cNvPr id="1839" name="Google Shape;1839;g5b37dd1c28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5b37dd1c28_0_8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41" name="Google Shape;1841;g5b37dd1c28_0_8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5" name="Shape 1845"/>
        <p:cNvGrpSpPr/>
        <p:nvPr/>
      </p:nvGrpSpPr>
      <p:grpSpPr>
        <a:xfrm>
          <a:off x="0" y="0"/>
          <a:ext cx="0" cy="0"/>
          <a:chOff x="0" y="0"/>
          <a:chExt cx="0" cy="0"/>
        </a:xfrm>
      </p:grpSpPr>
      <p:sp>
        <p:nvSpPr>
          <p:cNvPr id="1846" name="Google Shape;1846;g5bd0c877e6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5bd0c877e6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48" name="Google Shape;1848;g5bd0c877e6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3" name="Shape 1853"/>
        <p:cNvGrpSpPr/>
        <p:nvPr/>
      </p:nvGrpSpPr>
      <p:grpSpPr>
        <a:xfrm>
          <a:off x="0" y="0"/>
          <a:ext cx="0" cy="0"/>
          <a:chOff x="0" y="0"/>
          <a:chExt cx="0" cy="0"/>
        </a:xfrm>
      </p:grpSpPr>
      <p:sp>
        <p:nvSpPr>
          <p:cNvPr id="1854" name="Google Shape;1854;g50d64725fa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55" name="Google Shape;1855;g50d64725fa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7020b9bfe1_0_12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0" name="Google Shape;650;g7020b9bfe1_0_1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6e6e89854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6e6e89854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engage with weather phenomenon using the inquiry cycle, or 5E’s.  In the anchor, we engaged with a phenomenon and </a:t>
            </a:r>
            <a:r>
              <a:rPr lang="en-US"/>
              <a:t>hopefully</a:t>
            </a:r>
            <a:r>
              <a:rPr lang="en-US"/>
              <a:t> piqued interest for exploration.  We also did a bit of pre-assessment by asking you construct a working explanation that we can build upon.</a:t>
            </a:r>
            <a:endParaRPr/>
          </a:p>
          <a:p>
            <a:pPr indent="0" lvl="0" marL="0" rtl="0" algn="l">
              <a:spcBef>
                <a:spcPts val="360"/>
              </a:spcBef>
              <a:spcAft>
                <a:spcPts val="0"/>
              </a:spcAft>
              <a:buNone/>
            </a:pPr>
            <a:r>
              <a:rPr lang="en-US"/>
              <a:t>The 5E’s  are referenced at the beginning of each lesson. These align to the NGSS science practices as well, we are learning by doing what scientists do. </a:t>
            </a:r>
            <a:r>
              <a:rPr b="1" i="1" lang="en-US"/>
              <a:t>Look at LS1 as an example (table of contents, at beginning of each lesson)</a:t>
            </a:r>
            <a:r>
              <a:rPr b="1" i="1" lang="en-US">
                <a:solidFill>
                  <a:srgbClr val="000000"/>
                </a:solidFill>
              </a:rPr>
              <a:t>.</a:t>
            </a:r>
            <a:r>
              <a:rPr lang="en-US">
                <a:solidFill>
                  <a:srgbClr val="000000"/>
                </a:solidFill>
              </a:rPr>
              <a:t> By the time we get to explain, we are really looking for understanding in the way students are explaining what they are seeing.</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Elements of inquiry approach to learning:</a:t>
            </a:r>
            <a:endParaRPr>
              <a:solidFill>
                <a:srgbClr val="000000"/>
              </a:solidFill>
            </a:endParaRPr>
          </a:p>
          <a:p>
            <a:pPr indent="-317500" lvl="0" marL="457200" rtl="0" algn="l">
              <a:spcBef>
                <a:spcPts val="360"/>
              </a:spcBef>
              <a:spcAft>
                <a:spcPts val="0"/>
              </a:spcAft>
              <a:buSzPts val="1400"/>
              <a:buChar char="●"/>
            </a:pPr>
            <a:r>
              <a:rPr lang="en-US"/>
              <a:t>Open ended questioning vs questions with yes/no answers</a:t>
            </a:r>
            <a:endParaRPr/>
          </a:p>
          <a:p>
            <a:pPr indent="-317500" lvl="0" marL="457200" rtl="0" algn="l">
              <a:spcBef>
                <a:spcPts val="0"/>
              </a:spcBef>
              <a:spcAft>
                <a:spcPts val="0"/>
              </a:spcAft>
              <a:buSzPts val="1400"/>
              <a:buChar char="●"/>
            </a:pPr>
            <a:r>
              <a:rPr lang="en-US"/>
              <a:t>Engaging students with phenomenon that don’t have one obvious answer</a:t>
            </a:r>
            <a:endParaRPr/>
          </a:p>
          <a:p>
            <a:pPr indent="-317500" lvl="0" marL="457200" rtl="0" algn="l">
              <a:spcBef>
                <a:spcPts val="0"/>
              </a:spcBef>
              <a:spcAft>
                <a:spcPts val="0"/>
              </a:spcAft>
              <a:buSzPts val="1400"/>
              <a:buChar char="●"/>
            </a:pPr>
            <a:r>
              <a:rPr lang="en-US"/>
              <a:t>Asking students to design their own explanations by constructing models</a:t>
            </a:r>
            <a:endParaRPr/>
          </a:p>
          <a:p>
            <a:pPr indent="-317500" lvl="0" marL="457200" rtl="0" algn="l">
              <a:spcBef>
                <a:spcPts val="0"/>
              </a:spcBef>
              <a:spcAft>
                <a:spcPts val="0"/>
              </a:spcAft>
              <a:buSzPts val="1400"/>
              <a:buChar char="●"/>
            </a:pPr>
            <a:r>
              <a:rPr lang="en-US"/>
              <a:t>Providing time to share our ideas with each other, and then to go back and update/revise our ideas</a:t>
            </a:r>
            <a:endParaRPr/>
          </a:p>
          <a:p>
            <a:pPr indent="-317500" lvl="0" marL="457200" rtl="0" algn="l">
              <a:spcBef>
                <a:spcPts val="0"/>
              </a:spcBef>
              <a:spcAft>
                <a:spcPts val="0"/>
              </a:spcAft>
              <a:buSzPts val="1400"/>
              <a:buChar char="●"/>
            </a:pPr>
            <a:r>
              <a:rPr b="1" lang="en-US"/>
              <a:t>LOTS of discussion</a:t>
            </a:r>
            <a:endParaRPr b="1"/>
          </a:p>
        </p:txBody>
      </p:sp>
      <p:sp>
        <p:nvSpPr>
          <p:cNvPr id="659" name="Google Shape;659;g6e6e89854d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596c339af3_1_1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596c339af3_1_1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Make time for students to share their ideas!  Activating the speaking part of our brains helps with memory &amp; retention.  Students should be talking way more than the teacher!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Try to warm yourself to the idea that a noisy classroom is one in which learning is happening! </a:t>
            </a:r>
            <a:endParaRPr/>
          </a:p>
        </p:txBody>
      </p:sp>
      <p:sp>
        <p:nvSpPr>
          <p:cNvPr id="668" name="Google Shape;668;g596c339af3_1_1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6e6e89854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6e6e89854d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GLOBE Weather prioritizes student discussion throughout.  We are attending to this piece now because rich conversations that push students to think deeper don’t just magically happen.  We have to teach students how to talk to each other in an academic way, to disagree, to challenge each other’s ideas with the goal of increasing our understanding.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I’d like us to spend a few moments now thinking about this question: </a:t>
            </a:r>
            <a:endParaRPr/>
          </a:p>
          <a:p>
            <a:pPr indent="0" lvl="0" marL="0" rtl="0" algn="l">
              <a:spcBef>
                <a:spcPts val="360"/>
              </a:spcBef>
              <a:spcAft>
                <a:spcPts val="0"/>
              </a:spcAft>
              <a:buNone/>
            </a:pPr>
            <a:r>
              <a:rPr i="1" lang="en-US"/>
              <a:t>How can we create a culture of talk in our classrooms?</a:t>
            </a:r>
            <a:endParaRPr i="1"/>
          </a:p>
          <a:p>
            <a:pPr indent="0" lvl="0" marL="0" rtl="0" algn="l">
              <a:spcBef>
                <a:spcPts val="360"/>
              </a:spcBef>
              <a:spcAft>
                <a:spcPts val="0"/>
              </a:spcAft>
              <a:buNone/>
            </a:pPr>
            <a:r>
              <a:t/>
            </a:r>
            <a:endParaRPr/>
          </a:p>
          <a:p>
            <a:pPr indent="0" lvl="0" marL="0" rtl="0" algn="l">
              <a:spcBef>
                <a:spcPts val="360"/>
              </a:spcBef>
              <a:spcAft>
                <a:spcPts val="0"/>
              </a:spcAft>
              <a:buNone/>
            </a:pPr>
            <a:r>
              <a:rPr lang="en-US"/>
              <a:t>Thankfully we have tools: </a:t>
            </a:r>
            <a:r>
              <a:rPr lang="en-US">
                <a:solidFill>
                  <a:srgbClr val="980000"/>
                </a:solidFill>
              </a:rPr>
              <a:t>Reference Primer, checklist, talk moves</a:t>
            </a:r>
            <a:endParaRPr>
              <a:solidFill>
                <a:srgbClr val="980000"/>
              </a:solidFill>
            </a:endParaRPr>
          </a:p>
          <a:p>
            <a:pPr indent="0" lvl="0" marL="0" rtl="0" algn="l">
              <a:spcBef>
                <a:spcPts val="360"/>
              </a:spcBef>
              <a:spcAft>
                <a:spcPts val="0"/>
              </a:spcAft>
              <a:buClr>
                <a:schemeClr val="dk1"/>
              </a:buClr>
              <a:buSzPts val="1100"/>
              <a:buFont typeface="Arial"/>
              <a:buNone/>
            </a:pPr>
            <a:r>
              <a:rPr lang="en-US"/>
              <a:t>We had an introduction to the talk moves already, and I was using the checklist as the facilitator!</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During activities time I encourage you to practice engaging in productive talk.  You can use the checklist, sentence stems and the coaching prompts to get a sense for what this type of discussion should look like.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p:txBody>
      </p:sp>
      <p:sp>
        <p:nvSpPr>
          <p:cNvPr id="676" name="Google Shape;676;g6e6e89854d_0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6e6e89854d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6e6e89854d_0_2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Open up the PRIMER, go through the list of 7 things to support productive talk. Point out Checklist of Talk Moves, Sentence stems as tools for productive talk. </a:t>
            </a:r>
            <a:endParaRPr/>
          </a:p>
          <a:p>
            <a:pPr indent="-317500" lvl="0" marL="457200" rtl="0" algn="l">
              <a:spcBef>
                <a:spcPts val="360"/>
              </a:spcBef>
              <a:spcAft>
                <a:spcPts val="0"/>
              </a:spcAft>
              <a:buClr>
                <a:schemeClr val="dk1"/>
              </a:buClr>
              <a:buSzPts val="1400"/>
              <a:buChar char="●"/>
            </a:pPr>
            <a:r>
              <a:rPr i="1" lang="en-US"/>
              <a:t>1-2-4-All discussion, use sentence stems in your discussion</a:t>
            </a:r>
            <a:endParaRPr/>
          </a:p>
        </p:txBody>
      </p:sp>
      <p:sp>
        <p:nvSpPr>
          <p:cNvPr id="685" name="Google Shape;685;g6e6e89854d_0_2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Over the next three days we will dig in to the curriculum, hone in our understanding of weather concepts and hopefully make space to discover what questions we have about the content (maybe answer some of those questions), and introduce you to using the GLOBE program in your classroom.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UCAR &amp; partners in creating GLOBE Weather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Char char="●"/>
            </a:pPr>
            <a:r>
              <a:rPr lang="en-US"/>
              <a:t>Introduce ourselves</a:t>
            </a:r>
            <a:endParaRPr/>
          </a:p>
          <a:p>
            <a:pPr indent="-317500" lvl="0" marL="457200" rtl="0" algn="l">
              <a:spcBef>
                <a:spcPts val="0"/>
              </a:spcBef>
              <a:spcAft>
                <a:spcPts val="0"/>
              </a:spcAft>
              <a:buClr>
                <a:schemeClr val="dk1"/>
              </a:buClr>
              <a:buSzPts val="1400"/>
              <a:buChar char="●"/>
            </a:pPr>
            <a:r>
              <a:rPr lang="en-US"/>
              <a:t>Schedule for the day: </a:t>
            </a:r>
            <a:r>
              <a:rPr lang="en-US"/>
              <a:t>Reference agenda &amp; resources handout, scheduled breaks, but take care of yourselves!  </a:t>
            </a:r>
            <a:endParaRPr/>
          </a:p>
          <a:p>
            <a:pPr indent="-317500" lvl="0" marL="457200" rtl="0" algn="l">
              <a:spcBef>
                <a:spcPts val="0"/>
              </a:spcBef>
              <a:spcAft>
                <a:spcPts val="0"/>
              </a:spcAft>
              <a:buClr>
                <a:schemeClr val="dk1"/>
              </a:buClr>
              <a:buSzPts val="1400"/>
              <a:buChar char="●"/>
            </a:pPr>
            <a:r>
              <a:rPr lang="en-US"/>
              <a:t>In your binder is the full curriculum!!! Also downloadable from the GLOBE Weather Curriculum website.</a:t>
            </a:r>
            <a:endParaRPr/>
          </a:p>
          <a:p>
            <a:pPr indent="-317500" lvl="0" marL="457200" rtl="0" algn="l">
              <a:spcBef>
                <a:spcPts val="0"/>
              </a:spcBef>
              <a:spcAft>
                <a:spcPts val="0"/>
              </a:spcAft>
              <a:buClr>
                <a:schemeClr val="dk1"/>
              </a:buClr>
              <a:buSzPts val="1400"/>
              <a:buChar char="●"/>
            </a:pPr>
            <a:r>
              <a:rPr lang="en-US"/>
              <a:t>Introduce partners in the project: UCAR, NASA, GLOBE, BSCS</a:t>
            </a:r>
            <a:endParaRPr/>
          </a:p>
          <a:p>
            <a:pPr indent="0" lvl="0" marL="457200" rtl="0" algn="l">
              <a:spcBef>
                <a:spcPts val="360"/>
              </a:spcBef>
              <a:spcAft>
                <a:spcPts val="0"/>
              </a:spcAft>
              <a:buNone/>
            </a:pPr>
            <a:r>
              <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sp>
        <p:nvSpPr>
          <p:cNvPr id="538" name="Google Shape;5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Google Shape;691;g5b19d3ee8e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Storyline as a way to sequence learning in a logical flow from beginning to end, connecting what we’ve just done to what we did before and to what is coming next.</a:t>
            </a:r>
            <a:endParaRPr/>
          </a:p>
          <a:p>
            <a:pPr indent="0" lvl="0" marL="0" rtl="0" algn="l">
              <a:spcBef>
                <a:spcPts val="360"/>
              </a:spcBef>
              <a:spcAft>
                <a:spcPts val="0"/>
              </a:spcAft>
              <a:buClr>
                <a:schemeClr val="dk1"/>
              </a:buClr>
              <a:buSzPts val="1100"/>
              <a:buFont typeface="Arial"/>
              <a:buNone/>
            </a:pPr>
            <a:r>
              <a:rPr lang="en-US"/>
              <a:t>Phenomena: Surprising or interesting things students have experienced but cannot easily explain.</a:t>
            </a:r>
            <a:endParaRPr/>
          </a:p>
          <a:p>
            <a:pPr indent="0" lvl="0" marL="0" rtl="0" algn="l">
              <a:spcBef>
                <a:spcPts val="360"/>
              </a:spcBef>
              <a:spcAft>
                <a:spcPts val="0"/>
              </a:spcAft>
              <a:buClr>
                <a:schemeClr val="dk1"/>
              </a:buClr>
              <a:buSzPts val="1100"/>
              <a:buFont typeface="Arial"/>
              <a:buNone/>
            </a:pPr>
            <a:r>
              <a:rPr lang="en-US"/>
              <a:t>Data analysis: Using strategies to interpret what i see/ what it means, drawing and writing on graphs and maps.  </a:t>
            </a:r>
            <a:endParaRPr/>
          </a:p>
          <a:p>
            <a:pPr indent="0" lvl="0" marL="0" rtl="0" algn="l">
              <a:spcBef>
                <a:spcPts val="360"/>
              </a:spcBef>
              <a:spcAft>
                <a:spcPts val="0"/>
              </a:spcAft>
              <a:buClr>
                <a:schemeClr val="dk1"/>
              </a:buClr>
              <a:buSzPts val="1100"/>
              <a:buFont typeface="Arial"/>
              <a:buNone/>
            </a:pPr>
            <a:r>
              <a:rPr lang="en-US"/>
              <a:t>Modeling: different types of models: working models, consensus models, tracking model ideas</a:t>
            </a:r>
            <a:endParaRPr/>
          </a:p>
          <a:p>
            <a:pPr indent="0" lvl="0" marL="0" rtl="0" algn="l">
              <a:spcBef>
                <a:spcPts val="360"/>
              </a:spcBef>
              <a:spcAft>
                <a:spcPts val="0"/>
              </a:spcAft>
              <a:buClr>
                <a:schemeClr val="dk1"/>
              </a:buClr>
              <a:buSzPts val="1100"/>
              <a:buFont typeface="Arial"/>
              <a:buNone/>
            </a:pPr>
            <a:r>
              <a:rPr lang="en-US"/>
              <a:t>Questioning: Driving questions board to track and revisit student generated questions</a:t>
            </a:r>
            <a:endParaRPr/>
          </a:p>
          <a:p>
            <a:pPr indent="0" lvl="0" marL="0" rtl="0" algn="l">
              <a:spcBef>
                <a:spcPts val="360"/>
              </a:spcBef>
              <a:spcAft>
                <a:spcPts val="0"/>
              </a:spcAft>
              <a:buNone/>
            </a:pPr>
            <a:r>
              <a:rPr lang="en-US"/>
              <a:t>Connection to GLOBE: GLOBE is a NASA program, GLOBE Weather introduces teachers to using GLOBE resources to: collect weather data using GLOBE protocols, Analyze GLOBE weather data</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As many states and districts are moving towards adopting NGSS, there is a growing need for curriculum that is aligned.  This unit was created to meet that need. </a:t>
            </a:r>
            <a:endParaRPr/>
          </a:p>
        </p:txBody>
      </p:sp>
      <p:sp>
        <p:nvSpPr>
          <p:cNvPr id="692" name="Google Shape;692;g5b19d3ee8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549a5a61cd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Here is how the story unfolds: Change of scale, different ways that we experience weather: local, regional, global</a:t>
            </a:r>
            <a:endParaRPr/>
          </a:p>
          <a:p>
            <a:pPr indent="0" lvl="0" marL="0" rtl="0" algn="l">
              <a:spcBef>
                <a:spcPts val="360"/>
              </a:spcBef>
              <a:spcAft>
                <a:spcPts val="0"/>
              </a:spcAft>
              <a:buNone/>
            </a:pPr>
            <a:r>
              <a:t/>
            </a:r>
            <a:endParaRPr/>
          </a:p>
        </p:txBody>
      </p:sp>
      <p:sp>
        <p:nvSpPr>
          <p:cNvPr id="705" name="Google Shape;705;g549a5a61cd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g556c43b4a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how the curriculum is organized, start w tabs in the binder.</a:t>
            </a:r>
            <a:endParaRPr/>
          </a:p>
          <a:p>
            <a:pPr indent="-317500" lvl="0" marL="457200" rtl="0" algn="l">
              <a:spcBef>
                <a:spcPts val="360"/>
              </a:spcBef>
              <a:spcAft>
                <a:spcPts val="0"/>
              </a:spcAft>
              <a:buSzPts val="1400"/>
              <a:buChar char="●"/>
            </a:pPr>
            <a:r>
              <a:rPr lang="en-US"/>
              <a:t>Info within the </a:t>
            </a:r>
            <a:r>
              <a:rPr lang="en-US"/>
              <a:t>overview, background info at the beginning of each learning sequence, and assessments</a:t>
            </a:r>
            <a:endParaRPr/>
          </a:p>
          <a:p>
            <a:pPr indent="-317500" lvl="0" marL="457200" rtl="0" algn="l">
              <a:spcBef>
                <a:spcPts val="0"/>
              </a:spcBef>
              <a:spcAft>
                <a:spcPts val="0"/>
              </a:spcAft>
              <a:buSzPts val="1400"/>
              <a:buChar char="●"/>
            </a:pPr>
            <a:r>
              <a:rPr lang="en-US"/>
              <a:t>As we go through the curriculum, be on the look-out for these icons</a:t>
            </a:r>
            <a:endParaRPr/>
          </a:p>
          <a:p>
            <a:pPr indent="-317500" lvl="0" marL="457200" rtl="0" algn="l">
              <a:spcBef>
                <a:spcPts val="0"/>
              </a:spcBef>
              <a:spcAft>
                <a:spcPts val="0"/>
              </a:spcAft>
              <a:buSzPts val="1400"/>
              <a:buChar char="●"/>
            </a:pPr>
            <a:r>
              <a:rPr lang="en-US"/>
              <a:t>We encourage you to flip between the teacher guide and the student activity pages, etc. whenever you feel called to do so.</a:t>
            </a:r>
            <a:endParaRPr/>
          </a:p>
          <a:p>
            <a:pPr indent="0" lvl="0" marL="0" rtl="0" algn="l">
              <a:spcBef>
                <a:spcPts val="360"/>
              </a:spcBef>
              <a:spcAft>
                <a:spcPts val="0"/>
              </a:spcAft>
              <a:buNone/>
            </a:pPr>
            <a:r>
              <a:t/>
            </a:r>
            <a:endParaRPr/>
          </a:p>
        </p:txBody>
      </p:sp>
      <p:sp>
        <p:nvSpPr>
          <p:cNvPr id="724" name="Google Shape;724;g556c43b4a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7d3ff2808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7d3ff28084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47" name="Google Shape;747;g7d3ff28084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549a5a61cd_1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Look at example of an NGSS page in the curriculum pg 36</a:t>
            </a:r>
            <a:endParaRPr/>
          </a:p>
          <a:p>
            <a:pPr indent="-317500" lvl="0" marL="457200" rtl="0" algn="l">
              <a:spcBef>
                <a:spcPts val="0"/>
              </a:spcBef>
              <a:spcAft>
                <a:spcPts val="0"/>
              </a:spcAft>
              <a:buSzPts val="1400"/>
              <a:buChar char="●"/>
            </a:pPr>
            <a:r>
              <a:rPr lang="en-US"/>
              <a:t>Explain 3-Dimensional Teaching if needed</a:t>
            </a:r>
            <a:endParaRPr/>
          </a:p>
          <a:p>
            <a:pPr indent="-317500" lvl="0" marL="457200" rtl="0" algn="l">
              <a:spcBef>
                <a:spcPts val="0"/>
              </a:spcBef>
              <a:spcAft>
                <a:spcPts val="0"/>
              </a:spcAft>
              <a:buSzPts val="1400"/>
              <a:buChar char="●"/>
            </a:pPr>
            <a:r>
              <a:rPr lang="en-US">
                <a:solidFill>
                  <a:srgbClr val="FF0000"/>
                </a:solidFill>
              </a:rPr>
              <a:t>Reference SCIENCE PRACTICES HANDOUT</a:t>
            </a:r>
            <a:r>
              <a:rPr lang="en-US"/>
              <a:t>: Other practices included in GLOBE Weather: asking questions, explaining, communicating</a:t>
            </a:r>
            <a:endParaRPr/>
          </a:p>
          <a:p>
            <a:pPr indent="-317500" lvl="1" marL="914400" rtl="0" algn="l">
              <a:spcBef>
                <a:spcPts val="0"/>
              </a:spcBef>
              <a:spcAft>
                <a:spcPts val="0"/>
              </a:spcAft>
              <a:buSzPts val="1400"/>
              <a:buChar char="○"/>
            </a:pPr>
            <a:r>
              <a:rPr lang="en-US"/>
              <a:t>Any small shifts you can make in your lessons to expose students to the practices is an amazing way to increase engagement and learning</a:t>
            </a:r>
            <a:endParaRPr/>
          </a:p>
          <a:p>
            <a:pPr indent="-317500" lvl="0" marL="457200" rtl="0" algn="l">
              <a:spcBef>
                <a:spcPts val="0"/>
              </a:spcBef>
              <a:spcAft>
                <a:spcPts val="0"/>
              </a:spcAft>
              <a:buSzPts val="1400"/>
              <a:buChar char="●"/>
            </a:pPr>
            <a:r>
              <a:rPr lang="en-US"/>
              <a:t>*point out strikethroughs</a:t>
            </a:r>
            <a:endParaRPr/>
          </a:p>
        </p:txBody>
      </p:sp>
      <p:sp>
        <p:nvSpPr>
          <p:cNvPr id="754" name="Google Shape;754;g549a5a61cd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5b2de8809b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5b2de8809b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are going to take a few moments to explore what the website has to offer.</a:t>
            </a:r>
            <a:endParaRPr/>
          </a:p>
        </p:txBody>
      </p:sp>
      <p:sp>
        <p:nvSpPr>
          <p:cNvPr id="764" name="Google Shape;764;g5b2de8809b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5b2de880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Everyone navigate to globeweathercurriculum.org</a:t>
            </a:r>
            <a:endParaRPr>
              <a:solidFill>
                <a:srgbClr val="980000"/>
              </a:solidFill>
            </a:endParaRPr>
          </a:p>
          <a:p>
            <a:pPr indent="0" lvl="0" marL="0" rtl="0" algn="l">
              <a:spcBef>
                <a:spcPts val="360"/>
              </a:spcBef>
              <a:spcAft>
                <a:spcPts val="0"/>
              </a:spcAft>
              <a:buNone/>
            </a:pPr>
            <a:r>
              <a:rPr lang="en-US"/>
              <a:t>We have a wealth of resources on this site, it’s more than just a downloadable copy of the curriculum.</a:t>
            </a:r>
            <a:endParaRPr/>
          </a:p>
        </p:txBody>
      </p:sp>
      <p:sp>
        <p:nvSpPr>
          <p:cNvPr id="771" name="Google Shape;771;g5b2de8809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55360aaa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55360aaa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1</a:t>
            </a:r>
            <a:endParaRPr/>
          </a:p>
          <a:p>
            <a:pPr indent="0" lvl="0" marL="0" rtl="0" algn="l">
              <a:spcBef>
                <a:spcPts val="360"/>
              </a:spcBef>
              <a:spcAft>
                <a:spcPts val="0"/>
              </a:spcAft>
              <a:buNone/>
            </a:pPr>
            <a:r>
              <a:rPr lang="en-US"/>
              <a:t>We begin to investigate what causes a storm to form and first consider isolated storms, which are localized, short lived storms.  </a:t>
            </a:r>
            <a:endParaRPr/>
          </a:p>
        </p:txBody>
      </p:sp>
      <p:sp>
        <p:nvSpPr>
          <p:cNvPr id="779" name="Google Shape;779;g55360aaa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6e6e89854d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6e6e89854d_0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Have them discuss with a partner, maybe write out as a list on the board: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are the steps for storm formation, and what science concepts are a work during each of those steps (first.. the sun warms the ground-- we must understand radiation and heat transfer, etc)</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788" name="Google Shape;788;g6e6e89854d_0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55360aaa5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LS1 packet</a:t>
            </a:r>
            <a:endParaRPr>
              <a:solidFill>
                <a:srgbClr val="980000"/>
              </a:solidFill>
            </a:endParaRPr>
          </a:p>
          <a:p>
            <a:pPr indent="0" lvl="0" marL="0" rtl="0" algn="l">
              <a:spcBef>
                <a:spcPts val="360"/>
              </a:spcBef>
              <a:spcAft>
                <a:spcPts val="0"/>
              </a:spcAft>
              <a:buClr>
                <a:schemeClr val="dk1"/>
              </a:buClr>
              <a:buSzPts val="1100"/>
              <a:buFont typeface="Arial"/>
              <a:buNone/>
            </a:pPr>
            <a:r>
              <a:rPr lang="en-US">
                <a:solidFill>
                  <a:srgbClr val="980000"/>
                </a:solidFill>
              </a:rPr>
              <a:t>Point out that we are going to go through the activities quickly now to get an idea of sequence, and that we will explore the activities as stations afterwards. </a:t>
            </a:r>
            <a:endParaRPr>
              <a:solidFill>
                <a:srgbClr val="980000"/>
              </a:solidFill>
            </a:endParaRPr>
          </a:p>
          <a:p>
            <a:pPr indent="0" lvl="0" marL="457200" rtl="0" algn="l">
              <a:lnSpc>
                <a:spcPct val="115000"/>
              </a:lnSpc>
              <a:spcBef>
                <a:spcPts val="0"/>
              </a:spcBef>
              <a:spcAft>
                <a:spcPts val="0"/>
              </a:spcAft>
              <a:buNone/>
            </a:pPr>
            <a:r>
              <a:rPr lang="en-US" sz="1100">
                <a:latin typeface="Arial"/>
                <a:ea typeface="Arial"/>
                <a:cs typeface="Arial"/>
                <a:sym typeface="Arial"/>
              </a:rPr>
              <a:t>Let’s get back to our curriculum to see how students will explore these topics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first understand the weather by what we observe in the sky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Watch time lapse video to see that storms form throughout the day, and typically happen in the afternoon</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solidFill>
                <a:srgbClr val="000000"/>
              </a:solidFill>
            </a:endParaRPr>
          </a:p>
        </p:txBody>
      </p:sp>
      <p:sp>
        <p:nvSpPr>
          <p:cNvPr id="795" name="Google Shape;795;g55360aaa53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6e6e89854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6e6e89854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Quick background of the project: need for NGSS aligned curriculum, desire to use GLOBE data and data collection, 2 year process, </a:t>
            </a:r>
            <a:r>
              <a:rPr lang="en-US"/>
              <a:t>multiple</a:t>
            </a:r>
            <a:r>
              <a:rPr lang="en-US"/>
              <a:t> field tests and revisions, etc. </a:t>
            </a:r>
            <a:endParaRPr/>
          </a:p>
        </p:txBody>
      </p:sp>
      <p:sp>
        <p:nvSpPr>
          <p:cNvPr id="548" name="Google Shape;548;g6e6e89854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2" name="Shape 802"/>
        <p:cNvGrpSpPr/>
        <p:nvPr/>
      </p:nvGrpSpPr>
      <p:grpSpPr>
        <a:xfrm>
          <a:off x="0" y="0"/>
          <a:ext cx="0" cy="0"/>
          <a:chOff x="0" y="0"/>
          <a:chExt cx="0" cy="0"/>
        </a:xfrm>
      </p:grpSpPr>
      <p:sp>
        <p:nvSpPr>
          <p:cNvPr id="803" name="Google Shape;803;g55360aaa53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organize our thinking around what happened throughout the day when a storm formed by making a time series diagram.</a:t>
            </a:r>
            <a:endParaRPr>
              <a:solidFill>
                <a:srgbClr val="000000"/>
              </a:solidFill>
            </a:endParaRPr>
          </a:p>
        </p:txBody>
      </p:sp>
      <p:sp>
        <p:nvSpPr>
          <p:cNvPr id="804" name="Google Shape;804;g55360aaa5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g55360aaa53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go outside to make cloud observations to begin to connect what we see in the sky with what is happening with the weather</a:t>
            </a:r>
            <a:endParaRPr>
              <a:solidFill>
                <a:srgbClr val="000000"/>
              </a:solidFill>
            </a:endParaRPr>
          </a:p>
        </p:txBody>
      </p:sp>
      <p:sp>
        <p:nvSpPr>
          <p:cNvPr id="813" name="Google Shape;813;g55360aaa53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g5b19d3ee8e_3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5b19d3ee8e_3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Now that have made the connection between clouds and storms, we naturally consider what processes are responsible for clouds to form, and to do so we must start by investigating temperature. Lesson 3 helps students puzzle through how water from the ground ends up as clouds in the atmosphere:</a:t>
            </a:r>
            <a:endParaRPr/>
          </a:p>
          <a:p>
            <a:pPr indent="0" lvl="0" marL="0" rtl="0" algn="l">
              <a:spcBef>
                <a:spcPts val="360"/>
              </a:spcBef>
              <a:spcAft>
                <a:spcPts val="0"/>
              </a:spcAft>
              <a:buSzPts val="1100"/>
              <a:buNone/>
            </a:pPr>
            <a:r>
              <a:t/>
            </a:r>
            <a:endParaRPr/>
          </a:p>
          <a:p>
            <a:pPr indent="0" lvl="0" marL="0" rtl="0" algn="l">
              <a:spcBef>
                <a:spcPts val="0"/>
              </a:spcBef>
              <a:spcAft>
                <a:spcPts val="0"/>
              </a:spcAft>
              <a:buClr>
                <a:schemeClr val="dk1"/>
              </a:buClr>
              <a:buFont typeface="Arial"/>
              <a:buNone/>
            </a:pPr>
            <a:r>
              <a:rPr lang="en-US"/>
              <a:t>Students make predictions of how temperature changes from the surface to altitudes where clouds form</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24" name="Google Shape;824;g5b19d3ee8e_3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5b2de8809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5b2de8809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a:t>
            </a:r>
            <a:r>
              <a:rPr lang="en-US"/>
              <a:t>nd use a Virtual Weather Balloon Simulation to collect data about how temperature changes with altitude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p:txBody>
      </p:sp>
      <p:sp>
        <p:nvSpPr>
          <p:cNvPr id="839" name="Google Shape;839;g5b2de8809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4" name="Shape 844"/>
        <p:cNvGrpSpPr/>
        <p:nvPr/>
      </p:nvGrpSpPr>
      <p:grpSpPr>
        <a:xfrm>
          <a:off x="0" y="0"/>
          <a:ext cx="0" cy="0"/>
          <a:chOff x="0" y="0"/>
          <a:chExt cx="0" cy="0"/>
        </a:xfrm>
      </p:grpSpPr>
      <p:sp>
        <p:nvSpPr>
          <p:cNvPr id="845" name="Google Shape;845;g7020b9bfe1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7020b9bfe1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Now that have made the connection between clouds and storms, we naturally consider what processes are responsible for clouds to form, and to do so we must start by investigating temperature. Lesson 3 helps students puzzle through how water from the ground ends up as clouds in the atmosphere.</a:t>
            </a:r>
            <a:endParaRPr sz="1100"/>
          </a:p>
          <a:p>
            <a:pPr indent="0" lvl="0" marL="0" rtl="0" algn="l">
              <a:spcBef>
                <a:spcPts val="0"/>
              </a:spcBef>
              <a:spcAft>
                <a:spcPts val="0"/>
              </a:spcAft>
              <a:buNone/>
            </a:pPr>
            <a:r>
              <a:t/>
            </a:r>
            <a:endParaRPr sz="1000"/>
          </a:p>
          <a:p>
            <a:pPr indent="0" lvl="0" marL="0" rtl="0" algn="l">
              <a:spcBef>
                <a:spcPts val="0"/>
              </a:spcBef>
              <a:spcAft>
                <a:spcPts val="0"/>
              </a:spcAft>
              <a:buNone/>
            </a:pPr>
            <a:r>
              <a:rPr lang="en-US" sz="1100"/>
              <a:t>S</a:t>
            </a:r>
            <a:r>
              <a:rPr lang="en-US" sz="1100">
                <a:solidFill>
                  <a:schemeClr val="dk1"/>
                </a:solidFill>
              </a:rPr>
              <a:t>tudents</a:t>
            </a:r>
            <a:r>
              <a:rPr lang="en-US" sz="1100"/>
              <a:t> use</a:t>
            </a:r>
            <a:r>
              <a:rPr lang="en-US" sz="1100">
                <a:solidFill>
                  <a:schemeClr val="dk1"/>
                </a:solidFill>
              </a:rPr>
              <a:t> data </a:t>
            </a:r>
            <a:r>
              <a:rPr lang="en-US" sz="1100"/>
              <a:t>to compare surface temperature and air temperature, If doing the GLOBE Surface Temperature and Air Temperature protocols your students, like we will do this afternoon, you could collect your own data and make a graph of that.</a:t>
            </a:r>
            <a:endParaRPr b="1" sz="1100"/>
          </a:p>
          <a:p>
            <a:pPr indent="0" lvl="0" marL="0" rtl="0" algn="l">
              <a:spcBef>
                <a:spcPts val="360"/>
              </a:spcBef>
              <a:spcAft>
                <a:spcPts val="0"/>
              </a:spcAft>
              <a:buNone/>
            </a:pPr>
            <a:r>
              <a:t/>
            </a:r>
            <a:endParaRPr b="1" sz="1000"/>
          </a:p>
          <a:p>
            <a:pPr indent="0" lvl="0" marL="0" rtl="0" algn="l">
              <a:spcBef>
                <a:spcPts val="360"/>
              </a:spcBef>
              <a:spcAft>
                <a:spcPts val="0"/>
              </a:spcAft>
              <a:buNone/>
            </a:pPr>
            <a:r>
              <a:rPr b="1" lang="en-US" sz="1100"/>
              <a:t>Westview Middle School</a:t>
            </a:r>
            <a:r>
              <a:rPr b="1" lang="en-US" sz="1100">
                <a:solidFill>
                  <a:schemeClr val="dk1"/>
                </a:solidFill>
                <a:latin typeface="Calibri"/>
                <a:ea typeface="Calibri"/>
                <a:cs typeface="Calibri"/>
                <a:sym typeface="Calibri"/>
              </a:rPr>
              <a:t> DATA SET </a:t>
            </a:r>
            <a:r>
              <a:rPr b="1" lang="en-US" sz="1100"/>
              <a:t>(if questions about where the data come from)</a:t>
            </a:r>
            <a:endParaRPr sz="1100">
              <a:solidFill>
                <a:schemeClr val="dk1"/>
              </a:solidFill>
              <a:latin typeface="Calibri"/>
              <a:ea typeface="Calibri"/>
              <a:cs typeface="Calibri"/>
              <a:sym typeface="Calibri"/>
            </a:endParaRPr>
          </a:p>
          <a:p>
            <a:pPr indent="0" lvl="0" marL="0" rtl="0" algn="l">
              <a:spcBef>
                <a:spcPts val="360"/>
              </a:spcBef>
              <a:spcAft>
                <a:spcPts val="0"/>
              </a:spcAft>
              <a:buNone/>
            </a:pPr>
            <a:r>
              <a:rPr b="0" lang="en-US" sz="1100">
                <a:solidFill>
                  <a:schemeClr val="dk1"/>
                </a:solidFill>
                <a:latin typeface="Calibri"/>
                <a:ea typeface="Calibri"/>
                <a:cs typeface="Calibri"/>
                <a:sym typeface="Calibri"/>
              </a:rPr>
              <a:t>Middle school students in Longmont, Colorado wanted to know how the ground temperature (surface temperature) compared to air temperature. They measured both temperatures over a school day. Their surface temperature data were measured on their school track and their air temperature thermometer was located on the school roof. The students agreed these two surfaces were the most similar, which is why they selected the school track for their surface temperature location. They measured both temperatures every hour during the school day. They also made observations of cloud cover. </a:t>
            </a:r>
            <a:endParaRPr sz="1100"/>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p:txBody>
      </p:sp>
      <p:sp>
        <p:nvSpPr>
          <p:cNvPr id="847" name="Google Shape;847;g7020b9bfe1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7020b9bfe1_0_2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Reference I2 handout and SAS</a:t>
            </a:r>
            <a:endParaRPr>
              <a:solidFill>
                <a:srgbClr val="980000"/>
              </a:solidFill>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U</a:t>
            </a:r>
            <a:r>
              <a:rPr lang="en-US"/>
              <a:t>se the Identify and Interpret (I</a:t>
            </a:r>
            <a:r>
              <a:rPr baseline="30000" lang="en-US"/>
              <a:t>2</a:t>
            </a:r>
            <a:r>
              <a:rPr lang="en-US"/>
              <a:t>) Sensemaking Strategy to analyze and interpret the graphed data</a:t>
            </a:r>
            <a:endParaRPr/>
          </a:p>
          <a:p>
            <a:pPr indent="0" lvl="0" marL="457200" rtl="0" algn="l">
              <a:spcBef>
                <a:spcPts val="360"/>
              </a:spcBef>
              <a:spcAft>
                <a:spcPts val="0"/>
              </a:spcAft>
              <a:buNone/>
            </a:pPr>
            <a:r>
              <a:rPr b="1" lang="en-US" sz="1100"/>
              <a:t>What I See</a:t>
            </a:r>
            <a:r>
              <a:rPr lang="en-US" sz="1100"/>
              <a:t>: Look at different parts of the graph. Do you notice patterns? Differences? Parts of the Graph? </a:t>
            </a:r>
            <a:endParaRPr sz="1100" u="sng"/>
          </a:p>
          <a:p>
            <a:pPr indent="0" lvl="0" marL="457200" rtl="0" algn="l">
              <a:spcBef>
                <a:spcPts val="360"/>
              </a:spcBef>
              <a:spcAft>
                <a:spcPts val="0"/>
              </a:spcAft>
              <a:buNone/>
            </a:pPr>
            <a:r>
              <a:rPr b="1" lang="en-US" sz="1100"/>
              <a:t>What it Means</a:t>
            </a:r>
            <a:r>
              <a:rPr lang="en-US" sz="1100"/>
              <a:t>: Write a What It Means statement to explain what you think is happening in each part of the graph.</a:t>
            </a:r>
            <a:endParaRPr sz="1100"/>
          </a:p>
          <a:p>
            <a:pPr indent="0" lvl="0" marL="0" rtl="0" algn="l">
              <a:spcBef>
                <a:spcPts val="360"/>
              </a:spcBef>
              <a:spcAft>
                <a:spcPts val="0"/>
              </a:spcAft>
              <a:buNone/>
            </a:pPr>
            <a:r>
              <a:t/>
            </a:r>
            <a:endParaRPr sz="600"/>
          </a:p>
          <a:p>
            <a:pPr indent="0" lvl="0" marL="0" rtl="0" algn="l">
              <a:spcBef>
                <a:spcPts val="360"/>
              </a:spcBef>
              <a:spcAft>
                <a:spcPts val="0"/>
              </a:spcAft>
              <a:buNone/>
            </a:pPr>
            <a:r>
              <a:t/>
            </a:r>
            <a:endParaRPr i="1"/>
          </a:p>
          <a:p>
            <a:pPr indent="0" lvl="0" marL="0" rtl="0" algn="l">
              <a:spcBef>
                <a:spcPts val="360"/>
              </a:spcBef>
              <a:spcAft>
                <a:spcPts val="0"/>
              </a:spcAft>
              <a:buNone/>
            </a:pPr>
            <a:r>
              <a:t/>
            </a:r>
            <a:endParaRPr i="1"/>
          </a:p>
        </p:txBody>
      </p:sp>
      <p:sp>
        <p:nvSpPr>
          <p:cNvPr id="855" name="Google Shape;855;g7020b9bfe1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8" name="Shape 868"/>
        <p:cNvGrpSpPr/>
        <p:nvPr/>
      </p:nvGrpSpPr>
      <p:grpSpPr>
        <a:xfrm>
          <a:off x="0" y="0"/>
          <a:ext cx="0" cy="0"/>
          <a:chOff x="0" y="0"/>
          <a:chExt cx="0" cy="0"/>
        </a:xfrm>
      </p:grpSpPr>
      <p:sp>
        <p:nvSpPr>
          <p:cNvPr id="869" name="Google Shape;869;g7020b9bfe1_0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Share-Trade: </a:t>
            </a:r>
            <a:endParaRPr/>
          </a:p>
          <a:p>
            <a:pPr indent="-304800" lvl="0" marL="457200" rtl="0" algn="l">
              <a:spcBef>
                <a:spcPts val="360"/>
              </a:spcBef>
              <a:spcAft>
                <a:spcPts val="0"/>
              </a:spcAft>
              <a:buSzPts val="1200"/>
              <a:buFont typeface="Calibri"/>
              <a:buAutoNum type="arabicPeriod"/>
            </a:pPr>
            <a:r>
              <a:rPr lang="en-US"/>
              <a:t>Find a partner. Use your WIS/WIM statements to discuss your ideas about the question on the slide.</a:t>
            </a:r>
            <a:endParaRPr/>
          </a:p>
          <a:p>
            <a:pPr indent="-304800" lvl="0" marL="457200" rtl="0" algn="l">
              <a:spcBef>
                <a:spcPts val="0"/>
              </a:spcBef>
              <a:spcAft>
                <a:spcPts val="0"/>
              </a:spcAft>
              <a:buSzPts val="1200"/>
              <a:buFont typeface="Calibri"/>
              <a:buAutoNum type="arabicPeriod"/>
            </a:pPr>
            <a:r>
              <a:rPr lang="en-US"/>
              <a:t>Trade WIS/WIM papers, find a new partner and discuss the 2nd question.</a:t>
            </a:r>
            <a:endParaRPr/>
          </a:p>
          <a:p>
            <a:pPr indent="-304800" lvl="0" marL="457200" rtl="0" algn="l">
              <a:spcBef>
                <a:spcPts val="0"/>
              </a:spcBef>
              <a:spcAft>
                <a:spcPts val="0"/>
              </a:spcAft>
              <a:buSzPts val="1200"/>
              <a:buFont typeface="Calibri"/>
              <a:buAutoNum type="arabicPeriod"/>
            </a:pPr>
            <a:r>
              <a:rPr lang="en-US"/>
              <a:t>Trade WIS/WIM papers again, find a new partner and discuss the 3rd question, which isn’t explicitly addressed with the surface temperature graph, but could be implied...</a:t>
            </a:r>
            <a:endParaRPr/>
          </a:p>
          <a:p>
            <a:pPr indent="0" lvl="0" marL="0" rtl="0" algn="l">
              <a:lnSpc>
                <a:spcPct val="115000"/>
              </a:lnSpc>
              <a:spcBef>
                <a:spcPts val="0"/>
              </a:spcBef>
              <a:spcAft>
                <a:spcPts val="0"/>
              </a:spcAft>
              <a:buNone/>
            </a:pPr>
            <a:r>
              <a:t/>
            </a:r>
            <a:endParaRPr/>
          </a:p>
          <a:p>
            <a:pPr indent="0" lvl="0" marL="0" rtl="0" algn="l">
              <a:spcBef>
                <a:spcPts val="360"/>
              </a:spcBef>
              <a:spcAft>
                <a:spcPts val="0"/>
              </a:spcAft>
              <a:buNone/>
            </a:pPr>
            <a:r>
              <a:t/>
            </a:r>
            <a:endParaRPr/>
          </a:p>
        </p:txBody>
      </p:sp>
      <p:sp>
        <p:nvSpPr>
          <p:cNvPr id="870" name="Google Shape;870;g7020b9bfe1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g5b19d3ee8e_3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5b19d3ee8e_3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solidFill>
                  <a:srgbClr val="980000"/>
                </a:solidFill>
              </a:rPr>
              <a:t>Turn to </a:t>
            </a:r>
            <a:r>
              <a:rPr b="1" lang="en-US" sz="1200">
                <a:solidFill>
                  <a:srgbClr val="980000"/>
                </a:solidFill>
              </a:rPr>
              <a:t>Lesson 3: Step 5 (pg 12)</a:t>
            </a:r>
            <a:endParaRPr b="1" sz="1200">
              <a:solidFill>
                <a:srgbClr val="980000"/>
              </a:solidFill>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rtl="0" algn="l">
              <a:spcBef>
                <a:spcPts val="0"/>
              </a:spcBef>
              <a:spcAft>
                <a:spcPts val="0"/>
              </a:spcAft>
              <a:buNone/>
            </a:pPr>
            <a:r>
              <a:rPr b="1" lang="en-US" sz="1200">
                <a:solidFill>
                  <a:schemeClr val="dk1"/>
                </a:solidFill>
                <a:latin typeface="Calibri"/>
                <a:ea typeface="Calibri"/>
                <a:cs typeface="Calibri"/>
                <a:sym typeface="Calibri"/>
              </a:rPr>
              <a:t>Introduce the Working Model for explaining temperature patterns.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Lesson 3: Step 5, </a:t>
            </a:r>
            <a:r>
              <a:rPr lang="en-US" sz="1200">
                <a:solidFill>
                  <a:schemeClr val="dk1"/>
                </a:solidFill>
                <a:latin typeface="Calibri"/>
                <a:ea typeface="Calibri"/>
                <a:cs typeface="Calibri"/>
                <a:sym typeface="Calibri"/>
              </a:rPr>
              <a:t>students will develop a Working Model of surface heating to explain temperature patterns, with the ground surface having the warmest temperatures and temperature decreasing with altitude. This is a Working Model because it’s a work in progress and does not capture a complete representation of the system, only part of the system. </a:t>
            </a:r>
            <a:endParaRPr/>
          </a:p>
        </p:txBody>
      </p:sp>
      <p:sp>
        <p:nvSpPr>
          <p:cNvPr id="881" name="Google Shape;881;g5b19d3ee8e_3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g7020b9bfe1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7020b9bfe1_0_4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picture of Lesson 3: Step 5 working model for how sunlight warms the surface</a:t>
            </a:r>
            <a:endParaRPr/>
          </a:p>
        </p:txBody>
      </p:sp>
      <p:sp>
        <p:nvSpPr>
          <p:cNvPr id="889" name="Google Shape;889;g7020b9bfe1_0_4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2" name="Shape 892"/>
        <p:cNvGrpSpPr/>
        <p:nvPr/>
      </p:nvGrpSpPr>
      <p:grpSpPr>
        <a:xfrm>
          <a:off x="0" y="0"/>
          <a:ext cx="0" cy="0"/>
          <a:chOff x="0" y="0"/>
          <a:chExt cx="0" cy="0"/>
        </a:xfrm>
      </p:grpSpPr>
      <p:sp>
        <p:nvSpPr>
          <p:cNvPr id="893" name="Google Shape;893;g6e6e89854d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6e6e89854d_0_5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pg.34 in Teacher Guide</a:t>
            </a:r>
            <a:endParaRPr/>
          </a:p>
          <a:p>
            <a:pPr indent="0" lvl="0" marL="0" rtl="0" algn="l">
              <a:spcBef>
                <a:spcPts val="360"/>
              </a:spcBef>
              <a:spcAft>
                <a:spcPts val="0"/>
              </a:spcAft>
              <a:buNone/>
            </a:pPr>
            <a:r>
              <a:rPr lang="en-US"/>
              <a:t>At this point, often we start to see student misconceptions popping up! Look over list of misconceptions common during this learning sequence. Hold a discussion around strategies to address misconceptions.</a:t>
            </a:r>
            <a:endParaRPr/>
          </a:p>
          <a:p>
            <a:pPr indent="-298450" lvl="1" marL="914400" rtl="0" algn="l">
              <a:lnSpc>
                <a:spcPct val="115000"/>
              </a:lnSpc>
              <a:spcBef>
                <a:spcPts val="0"/>
              </a:spcBef>
              <a:spcAft>
                <a:spcPts val="0"/>
              </a:spcAft>
              <a:buClr>
                <a:schemeClr val="dk1"/>
              </a:buClr>
              <a:buSzPts val="1100"/>
              <a:buFont typeface="Calibri"/>
              <a:buChar char="○"/>
            </a:pPr>
            <a:r>
              <a:rPr lang="en-US" sz="1100"/>
              <a:t>Understanding of the water cycle is important</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why water evaporates, where the source of heat comes from</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how the air is warmed </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trends in air temp</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how temperature related to clouds forming</a:t>
            </a:r>
            <a:endParaRPr/>
          </a:p>
        </p:txBody>
      </p:sp>
      <p:sp>
        <p:nvSpPr>
          <p:cNvPr id="895" name="Google Shape;895;g6e6e89854d_0_5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7d3ff28084_1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7d3ff28084_1_4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Have them get out laptops or devices (smart phone, tablet)</a:t>
            </a:r>
            <a:endParaRPr>
              <a:solidFill>
                <a:srgbClr val="980000"/>
              </a:solidFill>
            </a:endParaRPr>
          </a:p>
          <a:p>
            <a:pPr indent="-317500" lvl="0" marL="457200" rtl="0" algn="l">
              <a:spcBef>
                <a:spcPts val="360"/>
              </a:spcBef>
              <a:spcAft>
                <a:spcPts val="0"/>
              </a:spcAft>
              <a:buSzPts val="1400"/>
              <a:buChar char="●"/>
            </a:pPr>
            <a:r>
              <a:rPr lang="en-US"/>
              <a:t>explain Poll Everywhere</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PRESENTER NOTE:</a:t>
            </a:r>
            <a:r>
              <a:rPr lang="en-US"/>
              <a:t> be sure to log in to Poll Everywhere in advance!  Must have chrome extension installed to use w/in Google slides. If using Powerpoint, might have to re-imbed poll everywhere slides for them to be active</a:t>
            </a:r>
            <a:endParaRPr/>
          </a:p>
        </p:txBody>
      </p:sp>
      <p:sp>
        <p:nvSpPr>
          <p:cNvPr id="555" name="Google Shape;555;g7d3ff28084_1_4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g5b2de8809b_1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5b2de8809b_1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What is different about a sunny day and a stormy day?</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905" name="Google Shape;905;g5b2de8809b_1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55360aaa53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ask “what is different about a stormy day vs a sunny day?”</a:t>
            </a:r>
            <a:endParaRPr/>
          </a:p>
          <a:p>
            <a:pPr indent="0" lvl="0" marL="0" rtl="0" algn="l">
              <a:spcBef>
                <a:spcPts val="360"/>
              </a:spcBef>
              <a:spcAft>
                <a:spcPts val="0"/>
              </a:spcAft>
              <a:buNone/>
            </a:pPr>
            <a:r>
              <a:rPr lang="en-US"/>
              <a:t>Comparing air temperature and adding in HUMIDITY</a:t>
            </a:r>
            <a:endParaRPr/>
          </a:p>
        </p:txBody>
      </p:sp>
      <p:sp>
        <p:nvSpPr>
          <p:cNvPr id="911" name="Google Shape;911;g55360aaa53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8" name="Shape 918"/>
        <p:cNvGrpSpPr/>
        <p:nvPr/>
      </p:nvGrpSpPr>
      <p:grpSpPr>
        <a:xfrm>
          <a:off x="0" y="0"/>
          <a:ext cx="0" cy="0"/>
          <a:chOff x="0" y="0"/>
          <a:chExt cx="0" cy="0"/>
        </a:xfrm>
      </p:grpSpPr>
      <p:sp>
        <p:nvSpPr>
          <p:cNvPr id="919" name="Google Shape;919;g5b2de8809b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5b2de8809b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Arial"/>
              <a:buNone/>
            </a:pPr>
            <a:r>
              <a:rPr lang="en-US"/>
              <a:t>What conditions are needed for a storm to form?</a:t>
            </a:r>
            <a:endParaRPr/>
          </a:p>
          <a:p>
            <a:pPr indent="0" lvl="0" marL="0" rtl="0" algn="l">
              <a:spcBef>
                <a:spcPts val="360"/>
              </a:spcBef>
              <a:spcAft>
                <a:spcPts val="0"/>
              </a:spcAft>
              <a:buClr>
                <a:schemeClr val="dk1"/>
              </a:buClr>
              <a:buSzPts val="1200"/>
              <a:buFont typeface="Arial"/>
              <a:buNone/>
            </a:pPr>
            <a:r>
              <a:rPr lang="en-US"/>
              <a:t>-We learn that a source of moisture, or humidity is needed (moist air mass, body of water, etc)</a:t>
            </a:r>
            <a:endParaRPr/>
          </a:p>
        </p:txBody>
      </p:sp>
      <p:sp>
        <p:nvSpPr>
          <p:cNvPr id="921" name="Google Shape;921;g5b2de8809b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g55360aaa53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Why does warm air rise and cool air sink? Most students can recall that warm air rises, but why?</a:t>
            </a:r>
            <a:endParaRPr/>
          </a:p>
        </p:txBody>
      </p:sp>
      <p:sp>
        <p:nvSpPr>
          <p:cNvPr id="929" name="Google Shape;929;g55360aaa53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g5b2de8809b_4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5b2de8809b_4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To explain why warm air rises and cool air sinks:</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Density differences between warm &amp; cool air</a:t>
            </a:r>
            <a:endParaRPr b="1" sz="1200">
              <a:solidFill>
                <a:schemeClr val="dk1"/>
              </a:solidFill>
              <a:latin typeface="Calibri"/>
              <a:ea typeface="Calibri"/>
              <a:cs typeface="Calibri"/>
              <a:sym typeface="Calibri"/>
            </a:endParaRPr>
          </a:p>
        </p:txBody>
      </p:sp>
      <p:sp>
        <p:nvSpPr>
          <p:cNvPr id="940" name="Google Shape;940;g5b2de8809b_4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g5b2de8809b_4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5b2de8809b_4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r</a:t>
            </a:r>
            <a:r>
              <a:rPr lang="en-US" sz="1200">
                <a:solidFill>
                  <a:schemeClr val="dk1"/>
                </a:solidFill>
              </a:rPr>
              <a:t>ead about how gravity affects air molecules</a:t>
            </a:r>
            <a:r>
              <a:rPr lang="en-US"/>
              <a:t>, which creates pressure differences at the surface and higher up in the troposphere</a:t>
            </a:r>
            <a:r>
              <a:rPr lang="en-US" sz="1200">
                <a:solidFill>
                  <a:schemeClr val="dk1"/>
                </a:solidFill>
              </a:rPr>
              <a:t> </a:t>
            </a:r>
            <a:endParaRPr/>
          </a:p>
        </p:txBody>
      </p:sp>
      <p:sp>
        <p:nvSpPr>
          <p:cNvPr id="951" name="Google Shape;951;g5b2de8809b_4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55360aaa53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Students put all that together to describe convection. </a:t>
            </a:r>
            <a:endParaRPr/>
          </a:p>
          <a:p>
            <a:pPr indent="0" lvl="0" marL="0" rtl="0" algn="l">
              <a:spcBef>
                <a:spcPts val="360"/>
              </a:spcBef>
              <a:spcAft>
                <a:spcPts val="0"/>
              </a:spcAft>
              <a:buClr>
                <a:schemeClr val="dk1"/>
              </a:buClr>
              <a:buSzPts val="1100"/>
              <a:buFont typeface="Arial"/>
              <a:buNone/>
            </a:pPr>
            <a:r>
              <a:rPr lang="en-US"/>
              <a:t>What is the story of an air molecule as moves, rising and falling, in the atmosphere?</a:t>
            </a:r>
            <a:endParaRPr/>
          </a:p>
        </p:txBody>
      </p:sp>
      <p:sp>
        <p:nvSpPr>
          <p:cNvPr id="960" name="Google Shape;960;g55360aaa53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Google Shape;968;g50d64725fa_1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apply our learnings about the conditions needed for a storm to form with the Make a Thunderstorm simulation.</a:t>
            </a:r>
            <a:endParaRPr/>
          </a:p>
          <a:p>
            <a:pPr indent="0" lvl="0" marL="0" rtl="0" algn="l">
              <a:spcBef>
                <a:spcPts val="360"/>
              </a:spcBef>
              <a:spcAft>
                <a:spcPts val="0"/>
              </a:spcAft>
              <a:buClr>
                <a:schemeClr val="dk1"/>
              </a:buClr>
              <a:buSzPts val="1100"/>
              <a:buFont typeface="Arial"/>
              <a:buNone/>
            </a:pPr>
            <a:r>
              <a:t/>
            </a:r>
            <a:endParaRPr/>
          </a:p>
        </p:txBody>
      </p:sp>
      <p:sp>
        <p:nvSpPr>
          <p:cNvPr id="969" name="Google Shape;969;g50d64725fa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7" name="Shape 977"/>
        <p:cNvGrpSpPr/>
        <p:nvPr/>
      </p:nvGrpSpPr>
      <p:grpSpPr>
        <a:xfrm>
          <a:off x="0" y="0"/>
          <a:ext cx="0" cy="0"/>
          <a:chOff x="0" y="0"/>
          <a:chExt cx="0" cy="0"/>
        </a:xfrm>
      </p:grpSpPr>
      <p:sp>
        <p:nvSpPr>
          <p:cNvPr id="978" name="Google Shape;978;g5b2de8809b_1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979" name="Google Shape;979;g5b2de8809b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5" name="Shape 985"/>
        <p:cNvGrpSpPr/>
        <p:nvPr/>
      </p:nvGrpSpPr>
      <p:grpSpPr>
        <a:xfrm>
          <a:off x="0" y="0"/>
          <a:ext cx="0" cy="0"/>
          <a:chOff x="0" y="0"/>
          <a:chExt cx="0" cy="0"/>
        </a:xfrm>
      </p:grpSpPr>
      <p:sp>
        <p:nvSpPr>
          <p:cNvPr id="986" name="Google Shape;986;g55360aaa53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87" name="Google Shape;987;g55360aaa53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7d3ff2808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7d3ff28084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2" name="Google Shape;562;g7d3ff28084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7020b9bfe1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7020b9bfe1_0_4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stations quickly</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996" name="Google Shape;996;g7020b9bfe1_0_4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2" name="Shape 1002"/>
        <p:cNvGrpSpPr/>
        <p:nvPr/>
      </p:nvGrpSpPr>
      <p:grpSpPr>
        <a:xfrm>
          <a:off x="0" y="0"/>
          <a:ext cx="0" cy="0"/>
          <a:chOff x="0" y="0"/>
          <a:chExt cx="0" cy="0"/>
        </a:xfrm>
      </p:grpSpPr>
      <p:sp>
        <p:nvSpPr>
          <p:cNvPr id="1003" name="Google Shape;1003;g5b2de8809b_4_9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04" name="Google Shape;1004;g5b2de8809b_4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g7020b9bfe1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7020b9bfe1_0_6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12" name="Google Shape;1012;g7020b9bfe1_0_6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7" name="Shape 1017"/>
        <p:cNvGrpSpPr/>
        <p:nvPr/>
      </p:nvGrpSpPr>
      <p:grpSpPr>
        <a:xfrm>
          <a:off x="0" y="0"/>
          <a:ext cx="0" cy="0"/>
          <a:chOff x="0" y="0"/>
          <a:chExt cx="0" cy="0"/>
        </a:xfrm>
      </p:grpSpPr>
      <p:sp>
        <p:nvSpPr>
          <p:cNvPr id="1018" name="Google Shape;1018;g702d2f41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702d2f419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20" name="Google Shape;1020;g702d2f419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5" name="Shape 1025"/>
        <p:cNvGrpSpPr/>
        <p:nvPr/>
      </p:nvGrpSpPr>
      <p:grpSpPr>
        <a:xfrm>
          <a:off x="0" y="0"/>
          <a:ext cx="0" cy="0"/>
          <a:chOff x="0" y="0"/>
          <a:chExt cx="0" cy="0"/>
        </a:xfrm>
      </p:grpSpPr>
      <p:sp>
        <p:nvSpPr>
          <p:cNvPr id="1026" name="Google Shape;1026;g702d2f419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702d2f4199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u="sng">
                <a:solidFill>
                  <a:schemeClr val="hlink"/>
                </a:solidFill>
                <a:hlinkClick r:id="rId2"/>
              </a:rPr>
              <a:t>https://www.globe.gov/globe-data/visualize-and-retrieve-data</a:t>
            </a:r>
            <a:endParaRPr/>
          </a:p>
          <a:p>
            <a:pPr indent="0" lvl="0" marL="0" rtl="0" algn="l">
              <a:spcBef>
                <a:spcPts val="360"/>
              </a:spcBef>
              <a:spcAft>
                <a:spcPts val="0"/>
              </a:spcAft>
              <a:buNone/>
            </a:pPr>
            <a:r>
              <a:t/>
            </a:r>
            <a:endParaRPr/>
          </a:p>
        </p:txBody>
      </p:sp>
      <p:sp>
        <p:nvSpPr>
          <p:cNvPr id="1028" name="Google Shape;1028;g702d2f4199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70447006d5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70447006d5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35" name="Google Shape;1035;g70447006d5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9" name="Shape 1039"/>
        <p:cNvGrpSpPr/>
        <p:nvPr/>
      </p:nvGrpSpPr>
      <p:grpSpPr>
        <a:xfrm>
          <a:off x="0" y="0"/>
          <a:ext cx="0" cy="0"/>
          <a:chOff x="0" y="0"/>
          <a:chExt cx="0" cy="0"/>
        </a:xfrm>
      </p:grpSpPr>
      <p:sp>
        <p:nvSpPr>
          <p:cNvPr id="1040" name="Google Shape;1040;g50d64725fa_1_2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Vision:</a:t>
            </a:r>
            <a:r>
              <a:rPr lang="en-US">
                <a:solidFill>
                  <a:srgbClr val="595857"/>
                </a:solidFill>
                <a:latin typeface="Open Sans"/>
                <a:ea typeface="Open Sans"/>
                <a:cs typeface="Open Sans"/>
                <a:sym typeface="Open Sans"/>
              </a:rPr>
              <a:t> A worldwide community of students, teachers, scientists, and citizens working together to better understand, sustain, and improve Earth’s environment at local, regional, and global scales.</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Mission:</a:t>
            </a:r>
            <a:r>
              <a:rPr lang="en-US">
                <a:solidFill>
                  <a:srgbClr val="595857"/>
                </a:solidFill>
                <a:latin typeface="Open Sans"/>
                <a:ea typeface="Open Sans"/>
                <a:cs typeface="Open Sans"/>
                <a:sym typeface="Open Sans"/>
              </a:rPr>
              <a:t> To promote the teaching and learning of science, enhance environmental literacy and stewardship, and promote scientific discovery. </a:t>
            </a:r>
            <a:endParaRPr>
              <a:solidFill>
                <a:srgbClr val="000000"/>
              </a:solidFill>
            </a:endParaRPr>
          </a:p>
          <a:p>
            <a:pPr indent="0" lvl="0" marL="0" rtl="0" algn="l">
              <a:spcBef>
                <a:spcPts val="360"/>
              </a:spcBef>
              <a:spcAft>
                <a:spcPts val="0"/>
              </a:spcAft>
              <a:buNone/>
            </a:pPr>
            <a:r>
              <a:t/>
            </a:r>
            <a:endParaRPr>
              <a:solidFill>
                <a:srgbClr val="000000"/>
              </a:solidFill>
            </a:endParaRPr>
          </a:p>
          <a:p>
            <a:pPr indent="-317500" lvl="0" marL="457200" rtl="0" algn="l">
              <a:spcBef>
                <a:spcPts val="360"/>
              </a:spcBef>
              <a:spcAft>
                <a:spcPts val="0"/>
              </a:spcAft>
              <a:buSzPts val="1400"/>
              <a:buChar char="●"/>
            </a:pPr>
            <a:r>
              <a:rPr lang="en-US"/>
              <a:t>Outside for Cloud/Sky Observations (app + paper data sheet) and surface temperature measurements</a:t>
            </a:r>
            <a:endParaRPr/>
          </a:p>
          <a:p>
            <a:pPr indent="0" lvl="0" marL="0" rtl="0" algn="l">
              <a:spcBef>
                <a:spcPts val="360"/>
              </a:spcBef>
              <a:spcAft>
                <a:spcPts val="0"/>
              </a:spcAft>
              <a:buNone/>
            </a:pPr>
            <a:r>
              <a:t/>
            </a:r>
            <a:endParaRPr/>
          </a:p>
        </p:txBody>
      </p:sp>
      <p:sp>
        <p:nvSpPr>
          <p:cNvPr id="1041" name="Google Shape;1041;g50d64725fa_1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8" name="Shape 1048"/>
        <p:cNvGrpSpPr/>
        <p:nvPr/>
      </p:nvGrpSpPr>
      <p:grpSpPr>
        <a:xfrm>
          <a:off x="0" y="0"/>
          <a:ext cx="0" cy="0"/>
          <a:chOff x="0" y="0"/>
          <a:chExt cx="0" cy="0"/>
        </a:xfrm>
      </p:grpSpPr>
      <p:sp>
        <p:nvSpPr>
          <p:cNvPr id="1049" name="Google Shape;1049;g702d2f4199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702d2f4199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51" name="Google Shape;1051;g702d2f4199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g702d2f419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702d2f4199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59" name="Google Shape;1059;g702d2f4199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7020b9bfe1_0_1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7020b9bfe1_0_1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Highlight event - </a:t>
            </a:r>
            <a:endParaRPr/>
          </a:p>
          <a:p>
            <a:pPr indent="0" lvl="0" marL="0" rtl="0" algn="l">
              <a:spcBef>
                <a:spcPts val="360"/>
              </a:spcBef>
              <a:spcAft>
                <a:spcPts val="0"/>
              </a:spcAft>
              <a:buNone/>
            </a:pPr>
            <a:r>
              <a:rPr lang="en-US"/>
              <a:t>Focus on - Resources available; badges - addressing scientist skills </a:t>
            </a:r>
            <a:endParaRPr/>
          </a:p>
        </p:txBody>
      </p:sp>
      <p:sp>
        <p:nvSpPr>
          <p:cNvPr id="1067" name="Google Shape;1067;g7020b9bfe1_0_1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549a5a61cd_1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Show of hands to measure agreement with this statement: Teaching the science of weather is challenging.</a:t>
            </a:r>
            <a:endParaRPr/>
          </a:p>
          <a:p>
            <a:pPr indent="-317500" lvl="0" marL="457200" rtl="0" algn="l">
              <a:spcBef>
                <a:spcPts val="360"/>
              </a:spcBef>
              <a:spcAft>
                <a:spcPts val="0"/>
              </a:spcAft>
              <a:buSzPts val="1400"/>
              <a:buChar char="●"/>
            </a:pPr>
            <a:r>
              <a:rPr lang="en-US"/>
              <a:t>Weather is challenging to teach for many of the same reasons that weather is challenging to predict!</a:t>
            </a:r>
            <a:endParaRPr/>
          </a:p>
          <a:p>
            <a:pPr indent="0" lvl="0" marL="457200" rtl="0" algn="l">
              <a:spcBef>
                <a:spcPts val="360"/>
              </a:spcBef>
              <a:spcAft>
                <a:spcPts val="0"/>
              </a:spcAft>
              <a:buNone/>
            </a:pPr>
            <a:r>
              <a:t/>
            </a:r>
            <a:endParaRPr/>
          </a:p>
        </p:txBody>
      </p:sp>
      <p:sp>
        <p:nvSpPr>
          <p:cNvPr id="570" name="Google Shape;570;g549a5a61cd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2" name="Shape 1072"/>
        <p:cNvGrpSpPr/>
        <p:nvPr/>
      </p:nvGrpSpPr>
      <p:grpSpPr>
        <a:xfrm>
          <a:off x="0" y="0"/>
          <a:ext cx="0" cy="0"/>
          <a:chOff x="0" y="0"/>
          <a:chExt cx="0" cy="0"/>
        </a:xfrm>
      </p:grpSpPr>
      <p:sp>
        <p:nvSpPr>
          <p:cNvPr id="1073" name="Google Shape;1073;g7020b9bfe1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7020b9bfe1_0_11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75" name="Google Shape;1075;g7020b9bfe1_0_11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9" name="Shape 1079"/>
        <p:cNvGrpSpPr/>
        <p:nvPr/>
      </p:nvGrpSpPr>
      <p:grpSpPr>
        <a:xfrm>
          <a:off x="0" y="0"/>
          <a:ext cx="0" cy="0"/>
          <a:chOff x="0" y="0"/>
          <a:chExt cx="0" cy="0"/>
        </a:xfrm>
      </p:grpSpPr>
      <p:sp>
        <p:nvSpPr>
          <p:cNvPr id="1080" name="Google Shape;1080;g7020b9bfe1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7020b9bfe1_0_11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82" name="Google Shape;1082;g7020b9bfe1_0_11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6" name="Shape 1086"/>
        <p:cNvGrpSpPr/>
        <p:nvPr/>
      </p:nvGrpSpPr>
      <p:grpSpPr>
        <a:xfrm>
          <a:off x="0" y="0"/>
          <a:ext cx="0" cy="0"/>
          <a:chOff x="0" y="0"/>
          <a:chExt cx="0" cy="0"/>
        </a:xfrm>
      </p:grpSpPr>
      <p:sp>
        <p:nvSpPr>
          <p:cNvPr id="1087" name="Google Shape;1087;g70d9ec9308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70d9ec9308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89" name="Google Shape;1089;g70d9ec9308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5b19d3ee8e_3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5" name="Google Shape;1095;g5b19d3ee8e_3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g7020b9bfe1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3" name="Google Shape;1103;g7020b9bfe1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Storyline link: these questions are driving our explorations, and hopefully new questions are emerging as well. Students may be trying to apply the LS1 learnings to the CO Storm at this point, and they should realize that we don’t have the whole story yet.</a:t>
            </a:r>
            <a:endParaRPr/>
          </a:p>
        </p:txBody>
      </p:sp>
      <p:sp>
        <p:nvSpPr>
          <p:cNvPr id="1104" name="Google Shape;1104;g7020b9bfe1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g7d3ff28084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7d3ff28084_1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14" name="Google Shape;1114;g7d3ff28084_1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9" name="Shape 1119"/>
        <p:cNvGrpSpPr/>
        <p:nvPr/>
      </p:nvGrpSpPr>
      <p:grpSpPr>
        <a:xfrm>
          <a:off x="0" y="0"/>
          <a:ext cx="0" cy="0"/>
          <a:chOff x="0" y="0"/>
          <a:chExt cx="0" cy="0"/>
        </a:xfrm>
      </p:grpSpPr>
      <p:sp>
        <p:nvSpPr>
          <p:cNvPr id="1120" name="Google Shape;1120;g5fd5b96ae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5fd5b96ae7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also see a spike in humidity just as the storm begins</a:t>
            </a:r>
            <a:endParaRPr/>
          </a:p>
        </p:txBody>
      </p:sp>
      <p:sp>
        <p:nvSpPr>
          <p:cNvPr id="1122" name="Google Shape;1122;g5fd5b96ae7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g5b2de8809b_5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5b2de8809b_5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There wasn’t enough humidity.  No drop in air temp, no spike in humidity= no storm!</a:t>
            </a:r>
            <a:endParaRPr/>
          </a:p>
        </p:txBody>
      </p:sp>
      <p:sp>
        <p:nvSpPr>
          <p:cNvPr id="1128" name="Google Shape;1128;g5b2de8809b_5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4" name="Shape 1134"/>
        <p:cNvGrpSpPr/>
        <p:nvPr/>
      </p:nvGrpSpPr>
      <p:grpSpPr>
        <a:xfrm>
          <a:off x="0" y="0"/>
          <a:ext cx="0" cy="0"/>
          <a:chOff x="0" y="0"/>
          <a:chExt cx="0" cy="0"/>
        </a:xfrm>
      </p:grpSpPr>
      <p:sp>
        <p:nvSpPr>
          <p:cNvPr id="1135" name="Google Shape;1135;g50d64725f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Turn to Lesson 5: Step 3 (pg 22) of Student Activity Sheet</a:t>
            </a:r>
            <a:r>
              <a:rPr lang="en-US"/>
              <a:t>, make a working model to track your thinking thus far. </a:t>
            </a:r>
            <a:endParaRPr/>
          </a:p>
          <a:p>
            <a:pPr indent="0" lvl="0" marL="0" rtl="0" algn="l">
              <a:spcBef>
                <a:spcPts val="360"/>
              </a:spcBef>
              <a:spcAft>
                <a:spcPts val="0"/>
              </a:spcAft>
              <a:buClr>
                <a:schemeClr val="dk1"/>
              </a:buClr>
              <a:buSzPts val="1100"/>
              <a:buFont typeface="Arial"/>
              <a:buNone/>
            </a:pPr>
            <a:r>
              <a:rPr lang="en-US"/>
              <a:t>*ENCOURAGE THEM TO USE THE COLORED PENCILS, MARKERS, ETC</a:t>
            </a:r>
            <a:endParaRPr/>
          </a:p>
          <a:p>
            <a:pPr indent="-317500" lvl="0" marL="457200" rtl="0" algn="l">
              <a:spcBef>
                <a:spcPts val="360"/>
              </a:spcBef>
              <a:spcAft>
                <a:spcPts val="0"/>
              </a:spcAft>
              <a:buSzPts val="1400"/>
              <a:buChar char="●"/>
            </a:pPr>
            <a:r>
              <a:rPr lang="en-US"/>
              <a:t>Refer to lessons 3,4 &amp; 5 to make your model</a:t>
            </a:r>
            <a:endParaRPr/>
          </a:p>
          <a:p>
            <a:pPr indent="-317500" lvl="0" marL="457200" rtl="0" algn="l">
              <a:spcBef>
                <a:spcPts val="0"/>
              </a:spcBef>
              <a:spcAft>
                <a:spcPts val="0"/>
              </a:spcAft>
              <a:buSzPts val="1400"/>
              <a:buChar char="●"/>
            </a:pPr>
            <a:r>
              <a:rPr lang="en-US"/>
              <a:t>Look at Model Idea tracker for ideas</a:t>
            </a:r>
            <a:endParaRPr/>
          </a:p>
          <a:p>
            <a:pPr indent="-317500" lvl="0" marL="457200" rtl="0" algn="l">
              <a:spcBef>
                <a:spcPts val="0"/>
              </a:spcBef>
              <a:spcAft>
                <a:spcPts val="0"/>
              </a:spcAft>
              <a:buSzPts val="1400"/>
              <a:buChar char="●"/>
            </a:pPr>
            <a:r>
              <a:rPr lang="en-US"/>
              <a:t>Think of your model as telling the story of the isolated storm</a:t>
            </a:r>
            <a:endParaRPr/>
          </a:p>
          <a:p>
            <a:pPr indent="0" lvl="0" marL="0" rtl="0" algn="l">
              <a:spcBef>
                <a:spcPts val="360"/>
              </a:spcBef>
              <a:spcAft>
                <a:spcPts val="0"/>
              </a:spcAft>
              <a:buNone/>
            </a:pPr>
            <a:r>
              <a:t/>
            </a:r>
            <a:endParaRPr/>
          </a:p>
        </p:txBody>
      </p:sp>
      <p:sp>
        <p:nvSpPr>
          <p:cNvPr id="1136" name="Google Shape;1136;g50d64725f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2" name="Shape 1142"/>
        <p:cNvGrpSpPr/>
        <p:nvPr/>
      </p:nvGrpSpPr>
      <p:grpSpPr>
        <a:xfrm>
          <a:off x="0" y="0"/>
          <a:ext cx="0" cy="0"/>
          <a:chOff x="0" y="0"/>
          <a:chExt cx="0" cy="0"/>
        </a:xfrm>
      </p:grpSpPr>
      <p:sp>
        <p:nvSpPr>
          <p:cNvPr id="1143" name="Google Shape;1143;g50d64725fa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Idea Tracker will be built upon throughout the entire unit. </a:t>
            </a:r>
            <a:r>
              <a:rPr i="1" lang="en-US"/>
              <a:t>These ideas are important understandings that we uncover as the story unfolds!</a:t>
            </a:r>
            <a:endParaRPr i="1"/>
          </a:p>
          <a:p>
            <a:pPr indent="0" lvl="0" marL="0" rtl="0" algn="l">
              <a:spcBef>
                <a:spcPts val="360"/>
              </a:spcBef>
              <a:spcAft>
                <a:spcPts val="0"/>
              </a:spcAft>
              <a:buNone/>
            </a:pPr>
            <a:r>
              <a:rPr lang="en-US"/>
              <a:t>Ask teachers to suggest big ideas so far to include on the Model Idea tracker. Bring over any ideas from the list about the Colorado storm</a:t>
            </a:r>
            <a:endParaRPr/>
          </a:p>
          <a:p>
            <a:pPr indent="0" lvl="0" marL="0" rtl="0" algn="l">
              <a:spcBef>
                <a:spcPts val="360"/>
              </a:spcBef>
              <a:spcAft>
                <a:spcPts val="0"/>
              </a:spcAft>
              <a:buNone/>
            </a:pPr>
            <a:r>
              <a:rPr lang="en-US"/>
              <a:t>Make a list on chart paper:</a:t>
            </a:r>
            <a:endParaRPr/>
          </a:p>
          <a:p>
            <a:pPr indent="-317500" lvl="0" marL="457200" rtl="0" algn="l">
              <a:spcBef>
                <a:spcPts val="360"/>
              </a:spcBef>
              <a:spcAft>
                <a:spcPts val="0"/>
              </a:spcAft>
              <a:buSzPts val="1400"/>
              <a:buAutoNum type="arabicPeriod"/>
            </a:pPr>
            <a:r>
              <a:rPr lang="en-US"/>
              <a:t>Evaporation of water at the surface is important for clouds/storms</a:t>
            </a:r>
            <a:endParaRPr/>
          </a:p>
          <a:p>
            <a:pPr indent="-317500" lvl="0" marL="457200" rtl="0" algn="l">
              <a:spcBef>
                <a:spcPts val="0"/>
              </a:spcBef>
              <a:spcAft>
                <a:spcPts val="0"/>
              </a:spcAft>
              <a:buSzPts val="1400"/>
              <a:buAutoNum type="arabicPeriod"/>
            </a:pPr>
            <a:r>
              <a:rPr lang="en-US"/>
              <a:t>Evaporation happens because of heating from sunlight</a:t>
            </a:r>
            <a:endParaRPr/>
          </a:p>
          <a:p>
            <a:pPr indent="-317500" lvl="0" marL="457200" rtl="0" algn="l">
              <a:spcBef>
                <a:spcPts val="0"/>
              </a:spcBef>
              <a:spcAft>
                <a:spcPts val="0"/>
              </a:spcAft>
              <a:buSzPts val="1400"/>
              <a:buAutoNum type="arabicPeriod"/>
            </a:pPr>
            <a:r>
              <a:rPr lang="en-US"/>
              <a:t>Clouds form when water condenses</a:t>
            </a:r>
            <a:endParaRPr/>
          </a:p>
          <a:p>
            <a:pPr indent="-317500" lvl="0" marL="457200" rtl="0" algn="l">
              <a:spcBef>
                <a:spcPts val="0"/>
              </a:spcBef>
              <a:spcAft>
                <a:spcPts val="0"/>
              </a:spcAft>
              <a:buSzPts val="1400"/>
              <a:buAutoNum type="arabicPeriod"/>
            </a:pPr>
            <a:r>
              <a:rPr lang="en-US"/>
              <a:t>The surface is warmer than the air above it</a:t>
            </a:r>
            <a:endParaRPr/>
          </a:p>
          <a:p>
            <a:pPr indent="-317500" lvl="0" marL="457200" rtl="0" algn="l">
              <a:spcBef>
                <a:spcPts val="0"/>
              </a:spcBef>
              <a:spcAft>
                <a:spcPts val="0"/>
              </a:spcAft>
              <a:buSzPts val="1400"/>
              <a:buAutoNum type="arabicPeriod"/>
            </a:pPr>
            <a:r>
              <a:rPr lang="en-US"/>
              <a:t>Air near the surface is warmer than air where clouds form</a:t>
            </a:r>
            <a:endParaRPr/>
          </a:p>
          <a:p>
            <a:pPr indent="0" lvl="0" marL="457200" rtl="0" algn="l">
              <a:spcBef>
                <a:spcPts val="360"/>
              </a:spcBef>
              <a:spcAft>
                <a:spcPts val="0"/>
              </a:spcAft>
              <a:buNone/>
            </a:pPr>
            <a:r>
              <a:t/>
            </a:r>
            <a:endParaRPr/>
          </a:p>
        </p:txBody>
      </p:sp>
      <p:sp>
        <p:nvSpPr>
          <p:cNvPr id="1144" name="Google Shape;1144;g50d64725fa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55360aaa53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Clr>
                <a:srgbClr val="980000"/>
              </a:buClr>
              <a:buSzPts val="1400"/>
              <a:buChar char="●"/>
            </a:pPr>
            <a:r>
              <a:rPr lang="en-US">
                <a:solidFill>
                  <a:srgbClr val="980000"/>
                </a:solidFill>
              </a:rPr>
              <a:t>Pass out misconception cards, one to each person-- </a:t>
            </a:r>
            <a:r>
              <a:rPr b="1" lang="en-US">
                <a:solidFill>
                  <a:srgbClr val="980000"/>
                </a:solidFill>
              </a:rPr>
              <a:t>Each card contains a misconception (eg, is FALSE!)</a:t>
            </a:r>
            <a:r>
              <a:rPr b="1" lang="en-US">
                <a:solidFill>
                  <a:srgbClr val="595857"/>
                </a:solidFill>
              </a:rPr>
              <a:t> </a:t>
            </a:r>
            <a:endParaRPr>
              <a:solidFill>
                <a:srgbClr val="980000"/>
              </a:solidFill>
            </a:endParaRPr>
          </a:p>
          <a:p>
            <a:pPr indent="-317500" lvl="0" marL="457200" rtl="0" algn="l">
              <a:spcBef>
                <a:spcPts val="0"/>
              </a:spcBef>
              <a:spcAft>
                <a:spcPts val="0"/>
              </a:spcAft>
              <a:buSzPts val="1400"/>
              <a:buChar char="●"/>
            </a:pPr>
            <a:r>
              <a:rPr lang="en-US"/>
              <a:t>Many adults hold misconceptions about weather, if it’s challenging for adults it’s highly likely that students might struggle as well. </a:t>
            </a:r>
            <a:endParaRPr/>
          </a:p>
          <a:p>
            <a:pPr indent="-317500" lvl="0" marL="457200" rtl="0" algn="l">
              <a:spcBef>
                <a:spcPts val="0"/>
              </a:spcBef>
              <a:spcAft>
                <a:spcPts val="0"/>
              </a:spcAft>
              <a:buSzPts val="1400"/>
              <a:buChar char="●"/>
            </a:pPr>
            <a:r>
              <a:rPr lang="en-US"/>
              <a:t>Take this opportunity to introduce yourselves to each other, perhaps say something about your background, and reflect on some of the more challenging weather concepts and your experiences teaching weather.  </a:t>
            </a:r>
            <a:endParaRPr/>
          </a:p>
          <a:p>
            <a:pPr indent="-317500" lvl="0" marL="457200" rtl="0" algn="l">
              <a:spcBef>
                <a:spcPts val="0"/>
              </a:spcBef>
              <a:spcAft>
                <a:spcPts val="0"/>
              </a:spcAft>
              <a:buSzPts val="1400"/>
              <a:buChar char="●"/>
            </a:pPr>
            <a:r>
              <a:rPr lang="en-US"/>
              <a:t>Use the misconception cards to guide your discussion with each other. </a:t>
            </a:r>
            <a:endParaRPr/>
          </a:p>
          <a:p>
            <a:pPr indent="-317500" lvl="0" marL="457200" rtl="0" algn="l">
              <a:spcBef>
                <a:spcPts val="0"/>
              </a:spcBef>
              <a:spcAft>
                <a:spcPts val="0"/>
              </a:spcAft>
              <a:buClr>
                <a:srgbClr val="980000"/>
              </a:buClr>
              <a:buSzPts val="1400"/>
              <a:buChar char="●"/>
            </a:pPr>
            <a:r>
              <a:rPr lang="en-US">
                <a:solidFill>
                  <a:srgbClr val="980000"/>
                </a:solidFill>
              </a:rPr>
              <a:t>1 minute: 2 minutes: 4 minutes: then all discussion</a:t>
            </a:r>
            <a:endParaRPr>
              <a:solidFill>
                <a:srgbClr val="980000"/>
              </a:solidFill>
            </a:endParaRPr>
          </a:p>
          <a:p>
            <a:pPr indent="-317500" lvl="0" marL="457200" rtl="0" algn="l">
              <a:spcBef>
                <a:spcPts val="0"/>
              </a:spcBef>
              <a:spcAft>
                <a:spcPts val="0"/>
              </a:spcAft>
              <a:buSzPts val="1400"/>
              <a:buChar char="●"/>
            </a:pPr>
            <a:r>
              <a:rPr lang="en-US"/>
              <a:t>GLOBE Weather points out places to look for student misconceptions</a:t>
            </a:r>
            <a:endParaRPr/>
          </a:p>
          <a:p>
            <a:pPr indent="0" lvl="0" marL="457200" rtl="0" algn="l">
              <a:spcBef>
                <a:spcPts val="360"/>
              </a:spcBef>
              <a:spcAft>
                <a:spcPts val="0"/>
              </a:spcAft>
              <a:buNone/>
            </a:pPr>
            <a:r>
              <a:t/>
            </a:r>
            <a:endParaRPr/>
          </a:p>
        </p:txBody>
      </p:sp>
      <p:sp>
        <p:nvSpPr>
          <p:cNvPr id="577" name="Google Shape;577;g55360aaa5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0" name="Shape 1150"/>
        <p:cNvGrpSpPr/>
        <p:nvPr/>
      </p:nvGrpSpPr>
      <p:grpSpPr>
        <a:xfrm>
          <a:off x="0" y="0"/>
          <a:ext cx="0" cy="0"/>
          <a:chOff x="0" y="0"/>
          <a:chExt cx="0" cy="0"/>
        </a:xfrm>
      </p:grpSpPr>
      <p:sp>
        <p:nvSpPr>
          <p:cNvPr id="1151" name="Google Shape;1151;g50d64725fa_1_2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Using your working models, discuss and agree upon ideas as a group to create a consensus model </a:t>
            </a:r>
            <a:endParaRPr/>
          </a:p>
          <a:p>
            <a:pPr indent="-317500" lvl="0" marL="457200" rtl="0" algn="l">
              <a:spcBef>
                <a:spcPts val="360"/>
              </a:spcBef>
              <a:spcAft>
                <a:spcPts val="0"/>
              </a:spcAft>
              <a:buSzPts val="1400"/>
              <a:buChar char="●"/>
            </a:pPr>
            <a:r>
              <a:rPr lang="en-US"/>
              <a:t>Reference Model idea tracker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(if time, revise working models)</a:t>
            </a:r>
            <a:endParaRPr/>
          </a:p>
          <a:p>
            <a:pPr indent="0" lvl="0" marL="0" rtl="0" algn="l">
              <a:spcBef>
                <a:spcPts val="360"/>
              </a:spcBef>
              <a:spcAft>
                <a:spcPts val="0"/>
              </a:spcAft>
              <a:buClr>
                <a:schemeClr val="dk1"/>
              </a:buClr>
              <a:buSzPts val="1100"/>
              <a:buFont typeface="Arial"/>
              <a:buNone/>
            </a:pPr>
            <a:r>
              <a:rPr lang="en-US"/>
              <a:t>The revisions don’t have to reflect the consensus model exactly, but should be in a way that makes sense to you.</a:t>
            </a:r>
            <a:endParaRPr/>
          </a:p>
          <a:p>
            <a:pPr indent="0" lvl="0" marL="0" rtl="0" algn="l">
              <a:spcBef>
                <a:spcPts val="360"/>
              </a:spcBef>
              <a:spcAft>
                <a:spcPts val="0"/>
              </a:spcAft>
              <a:buNone/>
            </a:pPr>
            <a:r>
              <a:t/>
            </a:r>
            <a:endParaRPr/>
          </a:p>
        </p:txBody>
      </p:sp>
      <p:sp>
        <p:nvSpPr>
          <p:cNvPr id="1152" name="Google Shape;1152;g50d64725fa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g6e6e89854d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2" name="Google Shape;1162;g6e6e89854d_0_4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 just for kicks</a:t>
            </a:r>
            <a:endParaRPr/>
          </a:p>
        </p:txBody>
      </p:sp>
      <p:sp>
        <p:nvSpPr>
          <p:cNvPr id="1163" name="Google Shape;1163;g6e6e89854d_0_4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7" name="Shape 1167"/>
        <p:cNvGrpSpPr/>
        <p:nvPr/>
      </p:nvGrpSpPr>
      <p:grpSpPr>
        <a:xfrm>
          <a:off x="0" y="0"/>
          <a:ext cx="0" cy="0"/>
          <a:chOff x="0" y="0"/>
          <a:chExt cx="0" cy="0"/>
        </a:xfrm>
      </p:grpSpPr>
      <p:sp>
        <p:nvSpPr>
          <p:cNvPr id="1168" name="Google Shape;1168;g5b2de8809b_1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Point out storyline connection: the questions are motivation to continue exploring the content!</a:t>
            </a:r>
            <a:endParaRPr sz="1100"/>
          </a:p>
          <a:p>
            <a:pPr indent="0" lvl="0" marL="0" rtl="0" algn="l">
              <a:spcBef>
                <a:spcPts val="360"/>
              </a:spcBef>
              <a:spcAft>
                <a:spcPts val="0"/>
              </a:spcAft>
              <a:buNone/>
            </a:pPr>
            <a:r>
              <a:t/>
            </a:r>
            <a:endParaRPr sz="1100"/>
          </a:p>
          <a:p>
            <a:pPr indent="0" lvl="0" marL="0" rtl="0" algn="l">
              <a:spcBef>
                <a:spcPts val="360"/>
              </a:spcBef>
              <a:spcAft>
                <a:spcPts val="0"/>
              </a:spcAft>
              <a:buNone/>
            </a:pPr>
            <a:r>
              <a:rPr b="1" lang="en-US" sz="1100"/>
              <a:t>How can we use the DQB as an assessment?</a:t>
            </a:r>
            <a:endParaRPr b="1" sz="1100"/>
          </a:p>
          <a:p>
            <a:pPr indent="0" lvl="0" marL="0" rtl="0" algn="l">
              <a:spcBef>
                <a:spcPts val="360"/>
              </a:spcBef>
              <a:spcAft>
                <a:spcPts val="0"/>
              </a:spcAft>
              <a:buNone/>
            </a:pPr>
            <a:r>
              <a:rPr lang="en-US" sz="1100"/>
              <a:t>This is a good time to assess how students are progressing.  You can formalize the DQB as much as you’d like, having students write out answers to the questions or brainstorm how we could find the answer to our questions (what tests could we do?)</a:t>
            </a:r>
            <a:endParaRPr sz="1100"/>
          </a:p>
        </p:txBody>
      </p:sp>
      <p:sp>
        <p:nvSpPr>
          <p:cNvPr id="1169" name="Google Shape;1169;g5b2de8809b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6" name="Shape 1176"/>
        <p:cNvGrpSpPr/>
        <p:nvPr/>
      </p:nvGrpSpPr>
      <p:grpSpPr>
        <a:xfrm>
          <a:off x="0" y="0"/>
          <a:ext cx="0" cy="0"/>
          <a:chOff x="0" y="0"/>
          <a:chExt cx="0" cy="0"/>
        </a:xfrm>
      </p:grpSpPr>
      <p:sp>
        <p:nvSpPr>
          <p:cNvPr id="1177" name="Google Shape;1177;g5f8011b45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5f8011b453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ask for someone to share a connection, an extension, a 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179" name="Google Shape;1179;g5f8011b453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g5b2de8809b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To wrap up today… let’s take our temperature.  What’s coming up for you? How are you feeling about the day? What are you wondering about?  </a:t>
            </a:r>
            <a:endParaRPr/>
          </a:p>
          <a:p>
            <a:pPr indent="-317500" lvl="0" marL="457200" rtl="0" algn="l">
              <a:spcBef>
                <a:spcPts val="360"/>
              </a:spcBef>
              <a:spcAft>
                <a:spcPts val="0"/>
              </a:spcAft>
              <a:buSzPts val="1400"/>
              <a:buChar char="●"/>
            </a:pPr>
            <a:r>
              <a:rPr lang="en-US"/>
              <a:t>use paper evals</a:t>
            </a:r>
            <a:endParaRPr/>
          </a:p>
        </p:txBody>
      </p:sp>
      <p:sp>
        <p:nvSpPr>
          <p:cNvPr id="1186" name="Google Shape;1186;g5b2de8809b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g5b2de8809b_4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5b2de8809b_4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add word cloud from this morning to Day 3</a:t>
            </a:r>
            <a:endParaRPr/>
          </a:p>
        </p:txBody>
      </p:sp>
      <p:sp>
        <p:nvSpPr>
          <p:cNvPr id="1194" name="Google Shape;1194;g5b2de8809b_4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g5b2de8809b_4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5b2de8809b_4_3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200" name="Google Shape;1200;g5b2de8809b_4_3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5" name="Shape 1205"/>
        <p:cNvGrpSpPr/>
        <p:nvPr/>
      </p:nvGrpSpPr>
      <p:grpSpPr>
        <a:xfrm>
          <a:off x="0" y="0"/>
          <a:ext cx="0" cy="0"/>
          <a:chOff x="0" y="0"/>
          <a:chExt cx="0" cy="0"/>
        </a:xfrm>
      </p:grpSpPr>
      <p:sp>
        <p:nvSpPr>
          <p:cNvPr id="1206" name="Google Shape;1206;g7020b9bfe1_0_6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g7020b9bfe1_0_6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Storyline link: these questions are driving our explorations, and hopefully new questions are emerging as well. Students may be trying to apply the LS1 learnings to the CO Storm at this point, and they should realize that we don’t have the whole story yet.</a:t>
            </a:r>
            <a:endParaRPr/>
          </a:p>
        </p:txBody>
      </p:sp>
      <p:sp>
        <p:nvSpPr>
          <p:cNvPr id="1208" name="Google Shape;1208;g7020b9bfe1_0_6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g7020b9bfe1_0_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7020b9bfe1_0_7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Image of the isolated storm model: does the model fit for all storms?</a:t>
            </a:r>
            <a:endParaRPr/>
          </a:p>
          <a:p>
            <a:pPr indent="-317500" lvl="0" marL="457200" rtl="0" algn="l">
              <a:spcBef>
                <a:spcPts val="360"/>
              </a:spcBef>
              <a:spcAft>
                <a:spcPts val="0"/>
              </a:spcAft>
              <a:buSzPts val="1400"/>
              <a:buChar char="●"/>
            </a:pPr>
            <a:r>
              <a:rPr lang="en-US"/>
              <a:t>Reference the consensus model we made yesterday as well</a:t>
            </a:r>
            <a:endParaRPr/>
          </a:p>
        </p:txBody>
      </p:sp>
      <p:sp>
        <p:nvSpPr>
          <p:cNvPr id="1218" name="Google Shape;1218;g7020b9bfe1_0_7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g5b2de8809b_5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g5b2de8809b_5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Return to the Anchoring Phenomenon again. </a:t>
            </a:r>
            <a:r>
              <a:rPr lang="en-US" sz="1200">
                <a:solidFill>
                  <a:schemeClr val="dk1"/>
                </a:solidFill>
                <a:latin typeface="Calibri"/>
                <a:ea typeface="Calibri"/>
                <a:cs typeface="Calibri"/>
                <a:sym typeface="Calibri"/>
              </a:rPr>
              <a:t>Ask students: “Did the Colorado storm happen in the afternoon?” Students might remember that the video revealed that the storm lasted several days. Ask students what parts of their models might explain the event and what they think could be different. Since the Colorado event lasted much longer than the typical isolated storm, something else might be going on in that type of storm. Use this to initiate further investigations into different kinds of storms that students will explore in Learning Sequence 2.</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360"/>
              </a:spcBef>
              <a:spcAft>
                <a:spcPts val="0"/>
              </a:spcAft>
              <a:buNone/>
            </a:pPr>
            <a:r>
              <a:rPr i="1" lang="en-US" sz="1200">
                <a:solidFill>
                  <a:schemeClr val="dk1"/>
                </a:solidFill>
                <a:latin typeface="Calibri"/>
                <a:ea typeface="Calibri"/>
                <a:cs typeface="Calibri"/>
                <a:sym typeface="Calibri"/>
              </a:rPr>
              <a:t>“Our model helps us explain some kinds of storms, but the storm in Colorado lasted a lot longer. The Colorado storm might be a different kind of storm, so we need to do some more investigating to figure it out.”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Emphasize the power and limitation of models. </a:t>
            </a:r>
            <a:r>
              <a:rPr lang="en-US" sz="1200">
                <a:solidFill>
                  <a:schemeClr val="dk1"/>
                </a:solidFill>
                <a:latin typeface="Calibri"/>
                <a:ea typeface="Calibri"/>
                <a:cs typeface="Calibri"/>
                <a:sym typeface="Calibri"/>
              </a:rPr>
              <a:t>Have students talk about the kinds of storms that their models explain well, but also the types of storms that do not fit their models. Explain to students that models are tools to help us explain things happening in the world but that they are not always perfect and cannot capture everything. This is especially true for models of complex systems like weather, which is why weather is predicted probabilistically. </a:t>
            </a:r>
            <a:endParaRPr/>
          </a:p>
          <a:p>
            <a:pPr indent="0" lvl="0" marL="0" rtl="0" algn="l">
              <a:spcBef>
                <a:spcPts val="360"/>
              </a:spcBef>
              <a:spcAft>
                <a:spcPts val="0"/>
              </a:spcAft>
              <a:buNone/>
            </a:pPr>
            <a:r>
              <a:t/>
            </a:r>
            <a:endParaRPr/>
          </a:p>
        </p:txBody>
      </p:sp>
      <p:sp>
        <p:nvSpPr>
          <p:cNvPr id="1225" name="Google Shape;1225;g5b2de8809b_5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5b19d3ee8e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5b19d3ee8e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Write down somewhere (don’t share)</a:t>
            </a:r>
            <a:endParaRPr/>
          </a:p>
          <a:p>
            <a:pPr indent="-317500" lvl="0" marL="457200" rtl="0" algn="l">
              <a:spcBef>
                <a:spcPts val="0"/>
              </a:spcBef>
              <a:spcAft>
                <a:spcPts val="0"/>
              </a:spcAft>
              <a:buSzPts val="1400"/>
              <a:buChar char="●"/>
            </a:pPr>
            <a:r>
              <a:rPr b="1" lang="en-US" sz="1100">
                <a:solidFill>
                  <a:srgbClr val="222222"/>
                </a:solidFill>
                <a:latin typeface="Arial"/>
                <a:ea typeface="Arial"/>
                <a:cs typeface="Arial"/>
                <a:sym typeface="Arial"/>
              </a:rPr>
              <a:t>Who are your focal students?</a:t>
            </a:r>
            <a:endParaRPr b="1" sz="1100">
              <a:solidFill>
                <a:srgbClr val="222222"/>
              </a:solidFill>
              <a:latin typeface="Arial"/>
              <a:ea typeface="Arial"/>
              <a:cs typeface="Arial"/>
              <a:sym typeface="Arial"/>
            </a:endParaRPr>
          </a:p>
          <a:p>
            <a:pPr indent="-317500" lvl="1" marL="914400" rtl="0" algn="l">
              <a:spcBef>
                <a:spcPts val="0"/>
              </a:spcBef>
              <a:spcAft>
                <a:spcPts val="0"/>
              </a:spcAft>
              <a:buSzPts val="1400"/>
              <a:buChar char="○"/>
            </a:pPr>
            <a:r>
              <a:rPr lang="en-US" sz="1100">
                <a:solidFill>
                  <a:srgbClr val="222222"/>
                </a:solidFill>
                <a:latin typeface="Arial"/>
                <a:ea typeface="Arial"/>
                <a:cs typeface="Arial"/>
                <a:sym typeface="Arial"/>
              </a:rPr>
              <a:t>Think of two or three students you work with who have been less engaged in science or STEM. Please describe them...you will be reflecting on how effectively this content and/or approaches would engage your focal students throughout GLOBE Weather</a:t>
            </a:r>
            <a:endParaRPr/>
          </a:p>
          <a:p>
            <a:pPr indent="-317500" lvl="0" marL="457200" rtl="0" algn="l">
              <a:lnSpc>
                <a:spcPct val="115000"/>
              </a:lnSpc>
              <a:spcBef>
                <a:spcPts val="0"/>
              </a:spcBef>
              <a:spcAft>
                <a:spcPts val="0"/>
              </a:spcAft>
              <a:buSzPts val="1400"/>
              <a:buChar char="●"/>
            </a:pPr>
            <a:r>
              <a:rPr lang="en-US" sz="1100">
                <a:latin typeface="Arial"/>
                <a:ea typeface="Arial"/>
                <a:cs typeface="Arial"/>
                <a:sym typeface="Arial"/>
              </a:rPr>
              <a:t>Our goals for you: Improve confidence in teaching weather: both in content and pedagogy, familiarity with GLOBE weather curriculum as a tool </a:t>
            </a:r>
            <a:endParaRPr/>
          </a:p>
        </p:txBody>
      </p:sp>
      <p:sp>
        <p:nvSpPr>
          <p:cNvPr id="587" name="Google Shape;587;g5b19d3ee8e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2" name="Shape 1232"/>
        <p:cNvGrpSpPr/>
        <p:nvPr/>
      </p:nvGrpSpPr>
      <p:grpSpPr>
        <a:xfrm>
          <a:off x="0" y="0"/>
          <a:ext cx="0" cy="0"/>
          <a:chOff x="0" y="0"/>
          <a:chExt cx="0" cy="0"/>
        </a:xfrm>
      </p:grpSpPr>
      <p:sp>
        <p:nvSpPr>
          <p:cNvPr id="1233" name="Google Shape;1233;g7d3ff28084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7d3ff28084_1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Since the isolated storm model doesn’t explain the Boulder storm, there must be other types of storms to consider.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ideas do you have about this? Call out other types of storms...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235" name="Google Shape;1235;g7d3ff28084_1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50d64725fa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50d64725fa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2</a:t>
            </a:r>
            <a:endParaRPr/>
          </a:p>
          <a:p>
            <a:pPr indent="0" lvl="0" marL="0" rtl="0" algn="l">
              <a:spcBef>
                <a:spcPts val="360"/>
              </a:spcBef>
              <a:spcAft>
                <a:spcPts val="0"/>
              </a:spcAft>
              <a:buNone/>
            </a:pPr>
            <a:r>
              <a:rPr lang="en-US"/>
              <a:t>We shift focus to look at storm fronts, which happen over a larger region and often for a longer period of time.</a:t>
            </a:r>
            <a:endParaRPr/>
          </a:p>
          <a:p>
            <a:pPr indent="0" lvl="0" marL="0" rtl="0" algn="l">
              <a:spcBef>
                <a:spcPts val="360"/>
              </a:spcBef>
              <a:spcAft>
                <a:spcPts val="0"/>
              </a:spcAft>
              <a:buNone/>
            </a:pPr>
            <a:r>
              <a:t/>
            </a:r>
            <a:endParaRPr i="1"/>
          </a:p>
        </p:txBody>
      </p:sp>
      <p:sp>
        <p:nvSpPr>
          <p:cNvPr id="1241" name="Google Shape;1241;g50d64725fa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7" name="Shape 1247"/>
        <p:cNvGrpSpPr/>
        <p:nvPr/>
      </p:nvGrpSpPr>
      <p:grpSpPr>
        <a:xfrm>
          <a:off x="0" y="0"/>
          <a:ext cx="0" cy="0"/>
          <a:chOff x="0" y="0"/>
          <a:chExt cx="0" cy="0"/>
        </a:xfrm>
      </p:grpSpPr>
      <p:sp>
        <p:nvSpPr>
          <p:cNvPr id="1248" name="Google Shape;1248;g5b2de8809b_5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5b2de8809b_5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LS2 SAS packets</a:t>
            </a:r>
            <a:endParaRPr b="1">
              <a:solidFill>
                <a:srgbClr val="000000"/>
              </a:solidFill>
            </a:endParaRPr>
          </a:p>
          <a:p>
            <a:pPr indent="0" lvl="0" marL="0" rtl="0" algn="l">
              <a:spcBef>
                <a:spcPts val="360"/>
              </a:spcBef>
              <a:spcAft>
                <a:spcPts val="0"/>
              </a:spcAft>
              <a:buNone/>
            </a:pPr>
            <a:r>
              <a:rPr lang="en-US"/>
              <a:t>Students m</a:t>
            </a:r>
            <a:r>
              <a:rPr lang="en-US" sz="1200">
                <a:solidFill>
                  <a:schemeClr val="dk1"/>
                </a:solidFill>
              </a:rPr>
              <a:t>ake observations of the cold front time-lapse video</a:t>
            </a:r>
            <a:r>
              <a:rPr lang="en-US"/>
              <a:t> and brainstorm about storms they have experienced are different than isolated storms</a:t>
            </a:r>
            <a:endParaRPr sz="1200">
              <a:solidFill>
                <a:schemeClr val="dk1"/>
              </a:solidFill>
              <a:latin typeface="Calibri"/>
              <a:ea typeface="Calibri"/>
              <a:cs typeface="Calibri"/>
              <a:sym typeface="Calibri"/>
            </a:endParaRPr>
          </a:p>
        </p:txBody>
      </p:sp>
      <p:sp>
        <p:nvSpPr>
          <p:cNvPr id="1250" name="Google Shape;1250;g5b2de8809b_5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7" name="Shape 1257"/>
        <p:cNvGrpSpPr/>
        <p:nvPr/>
      </p:nvGrpSpPr>
      <p:grpSpPr>
        <a:xfrm>
          <a:off x="0" y="0"/>
          <a:ext cx="0" cy="0"/>
          <a:chOff x="0" y="0"/>
          <a:chExt cx="0" cy="0"/>
        </a:xfrm>
      </p:grpSpPr>
      <p:sp>
        <p:nvSpPr>
          <p:cNvPr id="1258" name="Google Shape;1258;g7020b9bfe1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g7020b9bfe1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Lesson 7: Step 3 (pg. 28) </a:t>
            </a:r>
            <a:r>
              <a:rPr lang="en-US"/>
              <a:t>Examine a weather forecast of a cold front.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your own, determine when the front moved through the area?  How do you know?</a:t>
            </a:r>
            <a:endParaRPr/>
          </a:p>
        </p:txBody>
      </p:sp>
      <p:sp>
        <p:nvSpPr>
          <p:cNvPr id="1260" name="Google Shape;1260;g7020b9bfe1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7" name="Shape 1267"/>
        <p:cNvGrpSpPr/>
        <p:nvPr/>
      </p:nvGrpSpPr>
      <p:grpSpPr>
        <a:xfrm>
          <a:off x="0" y="0"/>
          <a:ext cx="0" cy="0"/>
          <a:chOff x="0" y="0"/>
          <a:chExt cx="0" cy="0"/>
        </a:xfrm>
      </p:grpSpPr>
      <p:sp>
        <p:nvSpPr>
          <p:cNvPr id="1268" name="Google Shape;1268;g7020b9bfe1_0_1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7020b9bfe1_0_1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Mix-freeze-group to form a group of 3.</a:t>
            </a:r>
            <a:endParaRPr/>
          </a:p>
          <a:p>
            <a:pPr indent="-304800" lvl="0" marL="457200" rtl="0" algn="l">
              <a:spcBef>
                <a:spcPts val="0"/>
              </a:spcBef>
              <a:spcAft>
                <a:spcPts val="0"/>
              </a:spcAft>
              <a:buClr>
                <a:schemeClr val="dk1"/>
              </a:buClr>
              <a:buSzPts val="1200"/>
              <a:buChar char="●"/>
            </a:pPr>
            <a:r>
              <a:rPr lang="en-US"/>
              <a:t>share your claims and reasoning with your group</a:t>
            </a:r>
            <a:endParaRPr/>
          </a:p>
          <a:p>
            <a:pPr indent="-304800" lvl="0" marL="457200" rtl="0" algn="l">
              <a:spcBef>
                <a:spcPts val="0"/>
              </a:spcBef>
              <a:spcAft>
                <a:spcPts val="0"/>
              </a:spcAft>
              <a:buClr>
                <a:schemeClr val="dk1"/>
              </a:buClr>
              <a:buSzPts val="1200"/>
              <a:buChar char="●"/>
            </a:pPr>
            <a:r>
              <a:rPr lang="en-US"/>
              <a:t>interpret what the air was like before, during, and after the front; use the questions on pg. 28 to guide you</a:t>
            </a:r>
            <a:r>
              <a:rPr lang="en-US" sz="1200">
                <a:solidFill>
                  <a:schemeClr val="dk1"/>
                </a:solidFill>
              </a:rPr>
              <a:t> </a:t>
            </a:r>
            <a:endParaRPr/>
          </a:p>
        </p:txBody>
      </p:sp>
      <p:sp>
        <p:nvSpPr>
          <p:cNvPr id="1270" name="Google Shape;1270;g7020b9bfe1_0_1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5b2de8809b_5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g5b2de8809b_5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In Lesson 8: </a:t>
            </a:r>
            <a:r>
              <a:rPr lang="en-US"/>
              <a:t>Students look at air temp, humidity, and this time also wind speed data about a storm front, so over several days vs just one day as before, to consider how the air changes before, during and after a cold front.</a:t>
            </a:r>
            <a:r>
              <a:rPr lang="en-US" sz="1200">
                <a:solidFill>
                  <a:schemeClr val="dk1"/>
                </a:solidFill>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81" name="Google Shape;1281;g5b2de8809b_5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Google Shape;1292;g556c43b4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We’re going to demonstrate this for you in just a minute!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293" name="Google Shape;1293;g556c43b4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Google Shape;1301;g5b2de8809b_5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5b2de8809b_5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Readings on air masses and fronts</a:t>
            </a:r>
            <a:r>
              <a:rPr b="1" lang="en-US"/>
              <a:t> to figure out what happens when different air masses come together</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a:p>
        </p:txBody>
      </p:sp>
      <p:sp>
        <p:nvSpPr>
          <p:cNvPr id="1303" name="Google Shape;1303;g5b2de8809b_5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0" name="Shape 1310"/>
        <p:cNvGrpSpPr/>
        <p:nvPr/>
      </p:nvGrpSpPr>
      <p:grpSpPr>
        <a:xfrm>
          <a:off x="0" y="0"/>
          <a:ext cx="0" cy="0"/>
          <a:chOff x="0" y="0"/>
          <a:chExt cx="0" cy="0"/>
        </a:xfrm>
      </p:grpSpPr>
      <p:sp>
        <p:nvSpPr>
          <p:cNvPr id="1311" name="Google Shape;1311;g7020b9bfe1_0_1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7020b9bfe1_0_12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Lesson 9: Step 5 from SAS key??</a:t>
            </a:r>
            <a:endParaRPr/>
          </a:p>
        </p:txBody>
      </p:sp>
      <p:sp>
        <p:nvSpPr>
          <p:cNvPr id="1313" name="Google Shape;1313;g7020b9bfe1_0_12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6" name="Shape 1316"/>
        <p:cNvGrpSpPr/>
        <p:nvPr/>
      </p:nvGrpSpPr>
      <p:grpSpPr>
        <a:xfrm>
          <a:off x="0" y="0"/>
          <a:ext cx="0" cy="0"/>
          <a:chOff x="0" y="0"/>
          <a:chExt cx="0" cy="0"/>
        </a:xfrm>
      </p:grpSpPr>
      <p:sp>
        <p:nvSpPr>
          <p:cNvPr id="1317" name="Google Shape;1317;g7020b9bfe1_0_8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7020b9bfe1_0_8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stations quickly</a:t>
            </a:r>
            <a:endParaRPr/>
          </a:p>
          <a:p>
            <a:pPr indent="0" lvl="0" marL="0" rtl="0" algn="l">
              <a:spcBef>
                <a:spcPts val="360"/>
              </a:spcBef>
              <a:spcAft>
                <a:spcPts val="0"/>
              </a:spcAft>
              <a:buNone/>
            </a:pPr>
            <a:r>
              <a:t/>
            </a:r>
            <a:endParaRPr/>
          </a:p>
        </p:txBody>
      </p:sp>
      <p:sp>
        <p:nvSpPr>
          <p:cNvPr id="1319" name="Google Shape;1319;g7020b9bfe1_0_8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55360aaa5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55360aaa5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Anchor</a:t>
            </a:r>
            <a:endParaRPr/>
          </a:p>
          <a:p>
            <a:pPr indent="0" lvl="0" marL="0" rtl="0" algn="l">
              <a:spcBef>
                <a:spcPts val="360"/>
              </a:spcBef>
              <a:spcAft>
                <a:spcPts val="0"/>
              </a:spcAft>
              <a:buNone/>
            </a:pPr>
            <a:r>
              <a:rPr lang="en-US"/>
              <a:t>“Severe weather can put people’s lives and property at risk. If we can predict when severe weather is likely to happen, we can help people be better prepared when it happens. In this unit, we are going to explore where, when, and why storms form and how we can predict the ways in which they might impact communities, especially by bringing heavy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the CO storm:</a:t>
            </a:r>
            <a:endParaRPr/>
          </a:p>
          <a:p>
            <a:pPr indent="-298450" lvl="0" marL="457200" rtl="0" algn="l">
              <a:lnSpc>
                <a:spcPct val="120000"/>
              </a:lnSpc>
              <a:spcBef>
                <a:spcPts val="0"/>
              </a:spcBef>
              <a:spcAft>
                <a:spcPts val="0"/>
              </a:spcAft>
              <a:buClr>
                <a:srgbClr val="222222"/>
              </a:buClr>
              <a:buSzPts val="1100"/>
              <a:buFont typeface="Arial"/>
              <a:buChar char="●"/>
            </a:pPr>
            <a:r>
              <a:rPr lang="en-US" sz="1100">
                <a:solidFill>
                  <a:srgbClr val="222222"/>
                </a:solidFill>
                <a:latin typeface="Arial"/>
                <a:ea typeface="Arial"/>
                <a:cs typeface="Arial"/>
                <a:sym typeface="Arial"/>
              </a:rPr>
              <a:t>2013 there was an unusual storm that lasted for 7 days, dropping over 15 inches of rain, causing about $2 billion worth of damages. </a:t>
            </a:r>
            <a:endParaRPr/>
          </a:p>
        </p:txBody>
      </p:sp>
      <p:sp>
        <p:nvSpPr>
          <p:cNvPr id="595" name="Google Shape;595;g55360aaa5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5" name="Shape 1325"/>
        <p:cNvGrpSpPr/>
        <p:nvPr/>
      </p:nvGrpSpPr>
      <p:grpSpPr>
        <a:xfrm>
          <a:off x="0" y="0"/>
          <a:ext cx="0" cy="0"/>
          <a:chOff x="0" y="0"/>
          <a:chExt cx="0" cy="0"/>
        </a:xfrm>
      </p:grpSpPr>
      <p:sp>
        <p:nvSpPr>
          <p:cNvPr id="1326" name="Google Shape;1326;g7020b9bfe1_0_12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Demo with whole group, show the video? Then leave set up for teachers to try during activities exploration.</a:t>
            </a:r>
            <a:endParaRPr/>
          </a:p>
          <a:p>
            <a:pPr indent="-317500" lvl="0" marL="457200" rtl="0" algn="l">
              <a:spcBef>
                <a:spcPts val="360"/>
              </a:spcBef>
              <a:spcAft>
                <a:spcPts val="0"/>
              </a:spcAft>
              <a:buSzPts val="1400"/>
              <a:buChar char="●"/>
            </a:pPr>
            <a:r>
              <a:rPr i="1" lang="en-US"/>
              <a:t>What did you notice? What happened to the warm fluid? What happened to the cold fluid? Why did this happen?</a:t>
            </a:r>
            <a:endParaRPr i="1"/>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327" name="Google Shape;1327;g7020b9bfe1_0_1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4" name="Shape 1334"/>
        <p:cNvGrpSpPr/>
        <p:nvPr/>
      </p:nvGrpSpPr>
      <p:grpSpPr>
        <a:xfrm>
          <a:off x="0" y="0"/>
          <a:ext cx="0" cy="0"/>
          <a:chOff x="0" y="0"/>
          <a:chExt cx="0" cy="0"/>
        </a:xfrm>
      </p:grpSpPr>
      <p:sp>
        <p:nvSpPr>
          <p:cNvPr id="1335" name="Google Shape;1335;g7020b9bfe1_0_1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36" name="Google Shape;1336;g7020b9bfe1_0_1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Google Shape;1343;g5b2de8809b_5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g5b2de8809b_5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9: Step 3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Model. </a:t>
            </a:r>
            <a:r>
              <a:rPr lang="en-US" sz="1200">
                <a:solidFill>
                  <a:schemeClr val="dk1"/>
                </a:solidFill>
                <a:latin typeface="Calibri"/>
                <a:ea typeface="Calibri"/>
                <a:cs typeface="Calibri"/>
                <a:sym typeface="Calibri"/>
              </a:rPr>
              <a:t>Explain to students that we need to model how precipitation is happening along the front. Direct students to the list of items to include in their model in </a:t>
            </a:r>
            <a:r>
              <a:rPr i="1" lang="en-US" sz="1200">
                <a:solidFill>
                  <a:schemeClr val="dk1"/>
                </a:solidFill>
                <a:latin typeface="Calibri"/>
                <a:ea typeface="Calibri"/>
                <a:cs typeface="Calibri"/>
                <a:sym typeface="Calibri"/>
              </a:rPr>
              <a:t>Lesson 9: Step 3 </a:t>
            </a:r>
            <a:r>
              <a:rPr lang="en-US" sz="1200">
                <a:solidFill>
                  <a:schemeClr val="dk1"/>
                </a:solidFill>
                <a:latin typeface="Calibri"/>
                <a:ea typeface="Calibri"/>
                <a:cs typeface="Calibri"/>
                <a:sym typeface="Calibri"/>
              </a:rPr>
              <a:t>of their student activity sheets. (Note: The model has the air before the front on the right side and the air after the front on the left side.) </a:t>
            </a:r>
            <a:endParaRPr/>
          </a:p>
        </p:txBody>
      </p:sp>
      <p:sp>
        <p:nvSpPr>
          <p:cNvPr id="1345" name="Google Shape;1345;g5b2de8809b_5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Google Shape;1351;g556c43b4a2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52" name="Google Shape;1352;g556c43b4a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Google Shape;1359;g5b2de8809b_5_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g5b2de8809b_5_7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a piece of chart paper to each table</a:t>
            </a:r>
            <a:endParaRPr b="1">
              <a:solidFill>
                <a:srgbClr val="980000"/>
              </a:solidFill>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Each table group c</a:t>
            </a:r>
            <a:r>
              <a:rPr b="1" lang="en-US"/>
              <a:t>reates a consensus model on big chart paper.</a:t>
            </a:r>
            <a:endParaRPr b="1"/>
          </a:p>
          <a:p>
            <a:pPr indent="0" lvl="0" marL="0" rtl="0" algn="l">
              <a:spcBef>
                <a:spcPts val="360"/>
              </a:spcBef>
              <a:spcAft>
                <a:spcPts val="0"/>
              </a:spcAft>
              <a:buNone/>
            </a:pPr>
            <a:r>
              <a:rPr b="1" lang="en-US"/>
              <a:t>Do mini-gallery walk to share</a:t>
            </a:r>
            <a:endParaRPr b="1"/>
          </a:p>
          <a:p>
            <a:pPr indent="-95250" lvl="0" marL="17145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361" name="Google Shape;1361;g5b2de8809b_5_7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Google Shape;1367;g5b37dd1c28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g5b37dd1c28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9: Step 6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Read through the instructions together for labeling and coloring their maps. </a:t>
            </a:r>
            <a:r>
              <a:rPr lang="en-US" sz="1200">
                <a:solidFill>
                  <a:schemeClr val="dk1"/>
                </a:solidFill>
                <a:latin typeface="Calibri"/>
                <a:ea typeface="Calibri"/>
                <a:cs typeface="Calibri"/>
                <a:sym typeface="Calibri"/>
              </a:rPr>
              <a:t>Break students into groups of four and ensure that each student within the group is assigned a different day to map.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Font typeface="Arial"/>
              <a:buNone/>
            </a:pPr>
            <a:r>
              <a:rPr lang="en-US"/>
              <a:t>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endParaRPr/>
          </a:p>
        </p:txBody>
      </p:sp>
      <p:sp>
        <p:nvSpPr>
          <p:cNvPr id="1369" name="Google Shape;1369;g5b37dd1c28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Google Shape;1375;g5b37dd1c28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5b37dd1c28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Students map their data and combine their maps for analysis. </a:t>
            </a:r>
            <a:r>
              <a:rPr lang="en-US" sz="1200">
                <a:solidFill>
                  <a:schemeClr val="dk1"/>
                </a:solidFill>
                <a:latin typeface="Calibri"/>
                <a:ea typeface="Calibri"/>
                <a:cs typeface="Calibri"/>
                <a:sym typeface="Calibri"/>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endParaRPr/>
          </a:p>
          <a:p>
            <a:pPr indent="0" lvl="0" marL="0" rtl="0" algn="l">
              <a:spcBef>
                <a:spcPts val="360"/>
              </a:spcBef>
              <a:spcAft>
                <a:spcPts val="0"/>
              </a:spcAft>
              <a:buNone/>
            </a:pPr>
            <a:r>
              <a:t/>
            </a:r>
            <a:endParaRPr/>
          </a:p>
        </p:txBody>
      </p:sp>
      <p:sp>
        <p:nvSpPr>
          <p:cNvPr id="1377" name="Google Shape;1377;g5b37dd1c28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5b37dd1c28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4" name="Google Shape;1384;g5b37dd1c28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Lesson 10: Step 1 </a:t>
            </a:r>
            <a:r>
              <a:rPr b="1" lang="en-US" sz="1200">
                <a:solidFill>
                  <a:schemeClr val="dk1"/>
                </a:solidFill>
                <a:latin typeface="Calibri"/>
                <a:ea typeface="Calibri"/>
                <a:cs typeface="Calibri"/>
                <a:sym typeface="Calibri"/>
              </a:rPr>
              <a:t>Connect air pressure to rising and sinking air</a:t>
            </a:r>
            <a:r>
              <a:rPr b="1" lang="en-US"/>
              <a:t> </a:t>
            </a:r>
            <a:endParaRPr/>
          </a:p>
          <a:p>
            <a:pPr indent="-317500" lvl="0" marL="457200" rtl="0" algn="l">
              <a:spcBef>
                <a:spcPts val="360"/>
              </a:spcBef>
              <a:spcAft>
                <a:spcPts val="0"/>
              </a:spcAft>
              <a:buClr>
                <a:srgbClr val="1155CC"/>
              </a:buClr>
              <a:buSzPts val="1400"/>
              <a:buChar char="●"/>
            </a:pPr>
            <a:r>
              <a:rPr lang="en-US">
                <a:solidFill>
                  <a:srgbClr val="1155CC"/>
                </a:solidFill>
              </a:rPr>
              <a:t>Point out that students are first introduced to the symbols for high and low pressure used on weather maps.</a:t>
            </a:r>
            <a:endParaRPr>
              <a:solidFill>
                <a:srgbClr val="1155CC"/>
              </a:solidFill>
            </a:endParaRPr>
          </a:p>
          <a:p>
            <a:pPr indent="-317500" lvl="0" marL="457200" rtl="0" algn="l">
              <a:spcBef>
                <a:spcPts val="0"/>
              </a:spcBef>
              <a:spcAft>
                <a:spcPts val="0"/>
              </a:spcAft>
              <a:buSzPts val="1400"/>
              <a:buChar char="●"/>
            </a:pPr>
            <a:r>
              <a:rPr lang="en-US"/>
              <a:t>Discuss the image that shows how air moves in areas of high and low pressure:</a:t>
            </a:r>
            <a:endParaRPr>
              <a:solidFill>
                <a:srgbClr val="1155CC"/>
              </a:solidFill>
            </a:endParaRPr>
          </a:p>
          <a:p>
            <a:pPr indent="-304800" lvl="1" marL="914400" rtl="0" algn="l">
              <a:spcBef>
                <a:spcPts val="0"/>
              </a:spcBef>
              <a:spcAft>
                <a:spcPts val="0"/>
              </a:spcAft>
              <a:buSzPts val="1200"/>
              <a:buFont typeface="Calibri"/>
              <a:buChar char="○"/>
            </a:pPr>
            <a:r>
              <a:rPr i="1" lang="en-US"/>
              <a:t>H</a:t>
            </a:r>
            <a:r>
              <a:rPr i="1" lang="en-US" sz="1200">
                <a:solidFill>
                  <a:schemeClr val="dk1"/>
                </a:solidFill>
                <a:latin typeface="Calibri"/>
                <a:ea typeface="Calibri"/>
                <a:cs typeface="Calibri"/>
                <a:sym typeface="Calibri"/>
              </a:rPr>
              <a:t>ow the density of the sinking air in an area of high pressure is different than the density of the rising air in a low-pressure area</a:t>
            </a:r>
            <a:r>
              <a:rPr i="1" lang="en-US"/>
              <a:t>?</a:t>
            </a:r>
            <a:endParaRPr>
              <a:solidFill>
                <a:srgbClr val="1155CC"/>
              </a:solidFill>
            </a:endParaRPr>
          </a:p>
          <a:p>
            <a:pPr indent="-304800" lvl="1" marL="914400" rtl="0" algn="l">
              <a:spcBef>
                <a:spcPts val="0"/>
              </a:spcBef>
              <a:spcAft>
                <a:spcPts val="0"/>
              </a:spcAft>
              <a:buSzPts val="1200"/>
              <a:buFont typeface="Calibri"/>
              <a:buChar char="○"/>
            </a:pPr>
            <a:r>
              <a:rPr i="1" lang="en-US"/>
              <a:t>How does </a:t>
            </a:r>
            <a:r>
              <a:rPr i="1" lang="en-US" sz="1200">
                <a:solidFill>
                  <a:schemeClr val="dk1"/>
                </a:solidFill>
              </a:rPr>
              <a:t>the vertical up and down movement of air pressure connect with the horizontal toward and away movement</a:t>
            </a:r>
            <a:r>
              <a:rPr i="1" lang="en-US"/>
              <a:t>?</a:t>
            </a:r>
            <a:r>
              <a:rPr b="1" lang="en-US"/>
              <a:t> </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focus on the arrows moving toward the area of low pressure and the arrows moving away from the area of high pressure</a:t>
            </a:r>
            <a:r>
              <a:rPr lang="en-US"/>
              <a:t>)</a:t>
            </a: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Make a hands-on connection to air movement in high and low pressure. </a:t>
            </a:r>
            <a:r>
              <a:rPr lang="en-US"/>
              <a:t>Each person makes</a:t>
            </a:r>
            <a:r>
              <a:rPr lang="en-US" sz="1200">
                <a:solidFill>
                  <a:schemeClr val="dk1"/>
                </a:solidFill>
                <a:latin typeface="Calibri"/>
                <a:ea typeface="Calibri"/>
                <a:cs typeface="Calibri"/>
                <a:sym typeface="Calibri"/>
              </a:rPr>
              <a:t> a balloon filled with a golf-ball-sized amount of </a:t>
            </a:r>
            <a:r>
              <a:rPr lang="en-US"/>
              <a:t>lentils</a:t>
            </a:r>
            <a:r>
              <a:rPr lang="en-US" sz="1200">
                <a:solidFill>
                  <a:schemeClr val="dk1"/>
                </a:solidFill>
                <a:latin typeface="Calibri"/>
                <a:ea typeface="Calibri"/>
                <a:cs typeface="Calibri"/>
                <a:sym typeface="Calibri"/>
              </a:rPr>
              <a:t>. T</a:t>
            </a:r>
            <a:r>
              <a:rPr lang="en-US" sz="1200">
                <a:solidFill>
                  <a:schemeClr val="dk1"/>
                </a:solidFill>
                <a:latin typeface="Calibri"/>
                <a:ea typeface="Calibri"/>
                <a:cs typeface="Calibri"/>
                <a:sym typeface="Calibri"/>
              </a:rPr>
              <a:t>ell students that the beans inside the balloon represent molecules of air. They are to place their balloon on a piece of paper and trace a circle around the edges of their balloon. Have one student push down on the balloon, simulating high pressure. The other student should trace a new circle around the edges of the “pressurized” balloon. Next simulate low pressure by releasing the balloon. Compare the size of the two circles. Students can take turns simulating high pressure on the balloon and low pressure by releasing the balloon.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a:t>
            </a:r>
            <a:r>
              <a:rPr lang="en-US" sz="1200">
                <a:solidFill>
                  <a:schemeClr val="dk1"/>
                </a:solidFill>
                <a:latin typeface="Calibri"/>
                <a:ea typeface="Calibri"/>
                <a:cs typeface="Calibri"/>
                <a:sym typeface="Calibri"/>
              </a:rPr>
              <a:t>ake turns explaining to each other what happens to air under high pressure and low pressure, using the following prompts: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What happens to air when there is high pressure? Where does it go?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The circles you drew show how air mov</a:t>
            </a:r>
            <a:r>
              <a:rPr i="1" lang="en-US"/>
              <a:t>es</a:t>
            </a:r>
            <a:r>
              <a:rPr i="1" lang="en-US" sz="1200">
                <a:solidFill>
                  <a:schemeClr val="dk1"/>
                </a:solidFill>
                <a:latin typeface="Calibri"/>
                <a:ea typeface="Calibri"/>
                <a:cs typeface="Calibri"/>
                <a:sym typeface="Calibri"/>
              </a:rPr>
              <a:t> at the ground level.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Why was the circle bigger for the air under high pressure?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385" name="Google Shape;1385;g5b37dd1c28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1" name="Shape 1391"/>
        <p:cNvGrpSpPr/>
        <p:nvPr/>
      </p:nvGrpSpPr>
      <p:grpSpPr>
        <a:xfrm>
          <a:off x="0" y="0"/>
          <a:ext cx="0" cy="0"/>
          <a:chOff x="0" y="0"/>
          <a:chExt cx="0" cy="0"/>
        </a:xfrm>
      </p:grpSpPr>
      <p:sp>
        <p:nvSpPr>
          <p:cNvPr id="1392" name="Google Shape;1392;g556c43b4a2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Turn to </a:t>
            </a:r>
            <a:r>
              <a:rPr b="1" lang="en-US">
                <a:solidFill>
                  <a:srgbClr val="980000"/>
                </a:solidFill>
              </a:rPr>
              <a:t>Lesson 10: Step 2 student activity sheet</a:t>
            </a:r>
            <a:endParaRPr b="1">
              <a:solidFill>
                <a:srgbClr val="980000"/>
              </a:solidFill>
            </a:endParaRPr>
          </a:p>
          <a:p>
            <a:pPr indent="-317500" lvl="0" marL="457200" rtl="0" algn="l">
              <a:spcBef>
                <a:spcPts val="360"/>
              </a:spcBef>
              <a:spcAft>
                <a:spcPts val="0"/>
              </a:spcAft>
              <a:buSzPts val="1400"/>
              <a:buChar char="●"/>
            </a:pPr>
            <a:r>
              <a:rPr lang="en-US"/>
              <a:t>To help us determine which way the front is moving, we incorporate PRESSURE to our model</a:t>
            </a:r>
            <a:endParaRPr/>
          </a:p>
          <a:p>
            <a:pPr indent="-317500" lvl="0" marL="457200" rtl="0" algn="l">
              <a:spcBef>
                <a:spcPts val="0"/>
              </a:spcBef>
              <a:spcAft>
                <a:spcPts val="0"/>
              </a:spcAft>
              <a:buSzPts val="1400"/>
              <a:buChar char="●"/>
            </a:pPr>
            <a:r>
              <a:rPr lang="en-US"/>
              <a:t>Discuss</a:t>
            </a:r>
            <a:endParaRPr/>
          </a:p>
          <a:p>
            <a:pPr indent="-317500" lvl="1" marL="914400" rtl="0" algn="l">
              <a:spcBef>
                <a:spcPts val="0"/>
              </a:spcBef>
              <a:spcAft>
                <a:spcPts val="0"/>
              </a:spcAft>
              <a:buSzPts val="1400"/>
              <a:buChar char="○"/>
            </a:pPr>
            <a:r>
              <a:rPr i="1" lang="en-US"/>
              <a:t>Which way did the wind blow? What evidence do you have to support your claim?</a:t>
            </a:r>
            <a:endParaRPr i="1"/>
          </a:p>
          <a:p>
            <a:pPr indent="-317500" lvl="0" marL="457200" rtl="0" algn="l">
              <a:spcBef>
                <a:spcPts val="0"/>
              </a:spcBef>
              <a:spcAft>
                <a:spcPts val="0"/>
              </a:spcAft>
              <a:buClr>
                <a:srgbClr val="0000FF"/>
              </a:buClr>
              <a:buSzPts val="1400"/>
              <a:buChar char="●"/>
            </a:pPr>
            <a:r>
              <a:rPr lang="en-US">
                <a:solidFill>
                  <a:srgbClr val="0000FF"/>
                </a:solidFill>
              </a:rPr>
              <a:t>This is the first time students are introduced to the symbols for a front, which they likely have seen in weather forecasts.  The triangles always point in the direction the front is moving!</a:t>
            </a:r>
            <a:endParaRPr>
              <a:solidFill>
                <a:srgbClr val="0000FF"/>
              </a:solidFill>
            </a:endParaRPr>
          </a:p>
          <a:p>
            <a:pPr indent="-317500" lvl="0" marL="457200" rtl="0" algn="l">
              <a:spcBef>
                <a:spcPts val="0"/>
              </a:spcBef>
              <a:spcAft>
                <a:spcPts val="0"/>
              </a:spcAft>
              <a:buSzPts val="1400"/>
              <a:buChar char="●"/>
            </a:pPr>
            <a:r>
              <a:rPr lang="en-US"/>
              <a:t>Have teachers draw the front, H &amp; L symbols onto their SAS</a:t>
            </a:r>
            <a:endParaRPr/>
          </a:p>
          <a:p>
            <a:pPr indent="-317500" lvl="0" marL="457200" rtl="0" algn="l">
              <a:spcBef>
                <a:spcPts val="0"/>
              </a:spcBef>
              <a:spcAft>
                <a:spcPts val="0"/>
              </a:spcAft>
              <a:buClr>
                <a:srgbClr val="0000FF"/>
              </a:buClr>
              <a:buSzPts val="1400"/>
              <a:buChar char="●"/>
            </a:pPr>
            <a:r>
              <a:rPr lang="en-US">
                <a:solidFill>
                  <a:srgbClr val="0000FF"/>
                </a:solidFill>
              </a:rPr>
              <a:t>Also, note that we switched from a cross sectional model to using maps. </a:t>
            </a:r>
            <a:endParaRPr i="1">
              <a:solidFill>
                <a:srgbClr val="0000FF"/>
              </a:solidFill>
            </a:endParaRPr>
          </a:p>
          <a:p>
            <a:pPr indent="0" lvl="0" marL="0" rtl="0" algn="l">
              <a:spcBef>
                <a:spcPts val="360"/>
              </a:spcBef>
              <a:spcAft>
                <a:spcPts val="0"/>
              </a:spcAft>
              <a:buNone/>
            </a:pPr>
            <a:r>
              <a:t/>
            </a:r>
            <a:endParaRPr i="1"/>
          </a:p>
        </p:txBody>
      </p:sp>
      <p:sp>
        <p:nvSpPr>
          <p:cNvPr id="1393" name="Google Shape;1393;g556c43b4a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1" name="Shape 1401"/>
        <p:cNvGrpSpPr/>
        <p:nvPr/>
      </p:nvGrpSpPr>
      <p:grpSpPr>
        <a:xfrm>
          <a:off x="0" y="0"/>
          <a:ext cx="0" cy="0"/>
          <a:chOff x="0" y="0"/>
          <a:chExt cx="0" cy="0"/>
        </a:xfrm>
      </p:grpSpPr>
      <p:sp>
        <p:nvSpPr>
          <p:cNvPr id="1402" name="Google Shape;1402;g704b63fa9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704b63fa9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picture of key to Lesson 10: Step 2</a:t>
            </a:r>
            <a:endParaRPr/>
          </a:p>
        </p:txBody>
      </p:sp>
      <p:sp>
        <p:nvSpPr>
          <p:cNvPr id="1404" name="Google Shape;1404;g704b63fa9a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8.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70.png"/><Relationship Id="rId6"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7.png"/><Relationship Id="rId4" Type="http://schemas.openxmlformats.org/officeDocument/2006/relationships/image" Target="../media/image193.png"/><Relationship Id="rId5" Type="http://schemas.openxmlformats.org/officeDocument/2006/relationships/image" Target="../media/image18.png"/><Relationship Id="rId6"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41.png"/><Relationship Id="rId6"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b="43021" l="2" r="22437" t="-2"/>
          <a:stretch/>
        </p:blipFill>
        <p:spPr>
          <a:xfrm>
            <a:off x="4510088" y="4397375"/>
            <a:ext cx="7800975" cy="2514600"/>
          </a:xfrm>
          <a:prstGeom prst="rect">
            <a:avLst/>
          </a:prstGeom>
          <a:noFill/>
          <a:ln>
            <a:noFill/>
          </a:ln>
        </p:spPr>
      </p:pic>
      <p:pic>
        <p:nvPicPr>
          <p:cNvPr id="20" name="Google Shape;20;p2"/>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21" name="Google Shape;21;p2"/>
          <p:cNvPicPr preferRelativeResize="0"/>
          <p:nvPr/>
        </p:nvPicPr>
        <p:blipFill rotWithShape="1">
          <a:blip r:embed="rId4">
            <a:alphaModFix/>
          </a:blip>
          <a:srcRect b="0" l="0" r="0" t="0"/>
          <a:stretch/>
        </p:blipFill>
        <p:spPr>
          <a:xfrm>
            <a:off x="477838" y="4938713"/>
            <a:ext cx="4422775" cy="484187"/>
          </a:xfrm>
          <a:prstGeom prst="rect">
            <a:avLst/>
          </a:prstGeom>
          <a:noFill/>
          <a:ln>
            <a:noFill/>
          </a:ln>
        </p:spPr>
      </p:pic>
      <p:pic>
        <p:nvPicPr>
          <p:cNvPr id="22" name="Google Shape;22;p2"/>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23" name="Google Shape;23;p2"/>
          <p:cNvPicPr preferRelativeResize="0"/>
          <p:nvPr/>
        </p:nvPicPr>
        <p:blipFill rotWithShape="1">
          <a:blip r:embed="rId6">
            <a:alphaModFix/>
          </a:blip>
          <a:srcRect b="8446" l="25533" r="24979" t="9657"/>
          <a:stretch/>
        </p:blipFill>
        <p:spPr>
          <a:xfrm>
            <a:off x="477838" y="5611813"/>
            <a:ext cx="779462" cy="644525"/>
          </a:xfrm>
          <a:prstGeom prst="rect">
            <a:avLst/>
          </a:prstGeom>
          <a:noFill/>
          <a:ln>
            <a:noFill/>
          </a:ln>
        </p:spPr>
      </p:pic>
      <p:sp>
        <p:nvSpPr>
          <p:cNvPr id="24" name="Google Shape;24;p2"/>
          <p:cNvSpPr txBox="1"/>
          <p:nvPr>
            <p:ph type="ctrTitle"/>
          </p:nvPr>
        </p:nvSpPr>
        <p:spPr>
          <a:xfrm>
            <a:off x="1524000" y="427178"/>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1" sz="7200">
                <a:solidFill>
                  <a:srgbClr val="595857"/>
                </a:solidFill>
                <a:latin typeface="Raleway SemiBold"/>
                <a:ea typeface="Raleway SemiBold"/>
                <a:cs typeface="Raleway SemiBold"/>
                <a:sym typeface="Raleway SemiBold"/>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2"/>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algn="ctr">
              <a:lnSpc>
                <a:spcPct val="90000"/>
              </a:lnSpc>
              <a:spcBef>
                <a:spcPts val="500"/>
              </a:spcBef>
              <a:spcAft>
                <a:spcPts val="0"/>
              </a:spcAft>
              <a:buClr>
                <a:srgbClr val="595857"/>
              </a:buClr>
              <a:buSzPts val="2000"/>
              <a:buNone/>
              <a:defRPr sz="2000"/>
            </a:lvl2pPr>
            <a:lvl3pPr lvl="2" algn="ctr">
              <a:lnSpc>
                <a:spcPct val="90000"/>
              </a:lnSpc>
              <a:spcBef>
                <a:spcPts val="500"/>
              </a:spcBef>
              <a:spcAft>
                <a:spcPts val="0"/>
              </a:spcAft>
              <a:buClr>
                <a:srgbClr val="595857"/>
              </a:buClr>
              <a:buSzPts val="1800"/>
              <a:buNone/>
              <a:defRPr sz="1800"/>
            </a:lvl3pPr>
            <a:lvl4pPr lvl="3" algn="ctr">
              <a:lnSpc>
                <a:spcPct val="90000"/>
              </a:lnSpc>
              <a:spcBef>
                <a:spcPts val="500"/>
              </a:spcBef>
              <a:spcAft>
                <a:spcPts val="0"/>
              </a:spcAft>
              <a:buClr>
                <a:srgbClr val="595857"/>
              </a:buClr>
              <a:buSzPts val="1600"/>
              <a:buNone/>
              <a:defRPr sz="1600"/>
            </a:lvl4pPr>
            <a:lvl5pPr lvl="4" algn="ctr">
              <a:lnSpc>
                <a:spcPct val="90000"/>
              </a:lnSpc>
              <a:spcBef>
                <a:spcPts val="500"/>
              </a:spcBef>
              <a:spcAft>
                <a:spcPts val="0"/>
              </a:spcAft>
              <a:buClr>
                <a:srgbClr val="59585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2" name="Shape 92"/>
        <p:cNvGrpSpPr/>
        <p:nvPr/>
      </p:nvGrpSpPr>
      <p:grpSpPr>
        <a:xfrm>
          <a:off x="0" y="0"/>
          <a:ext cx="0" cy="0"/>
          <a:chOff x="0" y="0"/>
          <a:chExt cx="0" cy="0"/>
        </a:xfrm>
      </p:grpSpPr>
      <p:sp>
        <p:nvSpPr>
          <p:cNvPr id="93" name="Google Shape;93;p1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4" name="Google Shape;94;p11"/>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95" name="Google Shape;95;p11"/>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96" name="Google Shape;9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7" name="Google Shape;97;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1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2" name="Google Shape;102;p12"/>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103" name="Google Shape;103;p12"/>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04" name="Google Shape;10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5" name="Google Shape;10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2"/>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6" name="Shape 116"/>
        <p:cNvGrpSpPr/>
        <p:nvPr/>
      </p:nvGrpSpPr>
      <p:grpSpPr>
        <a:xfrm>
          <a:off x="0" y="0"/>
          <a:ext cx="0" cy="0"/>
          <a:chOff x="0" y="0"/>
          <a:chExt cx="0" cy="0"/>
        </a:xfrm>
      </p:grpSpPr>
      <p:sp>
        <p:nvSpPr>
          <p:cNvPr id="117" name="Google Shape;117;p1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900" u="none" cap="none" strike="noStrike">
              <a:solidFill>
                <a:schemeClr val="lt1"/>
              </a:solidFill>
              <a:latin typeface="Calibri"/>
              <a:ea typeface="Calibri"/>
              <a:cs typeface="Calibri"/>
              <a:sym typeface="Calibri"/>
            </a:endParaRPr>
          </a:p>
        </p:txBody>
      </p:sp>
      <p:pic>
        <p:nvPicPr>
          <p:cNvPr id="118" name="Google Shape;118;p14"/>
          <p:cNvPicPr preferRelativeResize="0"/>
          <p:nvPr/>
        </p:nvPicPr>
        <p:blipFill rotWithShape="1">
          <a:blip r:embed="rId2">
            <a:alphaModFix/>
          </a:blip>
          <a:srcRect b="43019" l="0" r="22438" t="0"/>
          <a:stretch/>
        </p:blipFill>
        <p:spPr>
          <a:xfrm>
            <a:off x="4510088" y="4397375"/>
            <a:ext cx="7800975" cy="2514599"/>
          </a:xfrm>
          <a:prstGeom prst="rect">
            <a:avLst/>
          </a:prstGeom>
          <a:noFill/>
          <a:ln>
            <a:noFill/>
          </a:ln>
        </p:spPr>
      </p:pic>
      <p:pic>
        <p:nvPicPr>
          <p:cNvPr id="119" name="Google Shape;119;p14"/>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120" name="Google Shape;120;p14"/>
          <p:cNvPicPr preferRelativeResize="0"/>
          <p:nvPr/>
        </p:nvPicPr>
        <p:blipFill rotWithShape="1">
          <a:blip r:embed="rId4">
            <a:alphaModFix/>
          </a:blip>
          <a:srcRect b="0" l="0" r="0" t="0"/>
          <a:stretch/>
        </p:blipFill>
        <p:spPr>
          <a:xfrm>
            <a:off x="477838" y="4938713"/>
            <a:ext cx="4422774" cy="484187"/>
          </a:xfrm>
          <a:prstGeom prst="rect">
            <a:avLst/>
          </a:prstGeom>
          <a:noFill/>
          <a:ln>
            <a:noFill/>
          </a:ln>
        </p:spPr>
      </p:pic>
      <p:pic>
        <p:nvPicPr>
          <p:cNvPr id="121" name="Google Shape;121;p14"/>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122" name="Google Shape;122;p14"/>
          <p:cNvPicPr preferRelativeResize="0"/>
          <p:nvPr/>
        </p:nvPicPr>
        <p:blipFill rotWithShape="1">
          <a:blip r:embed="rId6">
            <a:alphaModFix/>
          </a:blip>
          <a:srcRect b="8443" l="25535" r="24976" t="9656"/>
          <a:stretch/>
        </p:blipFill>
        <p:spPr>
          <a:xfrm>
            <a:off x="477838" y="5611813"/>
            <a:ext cx="779462" cy="644525"/>
          </a:xfrm>
          <a:prstGeom prst="rect">
            <a:avLst/>
          </a:prstGeom>
          <a:noFill/>
          <a:ln>
            <a:noFill/>
          </a:ln>
        </p:spPr>
      </p:pic>
      <p:sp>
        <p:nvSpPr>
          <p:cNvPr id="123" name="Google Shape;123;p14"/>
          <p:cNvSpPr txBox="1"/>
          <p:nvPr>
            <p:ph type="ctrTitle"/>
          </p:nvPr>
        </p:nvSpPr>
        <p:spPr>
          <a:xfrm>
            <a:off x="1524000" y="427178"/>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SzPts val="15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24" name="Google Shape;124;p14"/>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900"/>
              <a:buNone/>
              <a:defRPr sz="19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25" name="Google Shape;12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6" name="Shape 126"/>
        <p:cNvGrpSpPr/>
        <p:nvPr/>
      </p:nvGrpSpPr>
      <p:grpSpPr>
        <a:xfrm>
          <a:off x="0" y="0"/>
          <a:ext cx="0" cy="0"/>
          <a:chOff x="0" y="0"/>
          <a:chExt cx="0" cy="0"/>
        </a:xfrm>
      </p:grpSpPr>
      <p:sp>
        <p:nvSpPr>
          <p:cNvPr id="127" name="Google Shape;127;p1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28" name="Google Shape;128;p1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29" name="Google Shape;12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30" name="Google Shape;130;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31" name="Google Shape;131;p1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2" name="Google Shape;132;p1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3" name="Google Shape;133;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ck background">
  <p:cSld name="CUSTOM_2">
    <p:spTree>
      <p:nvGrpSpPr>
        <p:cNvPr id="134" name="Shape 134"/>
        <p:cNvGrpSpPr/>
        <p:nvPr/>
      </p:nvGrpSpPr>
      <p:grpSpPr>
        <a:xfrm>
          <a:off x="0" y="0"/>
          <a:ext cx="0" cy="0"/>
          <a:chOff x="0" y="0"/>
          <a:chExt cx="0" cy="0"/>
        </a:xfrm>
      </p:grpSpPr>
      <p:sp>
        <p:nvSpPr>
          <p:cNvPr id="135" name="Google Shape;135;p16"/>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
        <p:nvSpPr>
          <p:cNvPr id="136" name="Google Shape;136;p16"/>
          <p:cNvSpPr/>
          <p:nvPr/>
        </p:nvSpPr>
        <p:spPr>
          <a:xfrm>
            <a:off x="-185367" y="-370700"/>
            <a:ext cx="12624300" cy="7599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137" name="Shape 137"/>
        <p:cNvGrpSpPr/>
        <p:nvPr/>
      </p:nvGrpSpPr>
      <p:grpSpPr>
        <a:xfrm>
          <a:off x="0" y="0"/>
          <a:ext cx="0" cy="0"/>
          <a:chOff x="0" y="0"/>
          <a:chExt cx="0" cy="0"/>
        </a:xfrm>
      </p:grpSpPr>
      <p:sp>
        <p:nvSpPr>
          <p:cNvPr id="138" name="Google Shape;138;p1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9" name="Shape 139"/>
        <p:cNvGrpSpPr/>
        <p:nvPr/>
      </p:nvGrpSpPr>
      <p:grpSpPr>
        <a:xfrm>
          <a:off x="0" y="0"/>
          <a:ext cx="0" cy="0"/>
          <a:chOff x="0" y="0"/>
          <a:chExt cx="0" cy="0"/>
        </a:xfrm>
      </p:grpSpPr>
      <p:sp>
        <p:nvSpPr>
          <p:cNvPr id="140" name="Google Shape;140;p1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b="1" sz="67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41" name="Google Shape;141;p1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18"/>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3" name="Google Shape;143;p18"/>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4" name="Google Shape;144;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5" name="Shape 145"/>
        <p:cNvGrpSpPr/>
        <p:nvPr/>
      </p:nvGrpSpPr>
      <p:grpSpPr>
        <a:xfrm>
          <a:off x="0" y="0"/>
          <a:ext cx="0" cy="0"/>
          <a:chOff x="0" y="0"/>
          <a:chExt cx="0" cy="0"/>
        </a:xfrm>
      </p:grpSpPr>
      <p:sp>
        <p:nvSpPr>
          <p:cNvPr id="146" name="Google Shape;146;p19"/>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47" name="Google Shape;147;p19"/>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48" name="Google Shape;148;p19"/>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49" name="Google Shape;149;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0" name="Google Shape;150;p1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 name="Google Shape;151;p1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 name="Google Shape;152;p19"/>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3" name="Google Shape;153;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4" name="Shape 154"/>
        <p:cNvGrpSpPr/>
        <p:nvPr/>
      </p:nvGrpSpPr>
      <p:grpSpPr>
        <a:xfrm>
          <a:off x="0" y="0"/>
          <a:ext cx="0" cy="0"/>
          <a:chOff x="0" y="0"/>
          <a:chExt cx="0" cy="0"/>
        </a:xfrm>
      </p:grpSpPr>
      <p:sp>
        <p:nvSpPr>
          <p:cNvPr id="155" name="Google Shape;155;p20"/>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57" name="Google Shape;157;p20"/>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58" name="Google Shape;158;p2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9" name="Google Shape;159;p20"/>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0" name="Google Shape;160;p20"/>
          <p:cNvSpPr txBox="1"/>
          <p:nvPr>
            <p:ph idx="2" type="body"/>
          </p:nvPr>
        </p:nvSpPr>
        <p:spPr>
          <a:xfrm>
            <a:off x="839788" y="2505075"/>
            <a:ext cx="51579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1" name="Google Shape;161;p2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2" name="Google Shape;162;p20"/>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 name="Google Shape;163;p20"/>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4" name="Google Shape;16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21"/>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67" name="Google Shape;167;p21"/>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68" name="Google Shape;168;p21"/>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69" name="Google Shape;169;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70" name="Google Shape;170;p21"/>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1" name="Google Shape;171;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30" name="Google Shape;3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
          <p:cNvSpPr txBox="1"/>
          <p:nvPr>
            <p:ph idx="11" type="ftr"/>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2" name="Shape 172"/>
        <p:cNvGrpSpPr/>
        <p:nvPr/>
      </p:nvGrpSpPr>
      <p:grpSpPr>
        <a:xfrm>
          <a:off x="0" y="0"/>
          <a:ext cx="0" cy="0"/>
          <a:chOff x="0" y="0"/>
          <a:chExt cx="0" cy="0"/>
        </a:xfrm>
      </p:grpSpPr>
      <p:sp>
        <p:nvSpPr>
          <p:cNvPr id="173" name="Google Shape;173;p22"/>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74" name="Google Shape;174;p22"/>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75" name="Google Shape;175;p22"/>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6" name="Google Shape;176;p22"/>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7" name="Google Shape;177;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2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0" name="Google Shape;180;p23"/>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81" name="Google Shape;181;p23"/>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sz="1500"/>
          </a:p>
        </p:txBody>
      </p:sp>
      <p:sp>
        <p:nvSpPr>
          <p:cNvPr id="182" name="Google Shape;182;p23"/>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83" name="Google Shape;183;p23"/>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1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84" name="Google Shape;184;p2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85" name="Google Shape;185;p2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86" name="Google Shape;18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7" name="Shape 187"/>
        <p:cNvGrpSpPr/>
        <p:nvPr/>
      </p:nvGrpSpPr>
      <p:grpSpPr>
        <a:xfrm>
          <a:off x="0" y="0"/>
          <a:ext cx="0" cy="0"/>
          <a:chOff x="0" y="0"/>
          <a:chExt cx="0" cy="0"/>
        </a:xfrm>
      </p:grpSpPr>
      <p:sp>
        <p:nvSpPr>
          <p:cNvPr id="188" name="Google Shape;188;p2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0" name="Google Shape;190;p24"/>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91" name="Google Shape;191;p24"/>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92" name="Google Shape;192;p24"/>
          <p:cNvSpPr/>
          <p:nvPr>
            <p:ph idx="2" type="pic"/>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3" name="Google Shape;193;p2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94" name="Google Shape;194;p24"/>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5" name="Google Shape;195;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96" name="Shape 196"/>
        <p:cNvGrpSpPr/>
        <p:nvPr/>
      </p:nvGrpSpPr>
      <p:grpSpPr>
        <a:xfrm>
          <a:off x="0" y="0"/>
          <a:ext cx="0" cy="0"/>
          <a:chOff x="0" y="0"/>
          <a:chExt cx="0" cy="0"/>
        </a:xfrm>
      </p:grpSpPr>
      <p:sp>
        <p:nvSpPr>
          <p:cNvPr id="197" name="Google Shape;197;p2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98" name="Google Shape;198;p2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9" name="Google Shape;199;p25"/>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0" name="Google Shape;200;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1" name="Google Shape;201;p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2" name="Google Shape;202;p2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3" name="Google Shape;203;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4" name="Shape 204"/>
        <p:cNvGrpSpPr/>
        <p:nvPr/>
      </p:nvGrpSpPr>
      <p:grpSpPr>
        <a:xfrm>
          <a:off x="0" y="0"/>
          <a:ext cx="0" cy="0"/>
          <a:chOff x="0" y="0"/>
          <a:chExt cx="0" cy="0"/>
        </a:xfrm>
      </p:grpSpPr>
      <p:sp>
        <p:nvSpPr>
          <p:cNvPr id="205" name="Google Shape;205;p26"/>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206" name="Google Shape;206;p26"/>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207" name="Google Shape;207;p26"/>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8" name="Google Shape;208;p2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9" name="Google Shape;209;p2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0" name="Google Shape;210;p26"/>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11" name="Google Shape;211;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212" name="Shape 212"/>
        <p:cNvGrpSpPr/>
        <p:nvPr/>
      </p:nvGrpSpPr>
      <p:grpSpPr>
        <a:xfrm>
          <a:off x="0" y="0"/>
          <a:ext cx="0" cy="0"/>
          <a:chOff x="0" y="0"/>
          <a:chExt cx="0" cy="0"/>
        </a:xfrm>
      </p:grpSpPr>
      <p:sp>
        <p:nvSpPr>
          <p:cNvPr id="213" name="Google Shape;213;p2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2" name="Shape 222"/>
        <p:cNvGrpSpPr/>
        <p:nvPr/>
      </p:nvGrpSpPr>
      <p:grpSpPr>
        <a:xfrm>
          <a:off x="0" y="0"/>
          <a:ext cx="0" cy="0"/>
          <a:chOff x="0" y="0"/>
          <a:chExt cx="0" cy="0"/>
        </a:xfrm>
      </p:grpSpPr>
      <p:sp>
        <p:nvSpPr>
          <p:cNvPr id="223" name="Google Shape;223;p2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225" name="Google Shape;225;p29"/>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226" name="Google Shape;226;p29"/>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227" name="Google Shape;227;p29"/>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228" name="Google Shape;228;p29"/>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229" name="Google Shape;229;p29"/>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0" name="Google Shape;230;p29"/>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1" name="Google Shape;231;p2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2" name="Google Shape;232;p29"/>
          <p:cNvSpPr txBox="1"/>
          <p:nvPr>
            <p:ph idx="11" type="ftr"/>
          </p:nvPr>
        </p:nvSpPr>
        <p:spPr>
          <a:xfrm>
            <a:off x="477839" y="6341271"/>
            <a:ext cx="51867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3" name="Shape 233"/>
        <p:cNvGrpSpPr/>
        <p:nvPr/>
      </p:nvGrpSpPr>
      <p:grpSpPr>
        <a:xfrm>
          <a:off x="0" y="0"/>
          <a:ext cx="0" cy="0"/>
          <a:chOff x="0" y="0"/>
          <a:chExt cx="0" cy="0"/>
        </a:xfrm>
      </p:grpSpPr>
      <p:sp>
        <p:nvSpPr>
          <p:cNvPr id="234" name="Google Shape;234;p3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5" name="Google Shape;235;p3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36" name="Google Shape;236;p3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7" name="Google Shape;237;p3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38" name="Google Shape;238;p3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39" name="Google Shape;239;p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0" name="Google Shape;240;p3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1" name="Shape 241"/>
        <p:cNvGrpSpPr/>
        <p:nvPr/>
      </p:nvGrpSpPr>
      <p:grpSpPr>
        <a:xfrm>
          <a:off x="0" y="0"/>
          <a:ext cx="0" cy="0"/>
          <a:chOff x="0" y="0"/>
          <a:chExt cx="0" cy="0"/>
        </a:xfrm>
      </p:grpSpPr>
      <p:sp>
        <p:nvSpPr>
          <p:cNvPr id="242" name="Google Shape;242;p31"/>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43" name="Google Shape;243;p31"/>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4" name="Google Shape;244;p3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5" name="Google Shape;245;p31"/>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6" name="Google Shape;246;p3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47" name="Shape 247"/>
        <p:cNvGrpSpPr/>
        <p:nvPr/>
      </p:nvGrpSpPr>
      <p:grpSpPr>
        <a:xfrm>
          <a:off x="0" y="0"/>
          <a:ext cx="0" cy="0"/>
          <a:chOff x="0" y="0"/>
          <a:chExt cx="0" cy="0"/>
        </a:xfrm>
      </p:grpSpPr>
      <p:sp>
        <p:nvSpPr>
          <p:cNvPr id="248" name="Google Shape;248;p3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p3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0" name="Google Shape;250;p3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51" name="Google Shape;251;p3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52" name="Google Shape;252;p32"/>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3" name="Google Shape;253;p32"/>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4" name="Google Shape;254;p3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55" name="Google Shape;255;p3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 name="Shape 35"/>
        <p:cNvGrpSpPr/>
        <p:nvPr/>
      </p:nvGrpSpPr>
      <p:grpSpPr>
        <a:xfrm>
          <a:off x="0" y="0"/>
          <a:ext cx="0" cy="0"/>
          <a:chOff x="0" y="0"/>
          <a:chExt cx="0" cy="0"/>
        </a:xfrm>
      </p:grpSpPr>
      <p:sp>
        <p:nvSpPr>
          <p:cNvPr id="36" name="Google Shape;3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6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7" name="Google Shape;3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56" name="Shape 256"/>
        <p:cNvGrpSpPr/>
        <p:nvPr/>
      </p:nvGrpSpPr>
      <p:grpSpPr>
        <a:xfrm>
          <a:off x="0" y="0"/>
          <a:ext cx="0" cy="0"/>
          <a:chOff x="0" y="0"/>
          <a:chExt cx="0" cy="0"/>
        </a:xfrm>
      </p:grpSpPr>
      <p:sp>
        <p:nvSpPr>
          <p:cNvPr id="257" name="Google Shape;257;p3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8" name="Google Shape;258;p3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9" name="Google Shape;259;p33"/>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60" name="Google Shape;260;p33"/>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61" name="Google Shape;261;p33"/>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2" name="Google Shape;262;p33"/>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3" name="Google Shape;263;p33"/>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4" name="Google Shape;264;p33"/>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5" name="Google Shape;265;p3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66" name="Google Shape;266;p3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7" name="Shape 267"/>
        <p:cNvGrpSpPr/>
        <p:nvPr/>
      </p:nvGrpSpPr>
      <p:grpSpPr>
        <a:xfrm>
          <a:off x="0" y="0"/>
          <a:ext cx="0" cy="0"/>
          <a:chOff x="0" y="0"/>
          <a:chExt cx="0" cy="0"/>
        </a:xfrm>
      </p:grpSpPr>
      <p:sp>
        <p:nvSpPr>
          <p:cNvPr id="268" name="Google Shape;268;p3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0" name="Google Shape;270;p3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71" name="Google Shape;271;p3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72" name="Google Shape;272;p3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3" name="Google Shape;273;p3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4" name="Shape 274"/>
        <p:cNvGrpSpPr/>
        <p:nvPr/>
      </p:nvGrpSpPr>
      <p:grpSpPr>
        <a:xfrm>
          <a:off x="0" y="0"/>
          <a:ext cx="0" cy="0"/>
          <a:chOff x="0" y="0"/>
          <a:chExt cx="0" cy="0"/>
        </a:xfrm>
      </p:grpSpPr>
      <p:sp>
        <p:nvSpPr>
          <p:cNvPr id="275" name="Google Shape;275;p3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p3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7" name="Google Shape;277;p3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8" name="Google Shape;278;p3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9" name="Google Shape;279;p3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p3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3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83" name="Google Shape;283;p36"/>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284" name="Google Shape;284;p36"/>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85" name="Google Shape;285;p36"/>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86" name="Google Shape;286;p36"/>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87" name="Google Shape;287;p3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88" name="Google Shape;288;p3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9" name="Shape 289"/>
        <p:cNvGrpSpPr/>
        <p:nvPr/>
      </p:nvGrpSpPr>
      <p:grpSpPr>
        <a:xfrm>
          <a:off x="0" y="0"/>
          <a:ext cx="0" cy="0"/>
          <a:chOff x="0" y="0"/>
          <a:chExt cx="0" cy="0"/>
        </a:xfrm>
      </p:grpSpPr>
      <p:sp>
        <p:nvSpPr>
          <p:cNvPr id="290" name="Google Shape;290;p3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1" name="Google Shape;291;p3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92" name="Google Shape;292;p37"/>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93" name="Google Shape;293;p37"/>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94" name="Google Shape;294;p37"/>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5" name="Google Shape;295;p37"/>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96" name="Google Shape;296;p3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97" name="Google Shape;297;p3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8" name="Shape 298"/>
        <p:cNvGrpSpPr/>
        <p:nvPr/>
      </p:nvGrpSpPr>
      <p:grpSpPr>
        <a:xfrm>
          <a:off x="0" y="0"/>
          <a:ext cx="0" cy="0"/>
          <a:chOff x="0" y="0"/>
          <a:chExt cx="0" cy="0"/>
        </a:xfrm>
      </p:grpSpPr>
      <p:sp>
        <p:nvSpPr>
          <p:cNvPr id="299" name="Google Shape;299;p3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0" name="Google Shape;300;p3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1" name="Google Shape;301;p38"/>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02" name="Google Shape;302;p3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03" name="Google Shape;303;p38"/>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04" name="Google Shape;304;p3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05" name="Google Shape;305;p3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3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3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9" name="Google Shape;309;p3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10" name="Google Shape;310;p39"/>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11" name="Google Shape;311;p39"/>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12" name="Google Shape;312;p3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13" name="Google Shape;313;p3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2" name="Shape 322"/>
        <p:cNvGrpSpPr/>
        <p:nvPr/>
      </p:nvGrpSpPr>
      <p:grpSpPr>
        <a:xfrm>
          <a:off x="0" y="0"/>
          <a:ext cx="0" cy="0"/>
          <a:chOff x="0" y="0"/>
          <a:chExt cx="0" cy="0"/>
        </a:xfrm>
      </p:grpSpPr>
      <p:sp>
        <p:nvSpPr>
          <p:cNvPr id="323" name="Google Shape;323;p4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24" name="Google Shape;324;p41"/>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325" name="Google Shape;325;p41"/>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326" name="Google Shape;326;p41"/>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327" name="Google Shape;327;p41"/>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328" name="Google Shape;328;p41"/>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329" name="Google Shape;329;p41"/>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30" name="Google Shape;330;p41"/>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31" name="Google Shape;331;p4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2" name="Google Shape;332;p41"/>
          <p:cNvSpPr txBox="1"/>
          <p:nvPr>
            <p:ph idx="11" type="ftr"/>
          </p:nvPr>
        </p:nvSpPr>
        <p:spPr>
          <a:xfrm>
            <a:off x="477837" y="6341271"/>
            <a:ext cx="5072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333" name="Shape 333"/>
        <p:cNvGrpSpPr/>
        <p:nvPr/>
      </p:nvGrpSpPr>
      <p:grpSpPr>
        <a:xfrm>
          <a:off x="0" y="0"/>
          <a:ext cx="0" cy="0"/>
          <a:chOff x="0" y="0"/>
          <a:chExt cx="0" cy="0"/>
        </a:xfrm>
      </p:grpSpPr>
      <p:sp>
        <p:nvSpPr>
          <p:cNvPr id="334" name="Google Shape;334;p4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35" name="Google Shape;335;p42"/>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336" name="Google Shape;336;p42"/>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37" name="Google Shape;337;p42"/>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38" name="Google Shape;338;p4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9" name="Google Shape;339;p42"/>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40" name="Shape 340"/>
        <p:cNvGrpSpPr/>
        <p:nvPr/>
      </p:nvGrpSpPr>
      <p:grpSpPr>
        <a:xfrm>
          <a:off x="0" y="0"/>
          <a:ext cx="0" cy="0"/>
          <a:chOff x="0" y="0"/>
          <a:chExt cx="0" cy="0"/>
        </a:xfrm>
      </p:grpSpPr>
      <p:sp>
        <p:nvSpPr>
          <p:cNvPr id="341" name="Google Shape;341;p4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42" name="Google Shape;342;p4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43" name="Google Shape;343;p4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44" name="Google Shape;344;p43"/>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45" name="Google Shape;345;p4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46" name="Google Shape;346;p43"/>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47" name="Google Shape;347;p4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 name="Shape 41"/>
        <p:cNvGrpSpPr/>
        <p:nvPr/>
      </p:nvGrpSpPr>
      <p:grpSpPr>
        <a:xfrm>
          <a:off x="0" y="0"/>
          <a:ext cx="0" cy="0"/>
          <a:chOff x="0" y="0"/>
          <a:chExt cx="0" cy="0"/>
        </a:xfrm>
      </p:grpSpPr>
      <p:sp>
        <p:nvSpPr>
          <p:cNvPr id="42" name="Google Shape;42;p5"/>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 name="Google Shape;43;p5"/>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44" name="Google Shape;44;p5"/>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45" name="Google Shape;4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8" name="Shape 348"/>
        <p:cNvGrpSpPr/>
        <p:nvPr/>
      </p:nvGrpSpPr>
      <p:grpSpPr>
        <a:xfrm>
          <a:off x="0" y="0"/>
          <a:ext cx="0" cy="0"/>
          <a:chOff x="0" y="0"/>
          <a:chExt cx="0" cy="0"/>
        </a:xfrm>
      </p:grpSpPr>
      <p:sp>
        <p:nvSpPr>
          <p:cNvPr id="349" name="Google Shape;349;p4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0" name="Google Shape;350;p4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51" name="Google Shape;351;p44"/>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52" name="Google Shape;352;p4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53" name="Google Shape;353;p44"/>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4" name="Google Shape;354;p44"/>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5" name="Google Shape;355;p4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56" name="Google Shape;356;p4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7" name="Shape 357"/>
        <p:cNvGrpSpPr/>
        <p:nvPr/>
      </p:nvGrpSpPr>
      <p:grpSpPr>
        <a:xfrm>
          <a:off x="0" y="0"/>
          <a:ext cx="0" cy="0"/>
          <a:chOff x="0" y="0"/>
          <a:chExt cx="0" cy="0"/>
        </a:xfrm>
      </p:grpSpPr>
      <p:sp>
        <p:nvSpPr>
          <p:cNvPr id="358" name="Google Shape;358;p45"/>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59" name="Google Shape;359;p45"/>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60" name="Google Shape;360;p4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61" name="Google Shape;361;p4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62" name="Google Shape;362;p4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3" name="Shape 363"/>
        <p:cNvGrpSpPr/>
        <p:nvPr/>
      </p:nvGrpSpPr>
      <p:grpSpPr>
        <a:xfrm>
          <a:off x="0" y="0"/>
          <a:ext cx="0" cy="0"/>
          <a:chOff x="0" y="0"/>
          <a:chExt cx="0" cy="0"/>
        </a:xfrm>
      </p:grpSpPr>
      <p:sp>
        <p:nvSpPr>
          <p:cNvPr id="364" name="Google Shape;364;p4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5" name="Google Shape;365;p4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66" name="Google Shape;366;p46"/>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67" name="Google Shape;367;p46"/>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68" name="Google Shape;368;p46"/>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69" name="Google Shape;369;p46"/>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70" name="Google Shape;370;p46"/>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71" name="Google Shape;371;p46"/>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72" name="Google Shape;372;p4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73" name="Google Shape;373;p4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4" name="Shape 374"/>
        <p:cNvGrpSpPr/>
        <p:nvPr/>
      </p:nvGrpSpPr>
      <p:grpSpPr>
        <a:xfrm>
          <a:off x="0" y="0"/>
          <a:ext cx="0" cy="0"/>
          <a:chOff x="0" y="0"/>
          <a:chExt cx="0" cy="0"/>
        </a:xfrm>
      </p:grpSpPr>
      <p:sp>
        <p:nvSpPr>
          <p:cNvPr id="375" name="Google Shape;375;p4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6" name="Google Shape;376;p4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77" name="Google Shape;377;p47"/>
          <p:cNvSpPr txBox="1"/>
          <p:nvPr/>
        </p:nvSpPr>
        <p:spPr>
          <a:xfrm>
            <a:off x="850899" y="6356352"/>
            <a:ext cx="51600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78" name="Google Shape;378;p47"/>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79" name="Google Shape;379;p4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0" name="Google Shape;380;p4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1" name="Shape 381"/>
        <p:cNvGrpSpPr/>
        <p:nvPr/>
      </p:nvGrpSpPr>
      <p:grpSpPr>
        <a:xfrm>
          <a:off x="0" y="0"/>
          <a:ext cx="0" cy="0"/>
          <a:chOff x="0" y="0"/>
          <a:chExt cx="0" cy="0"/>
        </a:xfrm>
      </p:grpSpPr>
      <p:sp>
        <p:nvSpPr>
          <p:cNvPr id="382" name="Google Shape;382;p4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3" name="Google Shape;383;p4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84" name="Google Shape;384;p4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5" name="Google Shape;385;p48"/>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6" name="Google Shape;386;p4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87" name="Shape 387"/>
        <p:cNvGrpSpPr/>
        <p:nvPr/>
      </p:nvGrpSpPr>
      <p:grpSpPr>
        <a:xfrm>
          <a:off x="0" y="0"/>
          <a:ext cx="0" cy="0"/>
          <a:chOff x="0" y="0"/>
          <a:chExt cx="0" cy="0"/>
        </a:xfrm>
      </p:grpSpPr>
      <p:sp>
        <p:nvSpPr>
          <p:cNvPr id="388" name="Google Shape;388;p4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4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90" name="Google Shape;390;p4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91" name="Google Shape;391;p49"/>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92" name="Google Shape;392;p49"/>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393" name="Google Shape;393;p49"/>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94" name="Google Shape;394;p4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95" name="Google Shape;395;p4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96" name="Shape 396"/>
        <p:cNvGrpSpPr/>
        <p:nvPr/>
      </p:nvGrpSpPr>
      <p:grpSpPr>
        <a:xfrm>
          <a:off x="0" y="0"/>
          <a:ext cx="0" cy="0"/>
          <a:chOff x="0" y="0"/>
          <a:chExt cx="0" cy="0"/>
        </a:xfrm>
      </p:grpSpPr>
      <p:sp>
        <p:nvSpPr>
          <p:cNvPr id="397" name="Google Shape;397;p5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5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99" name="Google Shape;399;p50"/>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00" name="Google Shape;400;p50"/>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01" name="Google Shape;401;p50"/>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02" name="Google Shape;402;p50"/>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03" name="Google Shape;403;p5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04" name="Google Shape;404;p5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05" name="Shape 405"/>
        <p:cNvGrpSpPr/>
        <p:nvPr/>
      </p:nvGrpSpPr>
      <p:grpSpPr>
        <a:xfrm>
          <a:off x="0" y="0"/>
          <a:ext cx="0" cy="0"/>
          <a:chOff x="0" y="0"/>
          <a:chExt cx="0" cy="0"/>
        </a:xfrm>
      </p:grpSpPr>
      <p:sp>
        <p:nvSpPr>
          <p:cNvPr id="406" name="Google Shape;406;p5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08" name="Google Shape;408;p51"/>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09" name="Google Shape;409;p51"/>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0" name="Google Shape;410;p51"/>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1" name="Google Shape;411;p5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2" name="Google Shape;412;p5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13" name="Shape 413"/>
        <p:cNvGrpSpPr/>
        <p:nvPr/>
      </p:nvGrpSpPr>
      <p:grpSpPr>
        <a:xfrm>
          <a:off x="0" y="0"/>
          <a:ext cx="0" cy="0"/>
          <a:chOff x="0" y="0"/>
          <a:chExt cx="0" cy="0"/>
        </a:xfrm>
      </p:grpSpPr>
      <p:sp>
        <p:nvSpPr>
          <p:cNvPr id="414" name="Google Shape;414;p5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5" name="Google Shape;415;p5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16" name="Google Shape;416;p5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17" name="Google Shape;417;p52"/>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8" name="Google Shape;418;p52"/>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9" name="Google Shape;419;p5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20" name="Google Shape;420;p5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9" name="Shape 429"/>
        <p:cNvGrpSpPr/>
        <p:nvPr/>
      </p:nvGrpSpPr>
      <p:grpSpPr>
        <a:xfrm>
          <a:off x="0" y="0"/>
          <a:ext cx="0" cy="0"/>
          <a:chOff x="0" y="0"/>
          <a:chExt cx="0" cy="0"/>
        </a:xfrm>
      </p:grpSpPr>
      <p:sp>
        <p:nvSpPr>
          <p:cNvPr id="430" name="Google Shape;430;p5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1" name="Google Shape;431;p54"/>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432" name="Google Shape;432;p54"/>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433" name="Google Shape;433;p54"/>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434" name="Google Shape;434;p54"/>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435" name="Google Shape;435;p54"/>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436" name="Google Shape;436;p54"/>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37" name="Google Shape;437;p54"/>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38" name="Google Shape;438;p5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39" name="Google Shape;439;p54"/>
          <p:cNvSpPr txBox="1"/>
          <p:nvPr>
            <p:ph idx="11" type="ftr"/>
          </p:nvPr>
        </p:nvSpPr>
        <p:spPr>
          <a:xfrm>
            <a:off x="477837" y="6341271"/>
            <a:ext cx="5234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6"/>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6"/>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53" name="Google Shape;53;p6"/>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4" name="Google Shape;5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5" name="Google Shape;5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440" name="Shape 440"/>
        <p:cNvGrpSpPr/>
        <p:nvPr/>
      </p:nvGrpSpPr>
      <p:grpSpPr>
        <a:xfrm>
          <a:off x="0" y="0"/>
          <a:ext cx="0" cy="0"/>
          <a:chOff x="0" y="0"/>
          <a:chExt cx="0" cy="0"/>
        </a:xfrm>
      </p:grpSpPr>
      <p:sp>
        <p:nvSpPr>
          <p:cNvPr id="441" name="Google Shape;441;p5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42" name="Google Shape;442;p55"/>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443" name="Google Shape;443;p55"/>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44" name="Google Shape;444;p55"/>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45" name="Google Shape;445;p5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6" name="Google Shape;446;p55"/>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47" name="Shape 447"/>
        <p:cNvGrpSpPr/>
        <p:nvPr/>
      </p:nvGrpSpPr>
      <p:grpSpPr>
        <a:xfrm>
          <a:off x="0" y="0"/>
          <a:ext cx="0" cy="0"/>
          <a:chOff x="0" y="0"/>
          <a:chExt cx="0" cy="0"/>
        </a:xfrm>
      </p:grpSpPr>
      <p:sp>
        <p:nvSpPr>
          <p:cNvPr id="448" name="Google Shape;448;p5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49" name="Google Shape;449;p5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0" name="Google Shape;450;p5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51" name="Google Shape;451;p56"/>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52" name="Google Shape;452;p5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3" name="Google Shape;453;p56"/>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4" name="Google Shape;454;p5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5" name="Shape 455"/>
        <p:cNvGrpSpPr/>
        <p:nvPr/>
      </p:nvGrpSpPr>
      <p:grpSpPr>
        <a:xfrm>
          <a:off x="0" y="0"/>
          <a:ext cx="0" cy="0"/>
          <a:chOff x="0" y="0"/>
          <a:chExt cx="0" cy="0"/>
        </a:xfrm>
      </p:grpSpPr>
      <p:sp>
        <p:nvSpPr>
          <p:cNvPr id="456" name="Google Shape;456;p57"/>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57" name="Google Shape;457;p57"/>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8" name="Google Shape;458;p5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9" name="Google Shape;459;p57"/>
          <p:cNvSpPr txBox="1"/>
          <p:nvPr>
            <p:ph idx="11" type="ftr"/>
          </p:nvPr>
        </p:nvSpPr>
        <p:spPr>
          <a:xfrm>
            <a:off x="3534311" y="6356352"/>
            <a:ext cx="5076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0" name="Google Shape;460;p5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1" name="Shape 461"/>
        <p:cNvGrpSpPr/>
        <p:nvPr/>
      </p:nvGrpSpPr>
      <p:grpSpPr>
        <a:xfrm>
          <a:off x="0" y="0"/>
          <a:ext cx="0" cy="0"/>
          <a:chOff x="0" y="0"/>
          <a:chExt cx="0" cy="0"/>
        </a:xfrm>
      </p:grpSpPr>
      <p:sp>
        <p:nvSpPr>
          <p:cNvPr id="462" name="Google Shape;462;p5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3" name="Google Shape;463;p5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64" name="Google Shape;464;p58"/>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5" name="Google Shape;465;p5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66" name="Google Shape;466;p58"/>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67" name="Google Shape;467;p58"/>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68" name="Google Shape;468;p5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9" name="Google Shape;469;p5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70" name="Shape 470"/>
        <p:cNvGrpSpPr/>
        <p:nvPr/>
      </p:nvGrpSpPr>
      <p:grpSpPr>
        <a:xfrm>
          <a:off x="0" y="0"/>
          <a:ext cx="0" cy="0"/>
          <a:chOff x="0" y="0"/>
          <a:chExt cx="0" cy="0"/>
        </a:xfrm>
      </p:grpSpPr>
      <p:sp>
        <p:nvSpPr>
          <p:cNvPr id="471" name="Google Shape;471;p5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2" name="Google Shape;472;p5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73" name="Google Shape;473;p59"/>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74" name="Google Shape;474;p59"/>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5" name="Google Shape;475;p59"/>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6" name="Google Shape;476;p59"/>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77" name="Google Shape;477;p59"/>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8" name="Google Shape;478;p59"/>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79" name="Google Shape;479;p5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0" name="Google Shape;480;p5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81" name="Shape 481"/>
        <p:cNvGrpSpPr/>
        <p:nvPr/>
      </p:nvGrpSpPr>
      <p:grpSpPr>
        <a:xfrm>
          <a:off x="0" y="0"/>
          <a:ext cx="0" cy="0"/>
          <a:chOff x="0" y="0"/>
          <a:chExt cx="0" cy="0"/>
        </a:xfrm>
      </p:grpSpPr>
      <p:sp>
        <p:nvSpPr>
          <p:cNvPr id="482" name="Google Shape;482;p6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83" name="Google Shape;483;p6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84" name="Google Shape;484;p60"/>
          <p:cNvSpPr txBox="1"/>
          <p:nvPr/>
        </p:nvSpPr>
        <p:spPr>
          <a:xfrm>
            <a:off x="850899" y="6356352"/>
            <a:ext cx="51081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85" name="Google Shape;485;p6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86" name="Google Shape;486;p6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7" name="Google Shape;487;p6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8" name="Shape 488"/>
        <p:cNvGrpSpPr/>
        <p:nvPr/>
      </p:nvGrpSpPr>
      <p:grpSpPr>
        <a:xfrm>
          <a:off x="0" y="0"/>
          <a:ext cx="0" cy="0"/>
          <a:chOff x="0" y="0"/>
          <a:chExt cx="0" cy="0"/>
        </a:xfrm>
      </p:grpSpPr>
      <p:sp>
        <p:nvSpPr>
          <p:cNvPr id="489" name="Google Shape;489;p6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0" name="Google Shape;490;p6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91" name="Google Shape;491;p6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92" name="Google Shape;492;p61"/>
          <p:cNvSpPr txBox="1"/>
          <p:nvPr>
            <p:ph idx="11" type="ftr"/>
          </p:nvPr>
        </p:nvSpPr>
        <p:spPr>
          <a:xfrm>
            <a:off x="3342525" y="6356352"/>
            <a:ext cx="52680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93" name="Google Shape;493;p6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94" name="Shape 494"/>
        <p:cNvGrpSpPr/>
        <p:nvPr/>
      </p:nvGrpSpPr>
      <p:grpSpPr>
        <a:xfrm>
          <a:off x="0" y="0"/>
          <a:ext cx="0" cy="0"/>
          <a:chOff x="0" y="0"/>
          <a:chExt cx="0" cy="0"/>
        </a:xfrm>
      </p:grpSpPr>
      <p:sp>
        <p:nvSpPr>
          <p:cNvPr id="495" name="Google Shape;495;p6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6" name="Google Shape;496;p6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97" name="Google Shape;497;p62"/>
          <p:cNvSpPr txBox="1"/>
          <p:nvPr/>
        </p:nvSpPr>
        <p:spPr>
          <a:xfrm>
            <a:off x="850899" y="6356352"/>
            <a:ext cx="5162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98" name="Google Shape;498;p62"/>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99" name="Google Shape;499;p62"/>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00" name="Google Shape;500;p62"/>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01" name="Google Shape;501;p6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02" name="Google Shape;502;p6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03" name="Shape 503"/>
        <p:cNvGrpSpPr/>
        <p:nvPr/>
      </p:nvGrpSpPr>
      <p:grpSpPr>
        <a:xfrm>
          <a:off x="0" y="0"/>
          <a:ext cx="0" cy="0"/>
          <a:chOff x="0" y="0"/>
          <a:chExt cx="0" cy="0"/>
        </a:xfrm>
      </p:grpSpPr>
      <p:sp>
        <p:nvSpPr>
          <p:cNvPr id="504" name="Google Shape;504;p6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5" name="Google Shape;505;p6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06" name="Google Shape;506;p63"/>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07" name="Google Shape;507;p63"/>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08" name="Google Shape;508;p63"/>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09" name="Google Shape;509;p63"/>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10" name="Google Shape;510;p6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11" name="Google Shape;511;p6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12" name="Shape 512"/>
        <p:cNvGrpSpPr/>
        <p:nvPr/>
      </p:nvGrpSpPr>
      <p:grpSpPr>
        <a:xfrm>
          <a:off x="0" y="0"/>
          <a:ext cx="0" cy="0"/>
          <a:chOff x="0" y="0"/>
          <a:chExt cx="0" cy="0"/>
        </a:xfrm>
      </p:grpSpPr>
      <p:sp>
        <p:nvSpPr>
          <p:cNvPr id="513" name="Google Shape;513;p6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14" name="Google Shape;514;p6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15" name="Google Shape;515;p64"/>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16" name="Google Shape;516;p6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17" name="Google Shape;517;p64"/>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18" name="Google Shape;518;p6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19" name="Google Shape;519;p6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 name="Google Shape;63;p7"/>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64" name="Google Shape;64;p7"/>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65" name="Google Shape;6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6" name="Google Shape;66;p7"/>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20" name="Shape 520"/>
        <p:cNvGrpSpPr/>
        <p:nvPr/>
      </p:nvGrpSpPr>
      <p:grpSpPr>
        <a:xfrm>
          <a:off x="0" y="0"/>
          <a:ext cx="0" cy="0"/>
          <a:chOff x="0" y="0"/>
          <a:chExt cx="0" cy="0"/>
        </a:xfrm>
      </p:grpSpPr>
      <p:sp>
        <p:nvSpPr>
          <p:cNvPr id="521" name="Google Shape;521;p6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2" name="Google Shape;522;p6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23" name="Google Shape;523;p65"/>
          <p:cNvSpPr txBox="1"/>
          <p:nvPr/>
        </p:nvSpPr>
        <p:spPr>
          <a:xfrm>
            <a:off x="850900" y="6356352"/>
            <a:ext cx="51219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24" name="Google Shape;524;p65"/>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5" name="Google Shape;525;p65"/>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26" name="Google Shape;526;p6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7" name="Google Shape;527;p6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8" name="Shape 68"/>
        <p:cNvGrpSpPr/>
        <p:nvPr/>
      </p:nvGrpSpPr>
      <p:grpSpPr>
        <a:xfrm>
          <a:off x="0" y="0"/>
          <a:ext cx="0" cy="0"/>
          <a:chOff x="0" y="0"/>
          <a:chExt cx="0" cy="0"/>
        </a:xfrm>
      </p:grpSpPr>
      <p:sp>
        <p:nvSpPr>
          <p:cNvPr id="69" name="Google Shape;69;p8"/>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0" name="Google Shape;70;p8"/>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1" name="Google Shape;71;p8"/>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9"/>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6" name="Google Shape;76;p9"/>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7" name="Google Shape;77;p9"/>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a:p>
        </p:txBody>
      </p:sp>
      <p:sp>
        <p:nvSpPr>
          <p:cNvPr id="78" name="Google Shape;78;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9" name="Google Shape;79;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95857"/>
              </a:buClr>
              <a:buSzPts val="3200"/>
              <a:buChar char="•"/>
              <a:defRPr sz="3200"/>
            </a:lvl1pPr>
            <a:lvl2pPr indent="-406400" lvl="1" marL="914400" algn="l">
              <a:lnSpc>
                <a:spcPct val="90000"/>
              </a:lnSpc>
              <a:spcBef>
                <a:spcPts val="500"/>
              </a:spcBef>
              <a:spcAft>
                <a:spcPts val="0"/>
              </a:spcAft>
              <a:buClr>
                <a:srgbClr val="595857"/>
              </a:buClr>
              <a:buSzPts val="2800"/>
              <a:buChar char="•"/>
              <a:defRPr sz="2800"/>
            </a:lvl2pPr>
            <a:lvl3pPr indent="-381000" lvl="2" marL="1371600" algn="l">
              <a:lnSpc>
                <a:spcPct val="90000"/>
              </a:lnSpc>
              <a:spcBef>
                <a:spcPts val="500"/>
              </a:spcBef>
              <a:spcAft>
                <a:spcPts val="0"/>
              </a:spcAft>
              <a:buClr>
                <a:srgbClr val="595857"/>
              </a:buClr>
              <a:buSzPts val="2400"/>
              <a:buChar char="•"/>
              <a:defRPr sz="2400"/>
            </a:lvl3pPr>
            <a:lvl4pPr indent="-355600" lvl="3" marL="1828800" algn="l">
              <a:lnSpc>
                <a:spcPct val="90000"/>
              </a:lnSpc>
              <a:spcBef>
                <a:spcPts val="500"/>
              </a:spcBef>
              <a:spcAft>
                <a:spcPts val="0"/>
              </a:spcAft>
              <a:buClr>
                <a:srgbClr val="595857"/>
              </a:buClr>
              <a:buSzPts val="2000"/>
              <a:buChar char="•"/>
              <a:defRPr sz="2000"/>
            </a:lvl4pPr>
            <a:lvl5pPr indent="-355600" lvl="4" marL="2286000" algn="l">
              <a:lnSpc>
                <a:spcPct val="90000"/>
              </a:lnSpc>
              <a:spcBef>
                <a:spcPts val="500"/>
              </a:spcBef>
              <a:spcAft>
                <a:spcPts val="0"/>
              </a:spcAft>
              <a:buClr>
                <a:srgbClr val="595857"/>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9"/>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 name="Google Shape;85;p10"/>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86" name="Google Shape;86;p10"/>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87" name="Google Shape;8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8" name="Google Shape;88;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9" name="Google Shape;8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0"/>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5.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6.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3.xml"/><Relationship Id="rId12" Type="http://schemas.openxmlformats.org/officeDocument/2006/relationships/slideLayout" Target="../slideLayouts/slideLayout36.xml"/><Relationship Id="rId1" Type="http://schemas.openxmlformats.org/officeDocument/2006/relationships/image" Target="../media/image10.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20.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image" Target="../media/image23.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838200" y="6323013"/>
            <a:ext cx="7315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43021" l="2" r="22437" t="-2"/>
          <a:stretch/>
        </p:blipFill>
        <p:spPr>
          <a:xfrm>
            <a:off x="8235950" y="5599113"/>
            <a:ext cx="4075113"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sp>
        <p:nvSpPr>
          <p:cNvPr id="109" name="Google Shape;109;p1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10" name="Google Shape;110;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11" name="Google Shape;111;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9250" lvl="3" marL="18288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4pPr>
            <a:lvl5pPr indent="-349250" lvl="4" marL="22860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2" name="Google Shape;112;p1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3" name="Google Shape;113;p13"/>
          <p:cNvSpPr txBox="1"/>
          <p:nvPr>
            <p:ph idx="11" type="ftr"/>
          </p:nvPr>
        </p:nvSpPr>
        <p:spPr>
          <a:xfrm>
            <a:off x="838200" y="6323013"/>
            <a:ext cx="7315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4" name="Google Shape;114;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p13"/>
          <p:cNvPicPr preferRelativeResize="0"/>
          <p:nvPr/>
        </p:nvPicPr>
        <p:blipFill rotWithShape="1">
          <a:blip r:embed="rId1">
            <a:alphaModFix/>
          </a:blip>
          <a:srcRect b="43019" l="0" r="22438" t="0"/>
          <a:stretch/>
        </p:blipFill>
        <p:spPr>
          <a:xfrm>
            <a:off x="8235950" y="5599113"/>
            <a:ext cx="4075112"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Google Shape;215;p2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2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217" name="Google Shape;217;p2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2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19" name="Google Shape;219;p28"/>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20" name="Google Shape;220;p2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1" name="Google Shape;221;p28"/>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4" name="Shape 314"/>
        <p:cNvGrpSpPr/>
        <p:nvPr/>
      </p:nvGrpSpPr>
      <p:grpSpPr>
        <a:xfrm>
          <a:off x="0" y="0"/>
          <a:ext cx="0" cy="0"/>
          <a:chOff x="0" y="0"/>
          <a:chExt cx="0" cy="0"/>
        </a:xfrm>
      </p:grpSpPr>
      <p:sp>
        <p:nvSpPr>
          <p:cNvPr id="315" name="Google Shape;315;p4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6" name="Google Shape;316;p4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317" name="Google Shape;317;p4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8" name="Google Shape;318;p4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19" name="Google Shape;319;p40"/>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20" name="Google Shape;320;p4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21" name="Google Shape;321;p40"/>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1" name="Shape 421"/>
        <p:cNvGrpSpPr/>
        <p:nvPr/>
      </p:nvGrpSpPr>
      <p:grpSpPr>
        <a:xfrm>
          <a:off x="0" y="0"/>
          <a:ext cx="0" cy="0"/>
          <a:chOff x="0" y="0"/>
          <a:chExt cx="0" cy="0"/>
        </a:xfrm>
      </p:grpSpPr>
      <p:sp>
        <p:nvSpPr>
          <p:cNvPr id="422" name="Google Shape;422;p5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5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424" name="Google Shape;424;p53"/>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5" name="Google Shape;425;p5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26" name="Google Shape;426;p53"/>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27" name="Google Shape;427;p5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28" name="Google Shape;428;p53"/>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observer.globe.gov" TargetMode="Externa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scied.ucar.edu/boulder-floods" TargetMode="External"/><Relationship Id="rId4" Type="http://schemas.openxmlformats.org/officeDocument/2006/relationships/image" Target="../media/image28.png"/><Relationship Id="rId5" Type="http://schemas.openxmlformats.org/officeDocument/2006/relationships/hyperlink" Target="http://drive.google.com/file/d/14P3DOvA3EkaekBrlWiEVEV5dgqgyOnEc/view" TargetMode="External"/><Relationship Id="rId6" Type="http://schemas.openxmlformats.org/officeDocument/2006/relationships/image" Target="../media/image3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0.xml"/><Relationship Id="rId3" Type="http://schemas.openxmlformats.org/officeDocument/2006/relationships/image" Target="../media/image14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1.xml"/><Relationship Id="rId3" Type="http://schemas.openxmlformats.org/officeDocument/2006/relationships/image" Target="../media/image14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2.xml"/><Relationship Id="rId3" Type="http://schemas.openxmlformats.org/officeDocument/2006/relationships/image" Target="../media/image15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40.png"/><Relationship Id="rId4" Type="http://schemas.openxmlformats.org/officeDocument/2006/relationships/image" Target="../media/image149.jpg"/><Relationship Id="rId5" Type="http://schemas.openxmlformats.org/officeDocument/2006/relationships/image" Target="../media/image14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9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4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9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4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1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9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2.jpg"/><Relationship Id="rId5" Type="http://schemas.openxmlformats.org/officeDocument/2006/relationships/image" Target="../media/image31.jpg"/><Relationship Id="rId6" Type="http://schemas.openxmlformats.org/officeDocument/2006/relationships/image" Target="../media/image3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1.xml"/><Relationship Id="rId3" Type="http://schemas.openxmlformats.org/officeDocument/2006/relationships/image" Target="../media/image16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2.xml"/><Relationship Id="rId3" Type="http://schemas.openxmlformats.org/officeDocument/2006/relationships/hyperlink" Target="https://www.youtube.com/watch?v=jC3H2k8lONU&amp;feature=youtu.be" TargetMode="External"/><Relationship Id="rId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3.xml"/><Relationship Id="rId3" Type="http://schemas.openxmlformats.org/officeDocument/2006/relationships/hyperlink" Target="http://www.youtube.com/watch?v=jC3H2k8lONU" TargetMode="External"/><Relationship Id="rId4" Type="http://schemas.openxmlformats.org/officeDocument/2006/relationships/image" Target="../media/image144.jpg"/><Relationship Id="rId5" Type="http://schemas.openxmlformats.org/officeDocument/2006/relationships/image" Target="../media/image14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63.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5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5.xml"/><Relationship Id="rId3" Type="http://schemas.openxmlformats.org/officeDocument/2006/relationships/image" Target="../media/image15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6.xml"/><Relationship Id="rId3" Type="http://schemas.openxmlformats.org/officeDocument/2006/relationships/image" Target="../media/image150.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53.png"/><Relationship Id="rId4" Type="http://schemas.openxmlformats.org/officeDocument/2006/relationships/image" Target="../media/image155.png"/><Relationship Id="rId5" Type="http://schemas.openxmlformats.org/officeDocument/2006/relationships/image" Target="../media/image19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8.xml"/><Relationship Id="rId3" Type="http://schemas.openxmlformats.org/officeDocument/2006/relationships/image" Target="../media/image162.png"/><Relationship Id="rId4" Type="http://schemas.openxmlformats.org/officeDocument/2006/relationships/image" Target="../media/image18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9.xml"/><Relationship Id="rId3" Type="http://schemas.openxmlformats.org/officeDocument/2006/relationships/image" Target="../media/image1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0.xml"/><Relationship Id="rId3" Type="http://schemas.openxmlformats.org/officeDocument/2006/relationships/image" Target="../media/image15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2.xml"/><Relationship Id="rId3" Type="http://schemas.openxmlformats.org/officeDocument/2006/relationships/image" Target="../media/image158.png"/><Relationship Id="rId4" Type="http://schemas.openxmlformats.org/officeDocument/2006/relationships/image" Target="../media/image161.png"/><Relationship Id="rId5" Type="http://schemas.openxmlformats.org/officeDocument/2006/relationships/image" Target="../media/image1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63.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54.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168.png"/><Relationship Id="rId4" Type="http://schemas.openxmlformats.org/officeDocument/2006/relationships/image" Target="../media/image16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6.xml"/><Relationship Id="rId3" Type="http://schemas.openxmlformats.org/officeDocument/2006/relationships/image" Target="../media/image17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4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9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65.png"/><Relationship Id="rId4" Type="http://schemas.openxmlformats.org/officeDocument/2006/relationships/image" Target="../media/image16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0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169.png"/><Relationship Id="rId4" Type="http://schemas.openxmlformats.org/officeDocument/2006/relationships/image" Target="../media/image167.png"/><Relationship Id="rId5" Type="http://schemas.openxmlformats.org/officeDocument/2006/relationships/image" Target="../media/image17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70.png"/><Relationship Id="rId4" Type="http://schemas.openxmlformats.org/officeDocument/2006/relationships/image" Target="../media/image19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73.png"/><Relationship Id="rId4" Type="http://schemas.openxmlformats.org/officeDocument/2006/relationships/image" Target="../media/image17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6.xml"/><Relationship Id="rId3" Type="http://schemas.openxmlformats.org/officeDocument/2006/relationships/image" Target="../media/image174.png"/><Relationship Id="rId4" Type="http://schemas.openxmlformats.org/officeDocument/2006/relationships/image" Target="../media/image17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173.png"/><Relationship Id="rId4" Type="http://schemas.openxmlformats.org/officeDocument/2006/relationships/image" Target="../media/image18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77.png"/><Relationship Id="rId4" Type="http://schemas.openxmlformats.org/officeDocument/2006/relationships/image" Target="../media/image18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79.png"/><Relationship Id="rId4" Type="http://schemas.openxmlformats.org/officeDocument/2006/relationships/image" Target="../media/image1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8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8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8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hyperlink" Target="https://www.nextgenscience.org/" TargetMode="External"/><Relationship Id="rId4" Type="http://schemas.openxmlformats.org/officeDocument/2006/relationships/image" Target="../media/image86.png"/><Relationship Id="rId5" Type="http://schemas.openxmlformats.org/officeDocument/2006/relationships/image" Target="../media/image19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8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hyperlink" Target="https://forms.gle/vM43xw7PFUZe3czw8" TargetMode="External"/><Relationship Id="rId4" Type="http://schemas.openxmlformats.org/officeDocument/2006/relationships/image" Target="../media/image18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observer.globe.gov"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91.png"/><Relationship Id="rId4"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43.png"/><Relationship Id="rId7"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8.png"/><Relationship Id="rId13" Type="http://schemas.openxmlformats.org/officeDocument/2006/relationships/image" Target="../media/image60.png"/><Relationship Id="rId12"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5.png"/><Relationship Id="rId15" Type="http://schemas.openxmlformats.org/officeDocument/2006/relationships/image" Target="../media/image64.png"/><Relationship Id="rId14" Type="http://schemas.openxmlformats.org/officeDocument/2006/relationships/image" Target="../media/image65.png"/><Relationship Id="rId16"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51.png"/><Relationship Id="rId7" Type="http://schemas.openxmlformats.org/officeDocument/2006/relationships/image" Target="../media/image50.png"/><Relationship Id="rId8"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nextgenscience.org/" TargetMode="External"/><Relationship Id="rId4" Type="http://schemas.openxmlformats.org/officeDocument/2006/relationships/image" Target="../media/image86.png"/><Relationship Id="rId5" Type="http://schemas.openxmlformats.org/officeDocument/2006/relationships/image" Target="../media/image1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0.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7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103.png"/><Relationship Id="rId5" Type="http://schemas.openxmlformats.org/officeDocument/2006/relationships/image" Target="../media/image7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79.jp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85.png"/><Relationship Id="rId4" Type="http://schemas.openxmlformats.org/officeDocument/2006/relationships/hyperlink" Target="https://scied.ucar.edu/virtual-balloon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76.png"/><Relationship Id="rId5"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83.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8.xml"/><Relationship Id="rId3" Type="http://schemas.openxmlformats.org/officeDocument/2006/relationships/image" Target="../media/image1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9.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pollev.com/melissarumme026" TargetMode="External"/><Relationship Id="rId4" Type="http://schemas.openxmlformats.org/officeDocument/2006/relationships/hyperlink" Target="http://www.polleverywhere.com" TargetMode="External"/><Relationship Id="rId5"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7.png"/><Relationship Id="rId4" Type="http://schemas.openxmlformats.org/officeDocument/2006/relationships/image" Target="../media/image101.png"/><Relationship Id="rId5"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8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hyperlink" Target="https://scied.ucar.edu/warming-mylar-balloo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6.png"/><Relationship Id="rId4" Type="http://schemas.openxmlformats.org/officeDocument/2006/relationships/image" Target="../media/image98.png"/><Relationship Id="rId5" Type="http://schemas.openxmlformats.org/officeDocument/2006/relationships/hyperlink" Target="https://scied.ucar.edu/make-thunderstor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observer.globe.gov" TargetMode="Externa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7.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7.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globe.gov/globe-data/visualize-and-retrieve-data" TargetMode="Externa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0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mailto:jristvey@ucar.edu" TargetMode="External"/><Relationship Id="rId4" Type="http://schemas.openxmlformats.org/officeDocument/2006/relationships/image" Target="../media/image97.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globe.gov/science-symposium" TargetMode="Externa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vis.globe.gov/GLOBE/" TargetMode="Externa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globe.gov/globe-community/community-map" TargetMode="External"/><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12.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11.png"/><Relationship Id="rId4" Type="http://schemas.openxmlformats.org/officeDocument/2006/relationships/image" Target="../media/image110.png"/><Relationship Id="rId5"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15.png"/><Relationship Id="rId4" Type="http://schemas.openxmlformats.org/officeDocument/2006/relationships/image" Target="../media/image89.png"/><Relationship Id="rId5" Type="http://schemas.openxmlformats.org/officeDocument/2006/relationships/image" Target="../media/image11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7.xml"/><Relationship Id="rId3" Type="http://schemas.openxmlformats.org/officeDocument/2006/relationships/image" Target="../media/image112.pn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8.xml"/><Relationship Id="rId3" Type="http://schemas.openxmlformats.org/officeDocument/2006/relationships/image" Target="../media/image1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9.xml"/><Relationship Id="rId3" Type="http://schemas.openxmlformats.org/officeDocument/2006/relationships/image" Target="../media/image118.png"/><Relationship Id="rId4" Type="http://schemas.openxmlformats.org/officeDocument/2006/relationships/hyperlink" Target="https://scied.ucar.edu/boulder-flood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2.xml"/><Relationship Id="rId3" Type="http://schemas.openxmlformats.org/officeDocument/2006/relationships/image" Target="../media/image123.pn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3.xml"/><Relationship Id="rId3" Type="http://schemas.openxmlformats.org/officeDocument/2006/relationships/image" Target="../media/image124.png"/><Relationship Id="rId4" Type="http://schemas.openxmlformats.org/officeDocument/2006/relationships/image" Target="../media/image12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4.xml"/><Relationship Id="rId3" Type="http://schemas.openxmlformats.org/officeDocument/2006/relationships/image" Target="../media/image124.png"/><Relationship Id="rId4" Type="http://schemas.openxmlformats.org/officeDocument/2006/relationships/image" Target="../media/image120.png"/><Relationship Id="rId5" Type="http://schemas.openxmlformats.org/officeDocument/2006/relationships/image" Target="../media/image13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5.xml"/><Relationship Id="rId3" Type="http://schemas.openxmlformats.org/officeDocument/2006/relationships/image" Target="../media/image127.png"/><Relationship Id="rId4" Type="http://schemas.openxmlformats.org/officeDocument/2006/relationships/image" Target="../media/image126.png"/><Relationship Id="rId5" Type="http://schemas.openxmlformats.org/officeDocument/2006/relationships/image" Target="../media/image129.png"/><Relationship Id="rId6" Type="http://schemas.openxmlformats.org/officeDocument/2006/relationships/image" Target="../media/image12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34.png"/><Relationship Id="rId4" Type="http://schemas.openxmlformats.org/officeDocument/2006/relationships/hyperlink" Target="http://drive.google.com/file/d/1V7AtPffOS0KyHrZ2VSDJDnvm_tmdLKYE/view" TargetMode="External"/><Relationship Id="rId5" Type="http://schemas.openxmlformats.org/officeDocument/2006/relationships/image" Target="../media/image13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7.xml"/><Relationship Id="rId3" Type="http://schemas.openxmlformats.org/officeDocument/2006/relationships/image" Target="../media/image131.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8.xml"/><Relationship Id="rId3" Type="http://schemas.openxmlformats.org/officeDocument/2006/relationships/image" Target="../media/image1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34.png"/><Relationship Id="rId4" Type="http://schemas.openxmlformats.org/officeDocument/2006/relationships/hyperlink" Target="http://drive.google.com/file/d/1V7AtPffOS0KyHrZ2VSDJDnvm_tmdLKYE/view" TargetMode="External"/><Relationship Id="rId5" Type="http://schemas.openxmlformats.org/officeDocument/2006/relationships/image" Target="../media/image13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34.png"/><Relationship Id="rId4" Type="http://schemas.openxmlformats.org/officeDocument/2006/relationships/image" Target="../media/image13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7.xml"/><Relationship Id="rId3" Type="http://schemas.openxmlformats.org/officeDocument/2006/relationships/image" Target="../media/image139.png"/><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38.png"/><Relationship Id="rId4" Type="http://schemas.openxmlformats.org/officeDocument/2006/relationships/image" Target="../media/image14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Please download the free </a:t>
            </a:r>
            <a:r>
              <a:rPr b="1" lang="en-US"/>
              <a:t>GLOBE Observer </a:t>
            </a:r>
            <a:r>
              <a:rPr lang="en-US"/>
              <a:t>app on your mobile device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Create an account (use your teacher email)</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Learn more about GLOBE Observer at: </a:t>
            </a:r>
            <a:r>
              <a:rPr lang="en-US" u="sng">
                <a:solidFill>
                  <a:schemeClr val="hlink"/>
                </a:solidFill>
                <a:hlinkClick r:id="rId3"/>
              </a:rPr>
              <a:t>https://observer.globe.gov</a:t>
            </a:r>
            <a:r>
              <a:rPr lang="en-US"/>
              <a:t> </a:t>
            </a:r>
            <a:endParaRPr/>
          </a:p>
        </p:txBody>
      </p:sp>
      <p:sp>
        <p:nvSpPr>
          <p:cNvPr id="533" name="Google Shape;533;p6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534" name="Google Shape;534;p66"/>
          <p:cNvPicPr preferRelativeResize="0"/>
          <p:nvPr/>
        </p:nvPicPr>
        <p:blipFill rotWithShape="1">
          <a:blip r:embed="rId4">
            <a:alphaModFix/>
          </a:blip>
          <a:srcRect b="6010" l="6952" r="6459" t="6752"/>
          <a:stretch/>
        </p:blipFill>
        <p:spPr>
          <a:xfrm>
            <a:off x="8695750" y="4221725"/>
            <a:ext cx="1480525" cy="1396750"/>
          </a:xfrm>
          <a:prstGeom prst="rect">
            <a:avLst/>
          </a:prstGeom>
          <a:noFill/>
          <a:ln>
            <a:noFill/>
          </a:ln>
        </p:spPr>
      </p:pic>
      <p:sp>
        <p:nvSpPr>
          <p:cNvPr id="535" name="Google Shape;535;p6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Cloud Data Collection with GLOBE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75"/>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06" name="Google Shape;606;p75"/>
          <p:cNvSpPr txBox="1"/>
          <p:nvPr>
            <p:ph idx="1" type="body"/>
          </p:nvPr>
        </p:nvSpPr>
        <p:spPr>
          <a:xfrm>
            <a:off x="1046800" y="2308875"/>
            <a:ext cx="3733500" cy="373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857"/>
              </a:buClr>
              <a:buSzPts val="2800"/>
              <a:buNone/>
            </a:pPr>
            <a:r>
              <a:rPr b="1" lang="en-US" sz="2700">
                <a:solidFill>
                  <a:srgbClr val="0070C0"/>
                </a:solidFill>
              </a:rPr>
              <a:t>STEP 1:</a:t>
            </a:r>
            <a:r>
              <a:rPr b="1" lang="en-US" sz="2700">
                <a:solidFill>
                  <a:srgbClr val="000000"/>
                </a:solidFill>
              </a:rPr>
              <a:t> </a:t>
            </a:r>
            <a:endParaRPr b="1" sz="2700">
              <a:solidFill>
                <a:srgbClr val="000000"/>
              </a:solidFill>
            </a:endParaRPr>
          </a:p>
          <a:p>
            <a:pPr indent="0" lvl="0" marL="0" rtl="0" algn="l">
              <a:lnSpc>
                <a:spcPct val="90000"/>
              </a:lnSpc>
              <a:spcBef>
                <a:spcPts val="0"/>
              </a:spcBef>
              <a:spcAft>
                <a:spcPts val="0"/>
              </a:spcAft>
              <a:buClr>
                <a:srgbClr val="595857"/>
              </a:buClr>
              <a:buSzPts val="2800"/>
              <a:buNone/>
            </a:pPr>
            <a:r>
              <a:rPr b="1" lang="en-US" sz="2700"/>
              <a:t>What happens in the atmosphere to cause a storm?</a:t>
            </a:r>
            <a:endParaRPr b="1" sz="2700"/>
          </a:p>
          <a:p>
            <a:pPr indent="0" lvl="0" marL="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457200" lvl="0" marL="7315200" rtl="0" algn="l">
              <a:lnSpc>
                <a:spcPct val="90000"/>
              </a:lnSpc>
              <a:spcBef>
                <a:spcPts val="0"/>
              </a:spcBef>
              <a:spcAft>
                <a:spcPts val="0"/>
              </a:spcAft>
              <a:buClr>
                <a:srgbClr val="595857"/>
              </a:buClr>
              <a:buSzPts val="2800"/>
              <a:buNone/>
            </a:pPr>
            <a:r>
              <a:rPr lang="en-US" sz="1100" u="sng">
                <a:solidFill>
                  <a:schemeClr val="hlink"/>
                </a:solidFill>
                <a:latin typeface="Arial"/>
                <a:ea typeface="Arial"/>
                <a:cs typeface="Arial"/>
                <a:sym typeface="Arial"/>
                <a:hlinkClick r:id="rId3"/>
              </a:rPr>
              <a:t>https://scied.ucar.edu/boulder-floods</a:t>
            </a:r>
            <a:endParaRPr/>
          </a:p>
        </p:txBody>
      </p:sp>
      <p:sp>
        <p:nvSpPr>
          <p:cNvPr id="607" name="Google Shape;607;p7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08" name="Google Shape;608;p75"/>
          <p:cNvPicPr preferRelativeResize="0"/>
          <p:nvPr/>
        </p:nvPicPr>
        <p:blipFill>
          <a:blip r:embed="rId4">
            <a:alphaModFix/>
          </a:blip>
          <a:stretch>
            <a:fillRect/>
          </a:stretch>
        </p:blipFill>
        <p:spPr>
          <a:xfrm>
            <a:off x="850900" y="472250"/>
            <a:ext cx="1218300" cy="1218300"/>
          </a:xfrm>
          <a:prstGeom prst="rect">
            <a:avLst/>
          </a:prstGeom>
          <a:noFill/>
          <a:ln>
            <a:noFill/>
          </a:ln>
        </p:spPr>
      </p:pic>
      <p:pic>
        <p:nvPicPr>
          <p:cNvPr id="609" name="Google Shape;609;p75" title="Boulder, Colorado Flood- How Nature and History Shape Resilience.mp4">
            <a:hlinkClick r:id="rId5"/>
          </p:cNvPr>
          <p:cNvPicPr preferRelativeResize="0"/>
          <p:nvPr/>
        </p:nvPicPr>
        <p:blipFill>
          <a:blip r:embed="rId6">
            <a:alphaModFix/>
          </a:blip>
          <a:stretch>
            <a:fillRect/>
          </a:stretch>
        </p:blipFill>
        <p:spPr>
          <a:xfrm>
            <a:off x="5005325" y="1489875"/>
            <a:ext cx="6170750" cy="4628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1" name="Shape 1411"/>
        <p:cNvGrpSpPr/>
        <p:nvPr/>
      </p:nvGrpSpPr>
      <p:grpSpPr>
        <a:xfrm>
          <a:off x="0" y="0"/>
          <a:ext cx="0" cy="0"/>
          <a:chOff x="0" y="0"/>
          <a:chExt cx="0" cy="0"/>
        </a:xfrm>
      </p:grpSpPr>
      <p:sp>
        <p:nvSpPr>
          <p:cNvPr id="1412" name="Google Shape;1412;p165"/>
          <p:cNvSpPr txBox="1"/>
          <p:nvPr>
            <p:ph type="title"/>
          </p:nvPr>
        </p:nvSpPr>
        <p:spPr>
          <a:xfrm>
            <a:off x="684331" y="9007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3: </a:t>
            </a:r>
            <a:r>
              <a:rPr lang="en-US" sz="3700"/>
              <a:t>Analyze pressure data in one location.</a:t>
            </a:r>
            <a:endParaRPr sz="3700"/>
          </a:p>
        </p:txBody>
      </p:sp>
      <p:sp>
        <p:nvSpPr>
          <p:cNvPr id="1413" name="Google Shape;1413;p165"/>
          <p:cNvSpPr txBox="1"/>
          <p:nvPr>
            <p:ph idx="1" type="body"/>
          </p:nvPr>
        </p:nvSpPr>
        <p:spPr>
          <a:xfrm>
            <a:off x="864140" y="2090923"/>
            <a:ext cx="3459900" cy="42312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lang="en-US"/>
              <a:t>How did the pressure change over time (before, during, and after the cold front)? </a:t>
            </a:r>
            <a:endParaRPr/>
          </a:p>
          <a:p>
            <a:pPr indent="0" lvl="0" marL="0" rtl="0" algn="l">
              <a:lnSpc>
                <a:spcPct val="90000"/>
              </a:lnSpc>
              <a:spcBef>
                <a:spcPts val="1000"/>
              </a:spcBef>
              <a:spcAft>
                <a:spcPts val="0"/>
              </a:spcAft>
              <a:buClr>
                <a:srgbClr val="595857"/>
              </a:buClr>
              <a:buSzPts val="2800"/>
              <a:buNone/>
            </a:pPr>
            <a:r>
              <a:t/>
            </a:r>
            <a:endParaRPr b="1"/>
          </a:p>
        </p:txBody>
      </p:sp>
      <p:sp>
        <p:nvSpPr>
          <p:cNvPr id="1414" name="Google Shape;1414;p165"/>
          <p:cNvSpPr txBox="1"/>
          <p:nvPr>
            <p:ph idx="11" type="ftr"/>
          </p:nvPr>
        </p:nvSpPr>
        <p:spPr>
          <a:xfrm>
            <a:off x="850900" y="6356350"/>
            <a:ext cx="5693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15" name="Google Shape;1415;p165"/>
          <p:cNvPicPr preferRelativeResize="0"/>
          <p:nvPr/>
        </p:nvPicPr>
        <p:blipFill rotWithShape="1">
          <a:blip r:embed="rId3">
            <a:alphaModFix/>
          </a:blip>
          <a:srcRect b="0" l="0" r="0" t="0"/>
          <a:stretch/>
        </p:blipFill>
        <p:spPr>
          <a:xfrm>
            <a:off x="3391255" y="1024661"/>
            <a:ext cx="10193865" cy="556029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0" name="Shape 1420"/>
        <p:cNvGrpSpPr/>
        <p:nvPr/>
      </p:nvGrpSpPr>
      <p:grpSpPr>
        <a:xfrm>
          <a:off x="0" y="0"/>
          <a:ext cx="0" cy="0"/>
          <a:chOff x="0" y="0"/>
          <a:chExt cx="0" cy="0"/>
        </a:xfrm>
      </p:grpSpPr>
      <p:sp>
        <p:nvSpPr>
          <p:cNvPr id="1421" name="Google Shape;1421;p166"/>
          <p:cNvSpPr txBox="1"/>
          <p:nvPr>
            <p:ph type="title"/>
          </p:nvPr>
        </p:nvSpPr>
        <p:spPr>
          <a:xfrm>
            <a:off x="451557" y="38468"/>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422" name="Google Shape;1422;p166"/>
          <p:cNvSpPr txBox="1"/>
          <p:nvPr>
            <p:ph idx="1" type="body"/>
          </p:nvPr>
        </p:nvSpPr>
        <p:spPr>
          <a:xfrm>
            <a:off x="451557" y="1254927"/>
            <a:ext cx="11160000" cy="55692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Compare the Colorado storm with what we know about isolated storms and cold fronts.</a:t>
            </a:r>
            <a:endParaRPr/>
          </a:p>
        </p:txBody>
      </p:sp>
      <p:pic>
        <p:nvPicPr>
          <p:cNvPr id="1423" name="Google Shape;1423;p166"/>
          <p:cNvPicPr preferRelativeResize="0"/>
          <p:nvPr/>
        </p:nvPicPr>
        <p:blipFill rotWithShape="1">
          <a:blip r:embed="rId3">
            <a:alphaModFix/>
          </a:blip>
          <a:srcRect b="0" l="0" r="0" t="0"/>
          <a:stretch/>
        </p:blipFill>
        <p:spPr>
          <a:xfrm>
            <a:off x="2087105" y="2494105"/>
            <a:ext cx="7038383" cy="3862245"/>
          </a:xfrm>
          <a:prstGeom prst="rect">
            <a:avLst/>
          </a:prstGeom>
          <a:noFill/>
          <a:ln>
            <a:noFill/>
          </a:ln>
        </p:spPr>
      </p:pic>
      <p:sp>
        <p:nvSpPr>
          <p:cNvPr id="1424" name="Google Shape;1424;p166"/>
          <p:cNvSpPr txBox="1"/>
          <p:nvPr>
            <p:ph idx="11" type="ftr"/>
          </p:nvPr>
        </p:nvSpPr>
        <p:spPr>
          <a:xfrm>
            <a:off x="850900" y="6356350"/>
            <a:ext cx="56385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9" name="Shape 1429"/>
        <p:cNvGrpSpPr/>
        <p:nvPr/>
      </p:nvGrpSpPr>
      <p:grpSpPr>
        <a:xfrm>
          <a:off x="0" y="0"/>
          <a:ext cx="0" cy="0"/>
          <a:chOff x="0" y="0"/>
          <a:chExt cx="0" cy="0"/>
        </a:xfrm>
      </p:grpSpPr>
      <p:sp>
        <p:nvSpPr>
          <p:cNvPr id="1430" name="Google Shape;1430;p167"/>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t/>
            </a:r>
            <a:endParaRPr/>
          </a:p>
        </p:txBody>
      </p:sp>
      <p:sp>
        <p:nvSpPr>
          <p:cNvPr id="1431" name="Google Shape;1431;p167"/>
          <p:cNvSpPr txBox="1"/>
          <p:nvPr>
            <p:ph idx="1" type="body"/>
          </p:nvPr>
        </p:nvSpPr>
        <p:spPr>
          <a:xfrm>
            <a:off x="831851" y="4589465"/>
            <a:ext cx="10515600" cy="15000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t/>
            </a:r>
            <a:endParaRPr/>
          </a:p>
        </p:txBody>
      </p:sp>
      <p:pic>
        <p:nvPicPr>
          <p:cNvPr id="1432" name="Google Shape;1432;p16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6" name="Shape 1436"/>
        <p:cNvGrpSpPr/>
        <p:nvPr/>
      </p:nvGrpSpPr>
      <p:grpSpPr>
        <a:xfrm>
          <a:off x="0" y="0"/>
          <a:ext cx="0" cy="0"/>
          <a:chOff x="0" y="0"/>
          <a:chExt cx="0" cy="0"/>
        </a:xfrm>
      </p:grpSpPr>
      <p:sp>
        <p:nvSpPr>
          <p:cNvPr id="1437" name="Google Shape;1437;p168"/>
          <p:cNvSpPr txBox="1"/>
          <p:nvPr>
            <p:ph type="title"/>
          </p:nvPr>
        </p:nvSpPr>
        <p:spPr>
          <a:xfrm>
            <a:off x="2069100" y="343900"/>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is the Colorado Storm different from other storms we have learned about?</a:t>
            </a:r>
            <a:endParaRPr sz="3600"/>
          </a:p>
        </p:txBody>
      </p:sp>
      <p:sp>
        <p:nvSpPr>
          <p:cNvPr id="1438" name="Google Shape;1438;p16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39" name="Google Shape;1439;p16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40" name="Google Shape;1440;p168"/>
          <p:cNvPicPr preferRelativeResize="0"/>
          <p:nvPr/>
        </p:nvPicPr>
        <p:blipFill>
          <a:blip r:embed="rId3">
            <a:alphaModFix/>
          </a:blip>
          <a:stretch>
            <a:fillRect/>
          </a:stretch>
        </p:blipFill>
        <p:spPr>
          <a:xfrm>
            <a:off x="630250" y="233938"/>
            <a:ext cx="1264525" cy="1262406"/>
          </a:xfrm>
          <a:prstGeom prst="rect">
            <a:avLst/>
          </a:prstGeom>
          <a:noFill/>
          <a:ln>
            <a:noFill/>
          </a:ln>
        </p:spPr>
      </p:pic>
      <p:pic>
        <p:nvPicPr>
          <p:cNvPr id="1441" name="Google Shape;1441;p168"/>
          <p:cNvPicPr preferRelativeResize="0"/>
          <p:nvPr/>
        </p:nvPicPr>
        <p:blipFill>
          <a:blip r:embed="rId4">
            <a:alphaModFix/>
          </a:blip>
          <a:stretch>
            <a:fillRect/>
          </a:stretch>
        </p:blipFill>
        <p:spPr>
          <a:xfrm>
            <a:off x="1556200" y="1598525"/>
            <a:ext cx="8597807" cy="4757825"/>
          </a:xfrm>
          <a:prstGeom prst="rect">
            <a:avLst/>
          </a:prstGeom>
          <a:noFill/>
          <a:ln>
            <a:noFill/>
          </a:ln>
        </p:spPr>
      </p:pic>
      <p:pic>
        <p:nvPicPr>
          <p:cNvPr id="1442" name="Google Shape;1442;p168"/>
          <p:cNvPicPr preferRelativeResize="0"/>
          <p:nvPr/>
        </p:nvPicPr>
        <p:blipFill>
          <a:blip r:embed="rId5">
            <a:alphaModFix/>
          </a:blip>
          <a:stretch>
            <a:fillRect/>
          </a:stretch>
        </p:blipFill>
        <p:spPr>
          <a:xfrm>
            <a:off x="5962400" y="4754650"/>
            <a:ext cx="6781826" cy="21719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7" name="Shape 1447"/>
        <p:cNvGrpSpPr/>
        <p:nvPr/>
      </p:nvGrpSpPr>
      <p:grpSpPr>
        <a:xfrm>
          <a:off x="0" y="0"/>
          <a:ext cx="0" cy="0"/>
          <a:chOff x="0" y="0"/>
          <a:chExt cx="0" cy="0"/>
        </a:xfrm>
      </p:grpSpPr>
      <p:pic>
        <p:nvPicPr>
          <p:cNvPr id="1448" name="Google Shape;1448;p169"/>
          <p:cNvPicPr preferRelativeResize="0"/>
          <p:nvPr/>
        </p:nvPicPr>
        <p:blipFill>
          <a:blip r:embed="rId3">
            <a:alphaModFix/>
          </a:blip>
          <a:stretch>
            <a:fillRect/>
          </a:stretch>
        </p:blipFill>
        <p:spPr>
          <a:xfrm>
            <a:off x="1791700" y="152400"/>
            <a:ext cx="8737606" cy="655320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2" name="Shape 1452"/>
        <p:cNvGrpSpPr/>
        <p:nvPr/>
      </p:nvGrpSpPr>
      <p:grpSpPr>
        <a:xfrm>
          <a:off x="0" y="0"/>
          <a:ext cx="0" cy="0"/>
          <a:chOff x="0" y="0"/>
          <a:chExt cx="0" cy="0"/>
        </a:xfrm>
      </p:grpSpPr>
      <p:sp>
        <p:nvSpPr>
          <p:cNvPr id="1453" name="Google Shape;1453;p170"/>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454" name="Google Shape;1454;p170"/>
          <p:cNvSpPr txBox="1"/>
          <p:nvPr>
            <p:ph idx="1" type="body"/>
          </p:nvPr>
        </p:nvSpPr>
        <p:spPr>
          <a:xfrm>
            <a:off x="838200" y="2158950"/>
            <a:ext cx="10515600" cy="315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457200" rtl="0" algn="l">
              <a:spcBef>
                <a:spcPts val="0"/>
              </a:spcBef>
              <a:spcAft>
                <a:spcPts val="0"/>
              </a:spcAft>
              <a:buNone/>
            </a:pPr>
            <a:r>
              <a:t/>
            </a:r>
            <a:endParaRPr i="1" sz="2400"/>
          </a:p>
          <a:p>
            <a:pPr indent="-381000" lvl="0" marL="914400" rtl="0" algn="l">
              <a:spcBef>
                <a:spcPts val="0"/>
              </a:spcBef>
              <a:spcAft>
                <a:spcPts val="0"/>
              </a:spcAft>
              <a:buSzPts val="2400"/>
              <a:buChar char="•"/>
            </a:pPr>
            <a:r>
              <a:rPr i="1" lang="en-US" sz="2400"/>
              <a:t>Discuss at your tables</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455" name="Google Shape;1455;p17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56" name="Google Shape;1456;p170"/>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0" name="Shape 1460"/>
        <p:cNvGrpSpPr/>
        <p:nvPr/>
      </p:nvGrpSpPr>
      <p:grpSpPr>
        <a:xfrm>
          <a:off x="0" y="0"/>
          <a:ext cx="0" cy="0"/>
          <a:chOff x="0" y="0"/>
          <a:chExt cx="0" cy="0"/>
        </a:xfrm>
      </p:grpSpPr>
      <p:sp>
        <p:nvSpPr>
          <p:cNvPr id="1461" name="Google Shape;1461;p171"/>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462" name="Google Shape;1462;p171"/>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1463" name="Google Shape;1463;p171"/>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464" name="Google Shape;1464;p171"/>
          <p:cNvSpPr txBox="1"/>
          <p:nvPr>
            <p:ph idx="4294967295" type="body"/>
          </p:nvPr>
        </p:nvSpPr>
        <p:spPr>
          <a:xfrm>
            <a:off x="389425"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465" name="Google Shape;1465;p171"/>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0" name="Shape 1470"/>
        <p:cNvGrpSpPr/>
        <p:nvPr/>
      </p:nvGrpSpPr>
      <p:grpSpPr>
        <a:xfrm>
          <a:off x="0" y="0"/>
          <a:ext cx="0" cy="0"/>
          <a:chOff x="0" y="0"/>
          <a:chExt cx="0" cy="0"/>
        </a:xfrm>
      </p:grpSpPr>
      <p:sp>
        <p:nvSpPr>
          <p:cNvPr id="1471" name="Google Shape;1471;p172"/>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472" name="Google Shape;1472;p172"/>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1473" name="Google Shape;1473;p172"/>
          <p:cNvPicPr preferRelativeResize="0"/>
          <p:nvPr/>
        </p:nvPicPr>
        <p:blipFill rotWithShape="1">
          <a:blip r:embed="rId3">
            <a:alphaModFix/>
          </a:blip>
          <a:srcRect b="0" l="0" r="0" t="0"/>
          <a:stretch/>
        </p:blipFill>
        <p:spPr>
          <a:xfrm>
            <a:off x="645175" y="734425"/>
            <a:ext cx="4894399" cy="14263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8" name="Shape 1478"/>
        <p:cNvGrpSpPr/>
        <p:nvPr/>
      </p:nvGrpSpPr>
      <p:grpSpPr>
        <a:xfrm>
          <a:off x="0" y="0"/>
          <a:ext cx="0" cy="0"/>
          <a:chOff x="0" y="0"/>
          <a:chExt cx="0" cy="0"/>
        </a:xfrm>
      </p:grpSpPr>
      <p:pic>
        <p:nvPicPr>
          <p:cNvPr id="1479" name="Google Shape;1479;p173"/>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480" name="Google Shape;1480;p173"/>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481" name="Google Shape;1481;p173"/>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5" name="Shape 1485"/>
        <p:cNvGrpSpPr/>
        <p:nvPr/>
      </p:nvGrpSpPr>
      <p:grpSpPr>
        <a:xfrm>
          <a:off x="0" y="0"/>
          <a:ext cx="0" cy="0"/>
          <a:chOff x="0" y="0"/>
          <a:chExt cx="0" cy="0"/>
        </a:xfrm>
      </p:grpSpPr>
      <p:sp>
        <p:nvSpPr>
          <p:cNvPr id="1486" name="Google Shape;1486;p174"/>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12:35pm</a:t>
            </a:r>
            <a:endParaRPr sz="3600"/>
          </a:p>
        </p:txBody>
      </p:sp>
      <p:sp>
        <p:nvSpPr>
          <p:cNvPr id="1487" name="Google Shape;1487;p174"/>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88" name="Google Shape;1488;p17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89" name="Google Shape;1489;p174"/>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76"/>
          <p:cNvSpPr txBox="1"/>
          <p:nvPr>
            <p:ph type="title"/>
          </p:nvPr>
        </p:nvSpPr>
        <p:spPr>
          <a:xfrm>
            <a:off x="21454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15" name="Google Shape;615;p76"/>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2:</a:t>
            </a:r>
            <a:r>
              <a:rPr b="1" lang="en-US" sz="2700">
                <a:solidFill>
                  <a:schemeClr val="dk1"/>
                </a:solidFill>
              </a:rPr>
              <a:t> </a:t>
            </a:r>
            <a:r>
              <a:rPr b="1" lang="en-US" sz="2700"/>
              <a:t>What are my experiences with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616" name="Google Shape;616;p76"/>
          <p:cNvSpPr txBox="1"/>
          <p:nvPr>
            <p:ph idx="11" type="ftr"/>
          </p:nvPr>
        </p:nvSpPr>
        <p:spPr>
          <a:xfrm>
            <a:off x="850900" y="6356350"/>
            <a:ext cx="8797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Photo (L)  by Carlye Calvin and (R) by Charles Semmer</a:t>
            </a:r>
            <a:endParaRPr/>
          </a:p>
        </p:txBody>
      </p:sp>
      <p:pic>
        <p:nvPicPr>
          <p:cNvPr id="617" name="Google Shape;617;p76"/>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618" name="Google Shape;618;p76"/>
          <p:cNvPicPr preferRelativeResize="0"/>
          <p:nvPr/>
        </p:nvPicPr>
        <p:blipFill>
          <a:blip r:embed="rId4">
            <a:alphaModFix/>
          </a:blip>
          <a:stretch>
            <a:fillRect/>
          </a:stretch>
        </p:blipFill>
        <p:spPr>
          <a:xfrm>
            <a:off x="1033800" y="2547675"/>
            <a:ext cx="5029200" cy="3349447"/>
          </a:xfrm>
          <a:prstGeom prst="rect">
            <a:avLst/>
          </a:prstGeom>
          <a:noFill/>
          <a:ln>
            <a:noFill/>
          </a:ln>
          <a:effectLst>
            <a:outerShdw blurRad="57150" rotWithShape="0" algn="bl" dir="5400000" dist="19050">
              <a:srgbClr val="000000">
                <a:alpha val="50000"/>
              </a:srgbClr>
            </a:outerShdw>
          </a:effectLst>
        </p:spPr>
      </p:pic>
      <p:pic>
        <p:nvPicPr>
          <p:cNvPr id="619" name="Google Shape;619;p76"/>
          <p:cNvPicPr preferRelativeResize="0"/>
          <p:nvPr/>
        </p:nvPicPr>
        <p:blipFill>
          <a:blip r:embed="rId5">
            <a:alphaModFix/>
          </a:blip>
          <a:stretch>
            <a:fillRect/>
          </a:stretch>
        </p:blipFill>
        <p:spPr>
          <a:xfrm>
            <a:off x="6434675" y="2525950"/>
            <a:ext cx="5029200" cy="3379623"/>
          </a:xfrm>
          <a:prstGeom prst="rect">
            <a:avLst/>
          </a:prstGeom>
          <a:noFill/>
          <a:ln>
            <a:noFill/>
          </a:ln>
          <a:effectLst>
            <a:outerShdw blurRad="57150" rotWithShape="0" algn="bl" dir="5400000" dist="19050">
              <a:srgbClr val="000000">
                <a:alpha val="50000"/>
              </a:srgbClr>
            </a:outerShdw>
          </a:effectLst>
        </p:spPr>
      </p:pic>
      <p:pic>
        <p:nvPicPr>
          <p:cNvPr id="620" name="Google Shape;620;p76"/>
          <p:cNvPicPr preferRelativeResize="0"/>
          <p:nvPr/>
        </p:nvPicPr>
        <p:blipFill>
          <a:blip r:embed="rId6">
            <a:alphaModFix/>
          </a:blip>
          <a:stretch>
            <a:fillRect/>
          </a:stretch>
        </p:blipFill>
        <p:spPr>
          <a:xfrm>
            <a:off x="7944350" y="276050"/>
            <a:ext cx="3977100" cy="13257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175"/>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Worldwide Weather</a:t>
            </a:r>
            <a:endParaRPr/>
          </a:p>
        </p:txBody>
      </p:sp>
      <p:sp>
        <p:nvSpPr>
          <p:cNvPr id="1496" name="Google Shape;1496;p175"/>
          <p:cNvSpPr txBox="1"/>
          <p:nvPr>
            <p:ph idx="1" type="subTitle"/>
          </p:nvPr>
        </p:nvSpPr>
        <p:spPr>
          <a:xfrm>
            <a:off x="1189475" y="2872575"/>
            <a:ext cx="971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Why do storms move in predictable patterns around the world?</a:t>
            </a:r>
            <a:endParaRPr/>
          </a:p>
        </p:txBody>
      </p:sp>
      <p:sp>
        <p:nvSpPr>
          <p:cNvPr id="1497" name="Google Shape;1497;p175"/>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498" name="Google Shape;1498;p175"/>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b="1" sz="1800">
              <a:solidFill>
                <a:schemeClr val="dk2"/>
              </a:solidFill>
              <a:latin typeface="Montserrat"/>
              <a:ea typeface="Montserrat"/>
              <a:cs typeface="Montserrat"/>
              <a:sym typeface="Montserrat"/>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76"/>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en-US" sz="4800"/>
              <a:t>How do storms move around the world?</a:t>
            </a:r>
            <a:endParaRPr sz="4800"/>
          </a:p>
        </p:txBody>
      </p:sp>
      <p:pic>
        <p:nvPicPr>
          <p:cNvPr id="1505" name="Google Shape;1505;p176"/>
          <p:cNvPicPr preferRelativeResize="0"/>
          <p:nvPr/>
        </p:nvPicPr>
        <p:blipFill>
          <a:blip r:embed="rId3">
            <a:alphaModFix/>
          </a:blip>
          <a:stretch>
            <a:fillRect/>
          </a:stretch>
        </p:blipFill>
        <p:spPr>
          <a:xfrm>
            <a:off x="7811075" y="428590"/>
            <a:ext cx="3536381" cy="199076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0" name="Shape 1510"/>
        <p:cNvGrpSpPr/>
        <p:nvPr/>
      </p:nvGrpSpPr>
      <p:grpSpPr>
        <a:xfrm>
          <a:off x="0" y="0"/>
          <a:ext cx="0" cy="0"/>
          <a:chOff x="0" y="0"/>
          <a:chExt cx="0" cy="0"/>
        </a:xfrm>
      </p:grpSpPr>
      <p:sp>
        <p:nvSpPr>
          <p:cNvPr id="1511" name="Google Shape;1511;p177"/>
          <p:cNvSpPr txBox="1"/>
          <p:nvPr>
            <p:ph type="title"/>
          </p:nvPr>
        </p:nvSpPr>
        <p:spPr>
          <a:xfrm>
            <a:off x="1641851" y="329775"/>
            <a:ext cx="99696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Storm movement time-lapse video</a:t>
            </a:r>
            <a:endParaRPr/>
          </a:p>
        </p:txBody>
      </p:sp>
      <p:sp>
        <p:nvSpPr>
          <p:cNvPr id="1512" name="Google Shape;1512;p177"/>
          <p:cNvSpPr txBox="1"/>
          <p:nvPr>
            <p:ph idx="1" type="body"/>
          </p:nvPr>
        </p:nvSpPr>
        <p:spPr>
          <a:xfrm>
            <a:off x="451557" y="1717964"/>
            <a:ext cx="11160000" cy="4294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 </a:t>
            </a:r>
            <a:r>
              <a:rPr lang="en-US" sz="3200"/>
              <a:t>How do storms move across North America?</a:t>
            </a:r>
            <a:endParaRPr/>
          </a:p>
          <a:p>
            <a:pPr indent="0" lvl="0" marL="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Watch a </a:t>
            </a:r>
            <a:r>
              <a:rPr lang="en-US" sz="2800" u="sng">
                <a:solidFill>
                  <a:schemeClr val="hlink"/>
                </a:solidFill>
                <a:hlinkClick r:id="rId3"/>
              </a:rPr>
              <a:t>video</a:t>
            </a:r>
            <a:r>
              <a:rPr lang="en-US" sz="2800"/>
              <a:t> of storm movement across North America from March to April 2017.</a:t>
            </a:r>
            <a:endParaRPr/>
          </a:p>
          <a:p>
            <a:pPr indent="0" lvl="0" marL="0" rtl="0" algn="l">
              <a:lnSpc>
                <a:spcPct val="90000"/>
              </a:lnSpc>
              <a:spcBef>
                <a:spcPts val="1000"/>
              </a:spcBef>
              <a:spcAft>
                <a:spcPts val="0"/>
              </a:spcAft>
              <a:buClr>
                <a:srgbClr val="595857"/>
              </a:buClr>
              <a:buSzPts val="700"/>
              <a:buNone/>
            </a:pPr>
            <a:r>
              <a:t/>
            </a:r>
            <a:endParaRPr sz="700"/>
          </a:p>
          <a:p>
            <a:pPr indent="-228600" lvl="2" marL="1143000" rtl="0" algn="l">
              <a:lnSpc>
                <a:spcPct val="90000"/>
              </a:lnSpc>
              <a:spcBef>
                <a:spcPts val="500"/>
              </a:spcBef>
              <a:spcAft>
                <a:spcPts val="0"/>
              </a:spcAft>
              <a:buClr>
                <a:srgbClr val="595857"/>
              </a:buClr>
              <a:buSzPts val="2800"/>
              <a:buChar char="•"/>
            </a:pPr>
            <a:r>
              <a:rPr b="1" lang="en-US" sz="2800"/>
              <a:t>Find</a:t>
            </a:r>
            <a:r>
              <a:rPr lang="en-US" sz="2800"/>
              <a:t> one part of the video that captures your eye.</a:t>
            </a:r>
            <a:endParaRPr sz="2800"/>
          </a:p>
          <a:p>
            <a:pPr indent="-228600" lvl="2" marL="1143000" rtl="0" algn="l">
              <a:lnSpc>
                <a:spcPct val="90000"/>
              </a:lnSpc>
              <a:spcBef>
                <a:spcPts val="500"/>
              </a:spcBef>
              <a:spcAft>
                <a:spcPts val="0"/>
              </a:spcAft>
              <a:buSzPts val="2800"/>
              <a:buChar char="•"/>
            </a:pPr>
            <a:r>
              <a:rPr b="1" lang="en-US" sz="2800"/>
              <a:t>Capture </a:t>
            </a:r>
            <a:r>
              <a:rPr lang="en-US" sz="2800"/>
              <a:t>what you saw in a drawing.</a:t>
            </a:r>
            <a:endParaRPr sz="2800"/>
          </a:p>
          <a:p>
            <a:pPr indent="-228600" lvl="2" marL="1143000" rtl="0" algn="l">
              <a:lnSpc>
                <a:spcPct val="90000"/>
              </a:lnSpc>
              <a:spcBef>
                <a:spcPts val="500"/>
              </a:spcBef>
              <a:spcAft>
                <a:spcPts val="0"/>
              </a:spcAft>
              <a:buSzPts val="2800"/>
              <a:buChar char="•"/>
            </a:pPr>
            <a:r>
              <a:rPr b="1" lang="en-US" sz="2800"/>
              <a:t>Explain</a:t>
            </a:r>
            <a:r>
              <a:rPr lang="en-US" sz="2800"/>
              <a:t> how or why these patterns form.</a:t>
            </a:r>
            <a:endParaRPr sz="2800"/>
          </a:p>
          <a:p>
            <a:pPr indent="-228600" lvl="2" marL="1143000" rtl="0" algn="l">
              <a:lnSpc>
                <a:spcPct val="90000"/>
              </a:lnSpc>
              <a:spcBef>
                <a:spcPts val="500"/>
              </a:spcBef>
              <a:spcAft>
                <a:spcPts val="0"/>
              </a:spcAft>
              <a:buSzPts val="2800"/>
              <a:buChar char="•"/>
            </a:pPr>
            <a:r>
              <a:rPr b="1" lang="en-US" sz="2800"/>
              <a:t>Wonder</a:t>
            </a:r>
            <a:r>
              <a:rPr lang="en-US" sz="2800"/>
              <a:t>: what new ideas or questions do you have?</a:t>
            </a:r>
            <a:endParaRPr sz="2800"/>
          </a:p>
        </p:txBody>
      </p:sp>
      <p:sp>
        <p:nvSpPr>
          <p:cNvPr id="1513" name="Google Shape;1513;p177"/>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14" name="Google Shape;1514;p177"/>
          <p:cNvPicPr preferRelativeResize="0"/>
          <p:nvPr/>
        </p:nvPicPr>
        <p:blipFill>
          <a:blip r:embed="rId4">
            <a:alphaModFix/>
          </a:blip>
          <a:stretch>
            <a:fillRect/>
          </a:stretch>
        </p:blipFill>
        <p:spPr>
          <a:xfrm>
            <a:off x="203400" y="275313"/>
            <a:ext cx="1325426" cy="132542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pic>
        <p:nvPicPr>
          <p:cNvPr descr="Satellite images downloaded from NOAA for two months, compiled into a continuous timelapse video of atmospheric motion in an IR wavelength which sensitive to moisture - lighter shades are wet while darker shades are dry.&#10;&#10;Contains JCMDI video catalog #s: V21502&#10;&#10;Generic description: This is a full-length clip in lowered resolution for YouTube upload, providing content audition and evaluation. The actual resolution, clip-specific details and original raw files are available for licensed commercial use and download at JCMDI.COM in the Stock Footage section. Please refer to the catalog numbers listed above when searching for these clips at the site.  Many other 4k, 2k, 1080p, 720p, and 480p (SD) format clips of time lapse, slow motion, clouds, sky, stars, jet trails, moon, hummingbirds, and nature stock footage are available at http://jcmdi.com/stockfootage/index.html&#10;&#10;The soundtrack is &quot;Atomic Chaos (Weightless Mix)&quot; from the &quot;Mission Control&quot; CD by Technician (yours truly), MP3 album and single track available on iTunes at: https://itunes.apple.com/us/album/mission-control/id970180801   full artist discography and CDs available at  HTTP://technician.jcmdi.com&#10;&#10;Note: The audio and video material contained herein is copyright 2017 JCM Digital Imaging, however, you may download this footage directly from YouTube and use it free of charge in your own non-profit/non-commercial YouTube videos, school projects, etc. The full free usage policy and YouTube copyright notice/ad info can be found here (please read before using JCMDI material):  http://jcmdi.com/stockfootage/faq.html#freeusage http://jcmdi.com/stockfootage/faq.html#partner" id="1520" name="Google Shape;1520;p178" title="2017 Mar-Apr GOES IR Weather Satellite North America Time Lapse V21502">
            <a:hlinkClick r:id="rId3"/>
          </p:cNvPr>
          <p:cNvPicPr preferRelativeResize="0"/>
          <p:nvPr/>
        </p:nvPicPr>
        <p:blipFill>
          <a:blip r:embed="rId4">
            <a:alphaModFix/>
          </a:blip>
          <a:stretch>
            <a:fillRect/>
          </a:stretch>
        </p:blipFill>
        <p:spPr>
          <a:xfrm>
            <a:off x="2682850" y="1626000"/>
            <a:ext cx="6826300" cy="5119750"/>
          </a:xfrm>
          <a:prstGeom prst="rect">
            <a:avLst/>
          </a:prstGeom>
          <a:noFill/>
          <a:ln>
            <a:noFill/>
          </a:ln>
        </p:spPr>
      </p:pic>
      <p:sp>
        <p:nvSpPr>
          <p:cNvPr id="1521" name="Google Shape;1521;p178"/>
          <p:cNvSpPr txBox="1"/>
          <p:nvPr/>
        </p:nvSpPr>
        <p:spPr>
          <a:xfrm>
            <a:off x="1878050" y="0"/>
            <a:ext cx="9960000" cy="971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4400">
                <a:solidFill>
                  <a:srgbClr val="595857"/>
                </a:solidFill>
                <a:latin typeface="Raleway SemiBold"/>
                <a:ea typeface="Raleway SemiBold"/>
                <a:cs typeface="Raleway SemiBold"/>
                <a:sym typeface="Raleway SemiBold"/>
              </a:rPr>
              <a:t>Storm movement time-lapse video</a:t>
            </a:r>
            <a:endParaRPr sz="4400">
              <a:solidFill>
                <a:srgbClr val="595857"/>
              </a:solidFill>
              <a:latin typeface="Raleway SemiBold"/>
              <a:ea typeface="Raleway SemiBold"/>
              <a:cs typeface="Raleway SemiBold"/>
              <a:sym typeface="Raleway SemiBold"/>
            </a:endParaRPr>
          </a:p>
        </p:txBody>
      </p:sp>
      <p:pic>
        <p:nvPicPr>
          <p:cNvPr id="1522" name="Google Shape;1522;p178"/>
          <p:cNvPicPr preferRelativeResize="0"/>
          <p:nvPr/>
        </p:nvPicPr>
        <p:blipFill>
          <a:blip r:embed="rId5">
            <a:alphaModFix/>
          </a:blip>
          <a:stretch>
            <a:fillRect/>
          </a:stretch>
        </p:blipFill>
        <p:spPr>
          <a:xfrm>
            <a:off x="604325" y="-3"/>
            <a:ext cx="971700" cy="971700"/>
          </a:xfrm>
          <a:prstGeom prst="rect">
            <a:avLst/>
          </a:prstGeom>
          <a:noFill/>
          <a:ln>
            <a:noFill/>
          </a:ln>
        </p:spPr>
      </p:pic>
      <p:sp>
        <p:nvSpPr>
          <p:cNvPr id="1523" name="Google Shape;1523;p178"/>
          <p:cNvSpPr txBox="1"/>
          <p:nvPr/>
        </p:nvSpPr>
        <p:spPr>
          <a:xfrm>
            <a:off x="1455950" y="866200"/>
            <a:ext cx="10382100" cy="65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Open Sans"/>
                <a:ea typeface="Open Sans"/>
                <a:cs typeface="Open Sans"/>
                <a:sym typeface="Open Sans"/>
              </a:rPr>
              <a:t>How do storms move across North America?</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7" name="Shape 1527"/>
        <p:cNvGrpSpPr/>
        <p:nvPr/>
      </p:nvGrpSpPr>
      <p:grpSpPr>
        <a:xfrm>
          <a:off x="0" y="0"/>
          <a:ext cx="0" cy="0"/>
          <a:chOff x="0" y="0"/>
          <a:chExt cx="0" cy="0"/>
        </a:xfrm>
      </p:grpSpPr>
      <p:pic>
        <p:nvPicPr>
          <p:cNvPr id="1528" name="Google Shape;1528;p179"/>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529" name="Google Shape;1529;p179"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530" name="Google Shape;1530;p17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531" name="Google Shape;1531;p179"/>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Google Shape;1537;p180"/>
          <p:cNvSpPr txBox="1"/>
          <p:nvPr>
            <p:ph type="title"/>
          </p:nvPr>
        </p:nvSpPr>
        <p:spPr>
          <a:xfrm>
            <a:off x="573740" y="1359894"/>
            <a:ext cx="11139300" cy="11808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What could be causing patterns of global storm movement?</a:t>
            </a:r>
            <a:endParaRPr/>
          </a:p>
        </p:txBody>
      </p:sp>
      <p:sp>
        <p:nvSpPr>
          <p:cNvPr id="1538" name="Google Shape;1538;p180"/>
          <p:cNvSpPr txBox="1"/>
          <p:nvPr>
            <p:ph idx="1" type="body"/>
          </p:nvPr>
        </p:nvSpPr>
        <p:spPr>
          <a:xfrm>
            <a:off x="573750" y="2911627"/>
            <a:ext cx="11139300" cy="3073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 </a:t>
            </a:r>
            <a:r>
              <a:rPr lang="en-US" sz="3200"/>
              <a:t>Form an initial explanation. Answer the questions:</a:t>
            </a:r>
            <a:endParaRPr/>
          </a:p>
          <a:p>
            <a:pPr indent="0" lvl="0" marL="0" rtl="0" algn="l">
              <a:lnSpc>
                <a:spcPct val="90000"/>
              </a:lnSpc>
              <a:spcBef>
                <a:spcPts val="1000"/>
              </a:spcBef>
              <a:spcAft>
                <a:spcPts val="0"/>
              </a:spcAft>
              <a:buClr>
                <a:srgbClr val="595857"/>
              </a:buClr>
              <a:buSzPts val="700"/>
              <a:buNone/>
            </a:pPr>
            <a:r>
              <a:t/>
            </a:r>
            <a:endParaRPr sz="7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rain?</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air to move?</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i="1" lang="en-US" sz="2800"/>
              <a:t>How could the same processes affect the whole world? </a:t>
            </a:r>
            <a:endParaRPr/>
          </a:p>
        </p:txBody>
      </p:sp>
      <p:sp>
        <p:nvSpPr>
          <p:cNvPr id="1539" name="Google Shape;1539;p180"/>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40" name="Google Shape;1540;p180"/>
          <p:cNvPicPr preferRelativeResize="0"/>
          <p:nvPr/>
        </p:nvPicPr>
        <p:blipFill>
          <a:blip r:embed="rId3">
            <a:alphaModFix/>
          </a:blip>
          <a:stretch>
            <a:fillRect/>
          </a:stretch>
        </p:blipFill>
        <p:spPr>
          <a:xfrm>
            <a:off x="9628525" y="165997"/>
            <a:ext cx="2319790" cy="173760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5" name="Shape 1545"/>
        <p:cNvGrpSpPr/>
        <p:nvPr/>
      </p:nvGrpSpPr>
      <p:grpSpPr>
        <a:xfrm>
          <a:off x="0" y="0"/>
          <a:ext cx="0" cy="0"/>
          <a:chOff x="0" y="0"/>
          <a:chExt cx="0" cy="0"/>
        </a:xfrm>
      </p:grpSpPr>
      <p:sp>
        <p:nvSpPr>
          <p:cNvPr id="1546" name="Google Shape;1546;p181"/>
          <p:cNvSpPr/>
          <p:nvPr/>
        </p:nvSpPr>
        <p:spPr>
          <a:xfrm>
            <a:off x="663388" y="502597"/>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547" name="Google Shape;1547;p181"/>
          <p:cNvSpPr/>
          <p:nvPr/>
        </p:nvSpPr>
        <p:spPr>
          <a:xfrm>
            <a:off x="2041615" y="-252460"/>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548" name="Google Shape;1548;p181"/>
          <p:cNvSpPr txBox="1"/>
          <p:nvPr/>
        </p:nvSpPr>
        <p:spPr>
          <a:xfrm>
            <a:off x="491784" y="416792"/>
            <a:ext cx="10567500" cy="61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Raleway SemiBold"/>
                <a:ea typeface="Raleway SemiBold"/>
                <a:cs typeface="Raleway SemiBold"/>
                <a:sym typeface="Raleway SemiBold"/>
              </a:rPr>
              <a:t>Observe patterns in annual average temperature.</a:t>
            </a:r>
            <a:endParaRPr sz="3200">
              <a:solidFill>
                <a:srgbClr val="595857"/>
              </a:solidFill>
              <a:latin typeface="Raleway SemiBold"/>
              <a:ea typeface="Raleway SemiBold"/>
              <a:cs typeface="Raleway SemiBold"/>
              <a:sym typeface="Raleway SemiBold"/>
            </a:endParaRPr>
          </a:p>
        </p:txBody>
      </p:sp>
      <p:pic>
        <p:nvPicPr>
          <p:cNvPr descr="Image result for average annual temperatures map" id="1549" name="Google Shape;1549;p181"/>
          <p:cNvPicPr preferRelativeResize="0"/>
          <p:nvPr/>
        </p:nvPicPr>
        <p:blipFill rotWithShape="1">
          <a:blip r:embed="rId3">
            <a:alphaModFix/>
          </a:blip>
          <a:srcRect b="0" l="0" r="0" t="0"/>
          <a:stretch/>
        </p:blipFill>
        <p:spPr>
          <a:xfrm>
            <a:off x="3160975" y="1641525"/>
            <a:ext cx="5997475" cy="4636949"/>
          </a:xfrm>
          <a:prstGeom prst="rect">
            <a:avLst/>
          </a:prstGeom>
          <a:noFill/>
          <a:ln>
            <a:noFill/>
          </a:ln>
          <a:effectLst>
            <a:outerShdw blurRad="63500" sx="102000" rotWithShape="0" algn="ctr" sy="102000">
              <a:srgbClr val="000000">
                <a:alpha val="40000"/>
              </a:srgbClr>
            </a:outerShdw>
          </a:effectLst>
        </p:spPr>
      </p:pic>
      <p:sp>
        <p:nvSpPr>
          <p:cNvPr id="1550" name="Google Shape;1550;p181"/>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4" name="Shape 1554"/>
        <p:cNvGrpSpPr/>
        <p:nvPr/>
      </p:nvGrpSpPr>
      <p:grpSpPr>
        <a:xfrm>
          <a:off x="0" y="0"/>
          <a:ext cx="0" cy="0"/>
          <a:chOff x="0" y="0"/>
          <a:chExt cx="0" cy="0"/>
        </a:xfrm>
      </p:grpSpPr>
      <p:sp>
        <p:nvSpPr>
          <p:cNvPr id="1555" name="Google Shape;1555;p182"/>
          <p:cNvSpPr txBox="1"/>
          <p:nvPr>
            <p:ph type="title"/>
          </p:nvPr>
        </p:nvSpPr>
        <p:spPr>
          <a:xfrm>
            <a:off x="1801450" y="189400"/>
            <a:ext cx="9471300" cy="1156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556" name="Google Shape;1556;p182"/>
          <p:cNvSpPr txBox="1"/>
          <p:nvPr>
            <p:ph idx="1" type="body"/>
          </p:nvPr>
        </p:nvSpPr>
        <p:spPr>
          <a:xfrm>
            <a:off x="838200" y="1754200"/>
            <a:ext cx="10515600" cy="4651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sz="2400">
                <a:solidFill>
                  <a:srgbClr val="0070C0"/>
                </a:solidFill>
              </a:rPr>
              <a:t>STEP 2:</a:t>
            </a:r>
            <a:r>
              <a:rPr b="1" lang="en-US" sz="2400">
                <a:solidFill>
                  <a:schemeClr val="dk1"/>
                </a:solidFill>
              </a:rPr>
              <a:t> </a:t>
            </a:r>
            <a:r>
              <a:rPr b="1" lang="en-US" sz="2400">
                <a:solidFill>
                  <a:srgbClr val="333333"/>
                </a:solidFill>
              </a:rPr>
              <a:t>Observe Energy Angles</a:t>
            </a:r>
            <a:endParaRPr b="1" sz="2400">
              <a:solidFill>
                <a:srgbClr val="333333"/>
              </a:solidFill>
            </a:endParaRPr>
          </a:p>
          <a:p>
            <a:pPr indent="-361950" lvl="0" marL="457200" rtl="0" algn="l">
              <a:spcBef>
                <a:spcPts val="800"/>
              </a:spcBef>
              <a:spcAft>
                <a:spcPts val="0"/>
              </a:spcAft>
              <a:buSzPts val="2100"/>
              <a:buChar char="•"/>
            </a:pPr>
            <a:r>
              <a:rPr lang="en-US" sz="2100"/>
              <a:t>Work in groups of three to investigate what happens to light when it shines on graph paper at different angles.</a:t>
            </a:r>
            <a:endParaRPr sz="2100"/>
          </a:p>
          <a:p>
            <a:pPr indent="0" lvl="0" marL="457200" rtl="0" algn="l">
              <a:spcBef>
                <a:spcPts val="800"/>
              </a:spcBef>
              <a:spcAft>
                <a:spcPts val="0"/>
              </a:spcAft>
              <a:buNone/>
            </a:pPr>
            <a:r>
              <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557" name="Google Shape;1557;p18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58" name="Google Shape;1558;p182"/>
          <p:cNvPicPr preferRelativeResize="0"/>
          <p:nvPr/>
        </p:nvPicPr>
        <p:blipFill>
          <a:blip r:embed="rId3">
            <a:alphaModFix/>
          </a:blip>
          <a:stretch>
            <a:fillRect/>
          </a:stretch>
        </p:blipFill>
        <p:spPr>
          <a:xfrm>
            <a:off x="463174" y="184225"/>
            <a:ext cx="1338275" cy="1336050"/>
          </a:xfrm>
          <a:prstGeom prst="rect">
            <a:avLst/>
          </a:prstGeom>
          <a:noFill/>
          <a:ln>
            <a:noFill/>
          </a:ln>
        </p:spPr>
      </p:pic>
      <p:pic>
        <p:nvPicPr>
          <p:cNvPr id="1559" name="Google Shape;1559;p182"/>
          <p:cNvPicPr preferRelativeResize="0"/>
          <p:nvPr/>
        </p:nvPicPr>
        <p:blipFill rotWithShape="1">
          <a:blip r:embed="rId4">
            <a:alphaModFix/>
          </a:blip>
          <a:srcRect b="0" l="0" r="0" t="7364"/>
          <a:stretch/>
        </p:blipFill>
        <p:spPr>
          <a:xfrm>
            <a:off x="7397082" y="3233501"/>
            <a:ext cx="1886693" cy="2864749"/>
          </a:xfrm>
          <a:prstGeom prst="rect">
            <a:avLst/>
          </a:prstGeom>
          <a:noFill/>
          <a:ln>
            <a:noFill/>
          </a:ln>
          <a:effectLst>
            <a:outerShdw blurRad="57150" rotWithShape="0" algn="bl" dir="5400000" dist="19050">
              <a:srgbClr val="000000">
                <a:alpha val="50000"/>
              </a:srgbClr>
            </a:outerShdw>
          </a:effectLst>
        </p:spPr>
      </p:pic>
      <p:pic>
        <p:nvPicPr>
          <p:cNvPr id="1560" name="Google Shape;1560;p182"/>
          <p:cNvPicPr preferRelativeResize="0"/>
          <p:nvPr/>
        </p:nvPicPr>
        <p:blipFill>
          <a:blip r:embed="rId5">
            <a:alphaModFix/>
          </a:blip>
          <a:stretch>
            <a:fillRect/>
          </a:stretch>
        </p:blipFill>
        <p:spPr>
          <a:xfrm>
            <a:off x="2856975" y="3233500"/>
            <a:ext cx="3819685" cy="28647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5" name="Shape 1565"/>
        <p:cNvGrpSpPr/>
        <p:nvPr/>
      </p:nvGrpSpPr>
      <p:grpSpPr>
        <a:xfrm>
          <a:off x="0" y="0"/>
          <a:ext cx="0" cy="0"/>
          <a:chOff x="0" y="0"/>
          <a:chExt cx="0" cy="0"/>
        </a:xfrm>
      </p:grpSpPr>
      <p:sp>
        <p:nvSpPr>
          <p:cNvPr id="1566" name="Google Shape;1566;p183"/>
          <p:cNvSpPr txBox="1"/>
          <p:nvPr>
            <p:ph type="title"/>
          </p:nvPr>
        </p:nvSpPr>
        <p:spPr>
          <a:xfrm>
            <a:off x="609600" y="298304"/>
            <a:ext cx="112500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100">
                <a:solidFill>
                  <a:srgbClr val="0070C0"/>
                </a:solidFill>
                <a:latin typeface="Montserrat SemiBold"/>
                <a:ea typeface="Montserrat SemiBold"/>
                <a:cs typeface="Montserrat SemiBold"/>
                <a:sym typeface="Montserrat SemiBold"/>
              </a:rPr>
              <a:t>Step 4: </a:t>
            </a:r>
            <a:r>
              <a:rPr lang="en-US"/>
              <a:t>Analyze temperature and latitude</a:t>
            </a:r>
            <a:endParaRPr/>
          </a:p>
        </p:txBody>
      </p:sp>
      <p:sp>
        <p:nvSpPr>
          <p:cNvPr id="1567" name="Google Shape;1567;p183"/>
          <p:cNvSpPr txBox="1"/>
          <p:nvPr>
            <p:ph idx="1" type="body"/>
          </p:nvPr>
        </p:nvSpPr>
        <p:spPr>
          <a:xfrm>
            <a:off x="838200" y="1623867"/>
            <a:ext cx="10515600" cy="43059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595857"/>
              </a:buClr>
              <a:buSzPts val="3200"/>
              <a:buNone/>
            </a:pPr>
            <a:br>
              <a:rPr lang="en-US" sz="3500"/>
            </a:br>
            <a:endParaRPr sz="3500"/>
          </a:p>
          <a:p>
            <a:pPr indent="0" lvl="0" marL="0" rtl="0" algn="l">
              <a:lnSpc>
                <a:spcPct val="80000"/>
              </a:lnSpc>
              <a:spcBef>
                <a:spcPts val="500"/>
              </a:spcBef>
              <a:spcAft>
                <a:spcPts val="0"/>
              </a:spcAft>
              <a:buNone/>
            </a:pPr>
            <a:r>
              <a:t/>
            </a:r>
            <a:endParaRPr/>
          </a:p>
        </p:txBody>
      </p:sp>
      <p:sp>
        <p:nvSpPr>
          <p:cNvPr id="1568" name="Google Shape;1568;p183"/>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69" name="Google Shape;1569;p183"/>
          <p:cNvPicPr preferRelativeResize="0"/>
          <p:nvPr/>
        </p:nvPicPr>
        <p:blipFill>
          <a:blip r:embed="rId3">
            <a:alphaModFix/>
          </a:blip>
          <a:stretch>
            <a:fillRect/>
          </a:stretch>
        </p:blipFill>
        <p:spPr>
          <a:xfrm>
            <a:off x="683950" y="1455151"/>
            <a:ext cx="6059050" cy="3330674"/>
          </a:xfrm>
          <a:prstGeom prst="rect">
            <a:avLst/>
          </a:prstGeom>
          <a:noFill/>
          <a:ln>
            <a:noFill/>
          </a:ln>
        </p:spPr>
      </p:pic>
      <p:pic>
        <p:nvPicPr>
          <p:cNvPr id="1570" name="Google Shape;1570;p183"/>
          <p:cNvPicPr preferRelativeResize="0"/>
          <p:nvPr/>
        </p:nvPicPr>
        <p:blipFill>
          <a:blip r:embed="rId4">
            <a:alphaModFix/>
          </a:blip>
          <a:stretch>
            <a:fillRect/>
          </a:stretch>
        </p:blipFill>
        <p:spPr>
          <a:xfrm>
            <a:off x="5656475" y="3513475"/>
            <a:ext cx="5855701" cy="2517101"/>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5" name="Shape 1575"/>
        <p:cNvGrpSpPr/>
        <p:nvPr/>
      </p:nvGrpSpPr>
      <p:grpSpPr>
        <a:xfrm>
          <a:off x="0" y="0"/>
          <a:ext cx="0" cy="0"/>
          <a:chOff x="0" y="0"/>
          <a:chExt cx="0" cy="0"/>
        </a:xfrm>
      </p:grpSpPr>
      <p:sp>
        <p:nvSpPr>
          <p:cNvPr id="1576" name="Google Shape;1576;p184"/>
          <p:cNvSpPr txBox="1"/>
          <p:nvPr>
            <p:ph type="title"/>
          </p:nvPr>
        </p:nvSpPr>
        <p:spPr>
          <a:xfrm>
            <a:off x="294677" y="322617"/>
            <a:ext cx="112443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Demonstration: Global Convection Cells</a:t>
            </a:r>
            <a:endParaRPr/>
          </a:p>
        </p:txBody>
      </p:sp>
      <p:sp>
        <p:nvSpPr>
          <p:cNvPr id="1577" name="Google Shape;1577;p184"/>
          <p:cNvSpPr/>
          <p:nvPr/>
        </p:nvSpPr>
        <p:spPr>
          <a:xfrm>
            <a:off x="635740" y="1368173"/>
            <a:ext cx="11029200" cy="22980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3200">
                <a:solidFill>
                  <a:srgbClr val="0070C0"/>
                </a:solidFill>
                <a:latin typeface="Montserrat SemiBold"/>
                <a:ea typeface="Montserrat SemiBold"/>
                <a:cs typeface="Montserrat SemiBold"/>
                <a:sym typeface="Montserrat SemiBold"/>
              </a:rPr>
              <a:t>Step 3: </a:t>
            </a:r>
            <a:r>
              <a:rPr b="1" lang="en-US" sz="3200">
                <a:solidFill>
                  <a:srgbClr val="595857"/>
                </a:solidFill>
                <a:latin typeface="Open Sans"/>
                <a:ea typeface="Open Sans"/>
                <a:cs typeface="Open Sans"/>
                <a:sym typeface="Open Sans"/>
              </a:rPr>
              <a:t>Record observations of the water movement.</a:t>
            </a:r>
            <a:endParaRPr sz="3200">
              <a:solidFill>
                <a:srgbClr val="595857"/>
              </a:solidFill>
              <a:latin typeface="Open Sans"/>
              <a:ea typeface="Open Sans"/>
              <a:cs typeface="Open Sans"/>
              <a:sym typeface="Open Sans"/>
            </a:endParaRPr>
          </a:p>
          <a:p>
            <a:pPr indent="0" lvl="0" marL="0" marR="0" rtl="0" algn="l">
              <a:spcBef>
                <a:spcPts val="0"/>
              </a:spcBef>
              <a:spcAft>
                <a:spcPts val="0"/>
              </a:spcAft>
              <a:buNone/>
            </a:pPr>
            <a:r>
              <a:t/>
            </a:r>
            <a:endParaRPr sz="700">
              <a:solidFill>
                <a:srgbClr val="595857"/>
              </a:solidFill>
              <a:latin typeface="Open Sans"/>
              <a:ea typeface="Open Sans"/>
              <a:cs typeface="Open Sans"/>
              <a:sym typeface="Open Sans"/>
            </a:endParaRPr>
          </a:p>
          <a:p>
            <a:pPr indent="0" lvl="0" marL="0" marR="0" rtl="0" algn="l">
              <a:spcBef>
                <a:spcPts val="0"/>
              </a:spcBef>
              <a:spcAft>
                <a:spcPts val="0"/>
              </a:spcAft>
              <a:buNone/>
            </a:pPr>
            <a:r>
              <a:rPr lang="en-US" sz="2800">
                <a:solidFill>
                  <a:srgbClr val="595857"/>
                </a:solidFill>
                <a:latin typeface="Open Sans"/>
                <a:ea typeface="Open Sans"/>
                <a:cs typeface="Open Sans"/>
                <a:sym typeface="Open Sans"/>
              </a:rPr>
              <a:t>Draw how the water moves through the tank.  </a:t>
            </a:r>
            <a:endParaRPr sz="1900"/>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pic>
        <p:nvPicPr>
          <p:cNvPr id="1578" name="Google Shape;1578;p184"/>
          <p:cNvPicPr preferRelativeResize="0"/>
          <p:nvPr/>
        </p:nvPicPr>
        <p:blipFill rotWithShape="1">
          <a:blip r:embed="rId3">
            <a:alphaModFix/>
          </a:blip>
          <a:srcRect b="0" l="0" r="0" t="0"/>
          <a:stretch/>
        </p:blipFill>
        <p:spPr>
          <a:xfrm>
            <a:off x="2916735" y="2784452"/>
            <a:ext cx="5856943" cy="3319929"/>
          </a:xfrm>
          <a:prstGeom prst="rect">
            <a:avLst/>
          </a:prstGeom>
          <a:noFill/>
          <a:ln>
            <a:noFill/>
          </a:ln>
        </p:spPr>
      </p:pic>
      <p:sp>
        <p:nvSpPr>
          <p:cNvPr id="1579" name="Google Shape;1579;p184"/>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77"/>
          <p:cNvSpPr txBox="1"/>
          <p:nvPr>
            <p:ph type="title"/>
          </p:nvPr>
        </p:nvSpPr>
        <p:spPr>
          <a:xfrm>
            <a:off x="2145400" y="1365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26" name="Google Shape;626;p77"/>
          <p:cNvSpPr txBox="1"/>
          <p:nvPr>
            <p:ph idx="1" type="body"/>
          </p:nvPr>
        </p:nvSpPr>
        <p:spPr>
          <a:xfrm>
            <a:off x="2374000" y="1192525"/>
            <a:ext cx="9440400" cy="61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3:</a:t>
            </a:r>
            <a:r>
              <a:rPr b="1" lang="en-US" sz="2700">
                <a:solidFill>
                  <a:schemeClr val="dk1"/>
                </a:solidFill>
              </a:rPr>
              <a:t> </a:t>
            </a:r>
            <a:r>
              <a:rPr b="1" lang="en-US" sz="2700"/>
              <a:t>Represent what you know about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627" name="Google Shape;627;p7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28" name="Google Shape;628;p77"/>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629" name="Google Shape;629;p77"/>
          <p:cNvPicPr preferRelativeResize="0"/>
          <p:nvPr/>
        </p:nvPicPr>
        <p:blipFill>
          <a:blip r:embed="rId4">
            <a:alphaModFix/>
          </a:blip>
          <a:stretch>
            <a:fillRect/>
          </a:stretch>
        </p:blipFill>
        <p:spPr>
          <a:xfrm>
            <a:off x="967900" y="2065575"/>
            <a:ext cx="7327425" cy="4119750"/>
          </a:xfrm>
          <a:prstGeom prst="rect">
            <a:avLst/>
          </a:prstGeom>
          <a:noFill/>
          <a:ln>
            <a:noFill/>
          </a:ln>
          <a:effectLst>
            <a:outerShdw blurRad="57150" rotWithShape="0" algn="bl" dir="5400000" dist="19050">
              <a:srgbClr val="000000">
                <a:alpha val="50000"/>
              </a:srgbClr>
            </a:outerShdw>
          </a:effectLst>
        </p:spPr>
      </p:pic>
      <p:sp>
        <p:nvSpPr>
          <p:cNvPr id="630" name="Google Shape;630;p77"/>
          <p:cNvSpPr txBox="1"/>
          <p:nvPr>
            <p:ph idx="1" type="body"/>
          </p:nvPr>
        </p:nvSpPr>
        <p:spPr>
          <a:xfrm>
            <a:off x="8585900" y="3179425"/>
            <a:ext cx="31293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i="1" lang="en-US"/>
              <a:t>What caused the rain in the Colorado storm?</a:t>
            </a:r>
            <a:endParaRPr i="1"/>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4" name="Shape 1584"/>
        <p:cNvGrpSpPr/>
        <p:nvPr/>
      </p:nvGrpSpPr>
      <p:grpSpPr>
        <a:xfrm>
          <a:off x="0" y="0"/>
          <a:ext cx="0" cy="0"/>
          <a:chOff x="0" y="0"/>
          <a:chExt cx="0" cy="0"/>
        </a:xfrm>
      </p:grpSpPr>
      <p:sp>
        <p:nvSpPr>
          <p:cNvPr id="1585" name="Google Shape;1585;p185"/>
          <p:cNvSpPr txBox="1"/>
          <p:nvPr>
            <p:ph type="title"/>
          </p:nvPr>
        </p:nvSpPr>
        <p:spPr>
          <a:xfrm>
            <a:off x="324852" y="365127"/>
            <a:ext cx="112935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solidFill>
                  <a:srgbClr val="0070C0"/>
                </a:solidFill>
                <a:latin typeface="Montserrat SemiBold"/>
                <a:ea typeface="Montserrat SemiBold"/>
                <a:cs typeface="Montserrat SemiBold"/>
                <a:sym typeface="Montserrat SemiBold"/>
              </a:rPr>
              <a:t>Step 4: </a:t>
            </a:r>
            <a:r>
              <a:rPr lang="en-US"/>
              <a:t>Describe how and why air moves in the tropics</a:t>
            </a:r>
            <a:r>
              <a:rPr i="1" lang="en-US"/>
              <a:t>.</a:t>
            </a:r>
            <a:endParaRPr/>
          </a:p>
        </p:txBody>
      </p:sp>
      <p:sp>
        <p:nvSpPr>
          <p:cNvPr id="1586" name="Google Shape;1586;p185"/>
          <p:cNvSpPr txBox="1"/>
          <p:nvPr>
            <p:ph idx="1" type="body"/>
          </p:nvPr>
        </p:nvSpPr>
        <p:spPr>
          <a:xfrm>
            <a:off x="425259" y="1925052"/>
            <a:ext cx="6894000" cy="4431300"/>
          </a:xfrm>
          <a:prstGeom prst="rect">
            <a:avLst/>
          </a:prstGeom>
          <a:noFill/>
          <a:ln>
            <a:noFill/>
          </a:ln>
        </p:spPr>
        <p:txBody>
          <a:bodyPr anchorCtr="0" anchor="t" bIns="60925" lIns="121900" spcFirstLastPara="1" rIns="121900" wrap="square" tIns="60925">
            <a:noAutofit/>
          </a:bodyPr>
          <a:lstStyle/>
          <a:p>
            <a:pPr indent="-228600" lvl="0" marL="228600" rtl="0" algn="l">
              <a:lnSpc>
                <a:spcPct val="80000"/>
              </a:lnSpc>
              <a:spcBef>
                <a:spcPts val="0"/>
              </a:spcBef>
              <a:spcAft>
                <a:spcPts val="0"/>
              </a:spcAft>
              <a:buClr>
                <a:srgbClr val="595857"/>
              </a:buClr>
              <a:buSzPts val="3200"/>
              <a:buChar char="•"/>
            </a:pPr>
            <a:r>
              <a:rPr lang="en-US" sz="3200"/>
              <a:t>Focus on how air is moving in the tropics.</a:t>
            </a:r>
            <a:endParaRPr/>
          </a:p>
          <a:p>
            <a:pPr indent="0" lvl="0" marL="0" rtl="0" algn="l">
              <a:lnSpc>
                <a:spcPct val="80000"/>
              </a:lnSpc>
              <a:spcBef>
                <a:spcPts val="1000"/>
              </a:spcBef>
              <a:spcAft>
                <a:spcPts val="0"/>
              </a:spcAft>
              <a:buClr>
                <a:srgbClr val="595857"/>
              </a:buClr>
              <a:buSzPts val="600"/>
              <a:buNone/>
            </a:pPr>
            <a:r>
              <a:t/>
            </a:r>
            <a:endParaRPr sz="600"/>
          </a:p>
          <a:p>
            <a:pPr indent="-228600" lvl="0" marL="228600" rtl="0" algn="l">
              <a:lnSpc>
                <a:spcPct val="80000"/>
              </a:lnSpc>
              <a:spcBef>
                <a:spcPts val="1000"/>
              </a:spcBef>
              <a:spcAft>
                <a:spcPts val="0"/>
              </a:spcAft>
              <a:buClr>
                <a:srgbClr val="595857"/>
              </a:buClr>
              <a:buSzPts val="3200"/>
              <a:buChar char="•"/>
            </a:pPr>
            <a:r>
              <a:rPr lang="en-US" sz="3200"/>
              <a:t>Draw arrows to connect the dots and show how air is moving in the atmosphere, just as the water moved in the convection demonstration.</a:t>
            </a:r>
            <a:endParaRPr/>
          </a:p>
          <a:p>
            <a:pPr indent="0" lvl="0" marL="0" rtl="0" algn="l">
              <a:lnSpc>
                <a:spcPct val="80000"/>
              </a:lnSpc>
              <a:spcBef>
                <a:spcPts val="1000"/>
              </a:spcBef>
              <a:spcAft>
                <a:spcPts val="0"/>
              </a:spcAft>
              <a:buClr>
                <a:srgbClr val="595857"/>
              </a:buClr>
              <a:buSzPts val="600"/>
              <a:buNone/>
            </a:pPr>
            <a:r>
              <a:t/>
            </a:r>
            <a:endParaRPr sz="600"/>
          </a:p>
          <a:p>
            <a:pPr indent="-228600" lvl="0" marL="228600" rtl="0" algn="l">
              <a:lnSpc>
                <a:spcPct val="80000"/>
              </a:lnSpc>
              <a:spcBef>
                <a:spcPts val="1000"/>
              </a:spcBef>
              <a:spcAft>
                <a:spcPts val="0"/>
              </a:spcAft>
              <a:buClr>
                <a:srgbClr val="595857"/>
              </a:buClr>
              <a:buSzPts val="3200"/>
              <a:buChar char="•"/>
            </a:pPr>
            <a:r>
              <a:rPr lang="en-US" sz="3200"/>
              <a:t>Write a caption to describe air movement in your model.</a:t>
            </a:r>
            <a:endParaRPr sz="3200"/>
          </a:p>
        </p:txBody>
      </p:sp>
      <p:pic>
        <p:nvPicPr>
          <p:cNvPr id="1587" name="Google Shape;1587;p185"/>
          <p:cNvPicPr preferRelativeResize="0"/>
          <p:nvPr/>
        </p:nvPicPr>
        <p:blipFill rotWithShape="1">
          <a:blip r:embed="rId3">
            <a:alphaModFix/>
          </a:blip>
          <a:srcRect b="0" l="0" r="0" t="0"/>
          <a:stretch/>
        </p:blipFill>
        <p:spPr>
          <a:xfrm>
            <a:off x="7376626" y="973748"/>
            <a:ext cx="3739608" cy="5609412"/>
          </a:xfrm>
          <a:prstGeom prst="rect">
            <a:avLst/>
          </a:prstGeom>
          <a:noFill/>
          <a:ln>
            <a:noFill/>
          </a:ln>
        </p:spPr>
      </p:pic>
      <p:sp>
        <p:nvSpPr>
          <p:cNvPr id="1588" name="Google Shape;1588;p185"/>
          <p:cNvSpPr txBox="1"/>
          <p:nvPr>
            <p:ph idx="11" type="ftr"/>
          </p:nvPr>
        </p:nvSpPr>
        <p:spPr>
          <a:xfrm>
            <a:off x="1134532" y="8475136"/>
            <a:ext cx="6868500" cy="4869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3" name="Shape 1593"/>
        <p:cNvGrpSpPr/>
        <p:nvPr/>
      </p:nvGrpSpPr>
      <p:grpSpPr>
        <a:xfrm>
          <a:off x="0" y="0"/>
          <a:ext cx="0" cy="0"/>
          <a:chOff x="0" y="0"/>
          <a:chExt cx="0" cy="0"/>
        </a:xfrm>
      </p:grpSpPr>
      <p:sp>
        <p:nvSpPr>
          <p:cNvPr id="1594" name="Google Shape;1594;p186"/>
          <p:cNvSpPr txBox="1"/>
          <p:nvPr>
            <p:ph type="title"/>
          </p:nvPr>
        </p:nvSpPr>
        <p:spPr>
          <a:xfrm>
            <a:off x="838200" y="365125"/>
            <a:ext cx="6412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a:t>
            </a:r>
            <a:endParaRPr/>
          </a:p>
        </p:txBody>
      </p:sp>
      <p:sp>
        <p:nvSpPr>
          <p:cNvPr id="1595" name="Google Shape;1595;p186"/>
          <p:cNvSpPr txBox="1"/>
          <p:nvPr>
            <p:ph idx="1" type="body"/>
          </p:nvPr>
        </p:nvSpPr>
        <p:spPr>
          <a:xfrm>
            <a:off x="838200" y="1690825"/>
            <a:ext cx="10515600" cy="46629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the activities wearing your “student hat” first</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42900" lvl="2" marL="1371600" rtl="0" algn="l">
              <a:spcBef>
                <a:spcPts val="1000"/>
              </a:spcBef>
              <a:spcAft>
                <a:spcPts val="0"/>
              </a:spcAft>
              <a:buSzPts val="18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596" name="Google Shape;1596;p186"/>
          <p:cNvSpPr txBox="1"/>
          <p:nvPr/>
        </p:nvSpPr>
        <p:spPr>
          <a:xfrm>
            <a:off x="8718225" y="202375"/>
            <a:ext cx="3187200" cy="6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a:p>
        </p:txBody>
      </p:sp>
      <p:sp>
        <p:nvSpPr>
          <p:cNvPr id="1597" name="Google Shape;1597;p186"/>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2" name="Shape 1602"/>
        <p:cNvGrpSpPr/>
        <p:nvPr/>
      </p:nvGrpSpPr>
      <p:grpSpPr>
        <a:xfrm>
          <a:off x="0" y="0"/>
          <a:ext cx="0" cy="0"/>
          <a:chOff x="0" y="0"/>
          <a:chExt cx="0" cy="0"/>
        </a:xfrm>
      </p:grpSpPr>
      <p:sp>
        <p:nvSpPr>
          <p:cNvPr id="1603" name="Google Shape;1603;p187"/>
          <p:cNvSpPr txBox="1"/>
          <p:nvPr>
            <p:ph type="title"/>
          </p:nvPr>
        </p:nvSpPr>
        <p:spPr>
          <a:xfrm>
            <a:off x="1921150" y="365125"/>
            <a:ext cx="9432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400"/>
              <a:t>Global Air Circulation Diagram</a:t>
            </a:r>
            <a:endParaRPr/>
          </a:p>
        </p:txBody>
      </p:sp>
      <p:sp>
        <p:nvSpPr>
          <p:cNvPr id="1604" name="Google Shape;1604;p187"/>
          <p:cNvSpPr txBox="1"/>
          <p:nvPr>
            <p:ph idx="1" type="body"/>
          </p:nvPr>
        </p:nvSpPr>
        <p:spPr>
          <a:xfrm>
            <a:off x="838199" y="1690689"/>
            <a:ext cx="6261900" cy="4486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b="1" lang="en-US" sz="3200">
                <a:solidFill>
                  <a:srgbClr val="0070C0"/>
                </a:solidFill>
                <a:latin typeface="Montserrat SemiBold"/>
                <a:ea typeface="Montserrat SemiBold"/>
                <a:cs typeface="Montserrat SemiBold"/>
                <a:sym typeface="Montserrat SemiBold"/>
              </a:rPr>
              <a:t>: </a:t>
            </a:r>
            <a:r>
              <a:rPr lang="en-US" sz="3200"/>
              <a:t>Create a model to describe air pressure and clouds at different latitudes.</a:t>
            </a:r>
            <a:endParaRPr/>
          </a:p>
        </p:txBody>
      </p:sp>
      <p:pic>
        <p:nvPicPr>
          <p:cNvPr id="1605" name="Google Shape;1605;p187"/>
          <p:cNvPicPr preferRelativeResize="0"/>
          <p:nvPr/>
        </p:nvPicPr>
        <p:blipFill rotWithShape="1">
          <a:blip r:embed="rId3">
            <a:alphaModFix/>
          </a:blip>
          <a:srcRect b="0" l="0" r="0" t="0"/>
          <a:stretch/>
        </p:blipFill>
        <p:spPr>
          <a:xfrm>
            <a:off x="7429947" y="1489881"/>
            <a:ext cx="3845200" cy="4947555"/>
          </a:xfrm>
          <a:prstGeom prst="rect">
            <a:avLst/>
          </a:prstGeom>
          <a:noFill/>
          <a:ln>
            <a:noFill/>
          </a:ln>
        </p:spPr>
      </p:pic>
      <p:pic>
        <p:nvPicPr>
          <p:cNvPr id="1606" name="Google Shape;1606;p187"/>
          <p:cNvPicPr preferRelativeResize="0"/>
          <p:nvPr/>
        </p:nvPicPr>
        <p:blipFill rotWithShape="1">
          <a:blip r:embed="rId4">
            <a:alphaModFix/>
          </a:blip>
          <a:srcRect b="0" l="0" r="0" t="0"/>
          <a:stretch/>
        </p:blipFill>
        <p:spPr>
          <a:xfrm>
            <a:off x="988931" y="2852188"/>
            <a:ext cx="4891917" cy="3845473"/>
          </a:xfrm>
          <a:prstGeom prst="rect">
            <a:avLst/>
          </a:prstGeom>
          <a:noFill/>
          <a:ln>
            <a:noFill/>
          </a:ln>
        </p:spPr>
      </p:pic>
      <p:pic>
        <p:nvPicPr>
          <p:cNvPr id="1607" name="Google Shape;1607;p187"/>
          <p:cNvPicPr preferRelativeResize="0"/>
          <p:nvPr/>
        </p:nvPicPr>
        <p:blipFill>
          <a:blip r:embed="rId5">
            <a:alphaModFix/>
          </a:blip>
          <a:stretch>
            <a:fillRect/>
          </a:stretch>
        </p:blipFill>
        <p:spPr>
          <a:xfrm>
            <a:off x="595450" y="365125"/>
            <a:ext cx="1325700" cy="13257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2" name="Shape 1612"/>
        <p:cNvGrpSpPr/>
        <p:nvPr/>
      </p:nvGrpSpPr>
      <p:grpSpPr>
        <a:xfrm>
          <a:off x="0" y="0"/>
          <a:ext cx="0" cy="0"/>
          <a:chOff x="0" y="0"/>
          <a:chExt cx="0" cy="0"/>
        </a:xfrm>
      </p:grpSpPr>
      <p:sp>
        <p:nvSpPr>
          <p:cNvPr id="1613" name="Google Shape;1613;p18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Consensus Model: Air Movement in the Tropics </a:t>
            </a:r>
            <a:endParaRPr/>
          </a:p>
        </p:txBody>
      </p:sp>
      <p:sp>
        <p:nvSpPr>
          <p:cNvPr id="1614" name="Google Shape;1614;p188"/>
          <p:cNvSpPr txBox="1"/>
          <p:nvPr>
            <p:ph idx="1" type="body"/>
          </p:nvPr>
        </p:nvSpPr>
        <p:spPr>
          <a:xfrm>
            <a:off x="838200" y="1825625"/>
            <a:ext cx="10515600" cy="40779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Create a model that will answer the question:</a:t>
            </a:r>
            <a:endParaRPr/>
          </a:p>
          <a:p>
            <a:pPr indent="0" lvl="2" marL="914400" rtl="0" algn="l">
              <a:lnSpc>
                <a:spcPct val="90000"/>
              </a:lnSpc>
              <a:spcBef>
                <a:spcPts val="500"/>
              </a:spcBef>
              <a:spcAft>
                <a:spcPts val="0"/>
              </a:spcAft>
              <a:buClr>
                <a:srgbClr val="595857"/>
              </a:buClr>
              <a:buSzPts val="3200"/>
              <a:buNone/>
            </a:pPr>
            <a:r>
              <a:rPr b="1" i="1" lang="en-US" sz="3200"/>
              <a:t>How and why does air move in the tropics? </a:t>
            </a:r>
            <a:endParaRPr/>
          </a:p>
          <a:p>
            <a:pPr indent="0" lvl="2" marL="914400" rtl="0" algn="l">
              <a:lnSpc>
                <a:spcPct val="90000"/>
              </a:lnSpc>
              <a:spcBef>
                <a:spcPts val="500"/>
              </a:spcBef>
              <a:spcAft>
                <a:spcPts val="0"/>
              </a:spcAft>
              <a:buClr>
                <a:srgbClr val="595857"/>
              </a:buClr>
              <a:buSzPts val="3200"/>
              <a:buNone/>
            </a:pPr>
            <a:r>
              <a:t/>
            </a:r>
            <a:endParaRPr b="1" sz="3200"/>
          </a:p>
          <a:p>
            <a:pPr indent="-228600" lvl="0" marL="228600" rtl="0" algn="l">
              <a:lnSpc>
                <a:spcPct val="90000"/>
              </a:lnSpc>
              <a:spcBef>
                <a:spcPts val="1000"/>
              </a:spcBef>
              <a:spcAft>
                <a:spcPts val="0"/>
              </a:spcAft>
              <a:buClr>
                <a:srgbClr val="595857"/>
              </a:buClr>
              <a:buSzPts val="3200"/>
              <a:buChar char="•"/>
            </a:pPr>
            <a:r>
              <a:rPr lang="en-US" sz="3200"/>
              <a:t>Identify ideas from the Model Idea Tracker that will help us answer the question.</a:t>
            </a:r>
            <a:br>
              <a:rPr lang="en-US" sz="3200"/>
            </a:br>
            <a:endParaRPr sz="3200"/>
          </a:p>
          <a:p>
            <a:pPr indent="-228600" lvl="0" marL="228600" rtl="0" algn="l">
              <a:lnSpc>
                <a:spcPct val="90000"/>
              </a:lnSpc>
              <a:spcBef>
                <a:spcPts val="1000"/>
              </a:spcBef>
              <a:spcAft>
                <a:spcPts val="0"/>
              </a:spcAft>
              <a:buClr>
                <a:srgbClr val="595857"/>
              </a:buClr>
              <a:buSzPts val="3200"/>
              <a:buChar char="•"/>
            </a:pPr>
            <a:r>
              <a:rPr lang="en-US" sz="3200"/>
              <a:t>Consider how the model for global air circulation you created in Step 5 helps answer the question. </a:t>
            </a:r>
            <a:endParaRPr/>
          </a:p>
        </p:txBody>
      </p:sp>
      <p:sp>
        <p:nvSpPr>
          <p:cNvPr id="1615" name="Google Shape;1615;p188"/>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9" name="Shape 1619"/>
        <p:cNvGrpSpPr/>
        <p:nvPr/>
      </p:nvGrpSpPr>
      <p:grpSpPr>
        <a:xfrm>
          <a:off x="0" y="0"/>
          <a:ext cx="0" cy="0"/>
          <a:chOff x="0" y="0"/>
          <a:chExt cx="0" cy="0"/>
        </a:xfrm>
      </p:grpSpPr>
      <p:pic>
        <p:nvPicPr>
          <p:cNvPr id="1620" name="Google Shape;1620;p189"/>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621" name="Google Shape;1621;p189"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622" name="Google Shape;1622;p18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623" name="Google Shape;1623;p189"/>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7" name="Shape 1627"/>
        <p:cNvGrpSpPr/>
        <p:nvPr/>
      </p:nvGrpSpPr>
      <p:grpSpPr>
        <a:xfrm>
          <a:off x="0" y="0"/>
          <a:ext cx="0" cy="0"/>
          <a:chOff x="0" y="0"/>
          <a:chExt cx="0" cy="0"/>
        </a:xfrm>
      </p:grpSpPr>
      <p:sp>
        <p:nvSpPr>
          <p:cNvPr id="1628" name="Google Shape;1628;p190"/>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A Curveball </a:t>
            </a:r>
            <a:endParaRPr sz="3600"/>
          </a:p>
        </p:txBody>
      </p:sp>
      <p:sp>
        <p:nvSpPr>
          <p:cNvPr id="1629" name="Google Shape;1629;p190"/>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sz="2400"/>
          </a:p>
          <a:p>
            <a:pPr indent="0" lvl="0" marL="0" rtl="0" algn="l">
              <a:lnSpc>
                <a:spcPct val="100000"/>
              </a:lnSpc>
              <a:spcBef>
                <a:spcPts val="0"/>
              </a:spcBef>
              <a:spcAft>
                <a:spcPts val="0"/>
              </a:spcAft>
              <a:buNone/>
            </a:pPr>
            <a:r>
              <a:rPr lang="en-US" sz="2400"/>
              <a:t>The </a:t>
            </a:r>
            <a:r>
              <a:rPr b="1" i="1" lang="en-US" sz="2400"/>
              <a:t>Coriolis</a:t>
            </a:r>
            <a:r>
              <a:rPr b="1" i="1" lang="en-US" sz="2400"/>
              <a:t> effect</a:t>
            </a:r>
            <a:r>
              <a:rPr lang="en-US" sz="2400"/>
              <a:t>... </a:t>
            </a:r>
            <a:endParaRPr sz="2400"/>
          </a:p>
          <a:p>
            <a:pPr indent="0" lvl="0" marL="0" rtl="0" algn="l">
              <a:lnSpc>
                <a:spcPct val="100000"/>
              </a:lnSpc>
              <a:spcBef>
                <a:spcPts val="0"/>
              </a:spcBef>
              <a:spcAft>
                <a:spcPts val="0"/>
              </a:spcAft>
              <a:buNone/>
            </a:pPr>
            <a:r>
              <a:rPr lang="en-US" sz="2400"/>
              <a:t>Because the Earth is spinning, air does not travel in a straight line!</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White arrows→ How storms move with a non-spinning Earth</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Black arrows→ How storms move with a spinning Earth</a:t>
            </a:r>
            <a:endParaRPr sz="2400"/>
          </a:p>
          <a:p>
            <a:pPr indent="0" lvl="0" marL="0" rtl="0" algn="l">
              <a:spcBef>
                <a:spcPts val="800"/>
              </a:spcBef>
              <a:spcAft>
                <a:spcPts val="0"/>
              </a:spcAft>
              <a:buNone/>
            </a:pPr>
            <a:r>
              <a:t/>
            </a:r>
            <a:endParaRPr sz="2400"/>
          </a:p>
        </p:txBody>
      </p:sp>
      <p:sp>
        <p:nvSpPr>
          <p:cNvPr id="1630" name="Google Shape;1630;p190"/>
          <p:cNvSpPr txBox="1"/>
          <p:nvPr>
            <p:ph idx="11" type="ftr"/>
          </p:nvPr>
        </p:nvSpPr>
        <p:spPr>
          <a:xfrm>
            <a:off x="8382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31" name="Google Shape;1631;p190"/>
          <p:cNvPicPr preferRelativeResize="0"/>
          <p:nvPr/>
        </p:nvPicPr>
        <p:blipFill>
          <a:blip r:embed="rId3">
            <a:alphaModFix/>
          </a:blip>
          <a:stretch>
            <a:fillRect/>
          </a:stretch>
        </p:blipFill>
        <p:spPr>
          <a:xfrm>
            <a:off x="5716725" y="461825"/>
            <a:ext cx="5715000" cy="5715000"/>
          </a:xfrm>
          <a:prstGeom prst="rect">
            <a:avLst/>
          </a:prstGeom>
          <a:noFill/>
          <a:ln>
            <a:noFill/>
          </a:ln>
        </p:spPr>
      </p:pic>
      <p:pic>
        <p:nvPicPr>
          <p:cNvPr id="1632" name="Google Shape;1632;p190"/>
          <p:cNvPicPr preferRelativeResize="0"/>
          <p:nvPr/>
        </p:nvPicPr>
        <p:blipFill>
          <a:blip r:embed="rId4">
            <a:alphaModFix/>
          </a:blip>
          <a:stretch>
            <a:fillRect/>
          </a:stretch>
        </p:blipFill>
        <p:spPr>
          <a:xfrm>
            <a:off x="608451" y="189411"/>
            <a:ext cx="1070476" cy="106868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7" name="Shape 1637"/>
        <p:cNvGrpSpPr/>
        <p:nvPr/>
      </p:nvGrpSpPr>
      <p:grpSpPr>
        <a:xfrm>
          <a:off x="0" y="0"/>
          <a:ext cx="0" cy="0"/>
          <a:chOff x="0" y="0"/>
          <a:chExt cx="0" cy="0"/>
        </a:xfrm>
      </p:grpSpPr>
      <p:sp>
        <p:nvSpPr>
          <p:cNvPr id="1638" name="Google Shape;1638;p191"/>
          <p:cNvSpPr txBox="1"/>
          <p:nvPr>
            <p:ph type="title"/>
          </p:nvPr>
        </p:nvSpPr>
        <p:spPr>
          <a:xfrm>
            <a:off x="838200" y="365127"/>
            <a:ext cx="10515600" cy="13257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Demonstrate Understanding: Back to Back Strategy</a:t>
            </a:r>
            <a:endParaRPr/>
          </a:p>
        </p:txBody>
      </p:sp>
      <p:sp>
        <p:nvSpPr>
          <p:cNvPr id="1639" name="Google Shape;1639;p191"/>
          <p:cNvSpPr txBox="1"/>
          <p:nvPr>
            <p:ph idx="1" type="body"/>
          </p:nvPr>
        </p:nvSpPr>
        <p:spPr>
          <a:xfrm>
            <a:off x="838200" y="1690825"/>
            <a:ext cx="5571600" cy="5040000"/>
          </a:xfrm>
          <a:prstGeom prst="rect">
            <a:avLst/>
          </a:prstGeom>
        </p:spPr>
        <p:txBody>
          <a:bodyPr anchorCtr="0" anchor="t" bIns="60925" lIns="121900" spcFirstLastPara="1" rIns="121900" wrap="square" tIns="60925">
            <a:noAutofit/>
          </a:bodyPr>
          <a:lstStyle/>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Where do you think there are areas of high and low pressure and why?</a:t>
            </a:r>
            <a:endParaRPr i="1">
              <a:solidFill>
                <a:schemeClr val="dk1"/>
              </a:solidFill>
            </a:endParaRPr>
          </a:p>
          <a:p>
            <a:pPr indent="0" lvl="0" marL="0" rtl="0" algn="l">
              <a:lnSpc>
                <a:spcPct val="100000"/>
              </a:lnSpc>
              <a:spcBef>
                <a:spcPts val="360"/>
              </a:spcBef>
              <a:spcAft>
                <a:spcPts val="0"/>
              </a:spcAft>
              <a:buNone/>
            </a:pPr>
            <a:r>
              <a:t/>
            </a:r>
            <a:endParaRPr i="1">
              <a:solidFill>
                <a:schemeClr val="dk1"/>
              </a:solidFill>
            </a:endParaRPr>
          </a:p>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How does air move across the Earth’s surface and why?</a:t>
            </a:r>
            <a:endParaRPr i="1">
              <a:solidFill>
                <a:schemeClr val="dk1"/>
              </a:solidFill>
            </a:endParaRPr>
          </a:p>
          <a:p>
            <a:pPr indent="0" lvl="0" marL="0" rtl="0" algn="l">
              <a:lnSpc>
                <a:spcPct val="100000"/>
              </a:lnSpc>
              <a:spcBef>
                <a:spcPts val="360"/>
              </a:spcBef>
              <a:spcAft>
                <a:spcPts val="0"/>
              </a:spcAft>
              <a:buNone/>
            </a:pPr>
            <a:r>
              <a:t/>
            </a:r>
            <a:endParaRPr i="1">
              <a:solidFill>
                <a:schemeClr val="dk1"/>
              </a:solidFill>
            </a:endParaRPr>
          </a:p>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Why does the air in the tropics curve east to west? Why does the air in the mid-latitudes move west to east?</a:t>
            </a:r>
            <a:endParaRPr i="1">
              <a:solidFill>
                <a:schemeClr val="dk1"/>
              </a:solidFill>
            </a:endParaRPr>
          </a:p>
        </p:txBody>
      </p:sp>
      <p:pic>
        <p:nvPicPr>
          <p:cNvPr id="1640" name="Google Shape;1640;p191"/>
          <p:cNvPicPr preferRelativeResize="0"/>
          <p:nvPr/>
        </p:nvPicPr>
        <p:blipFill>
          <a:blip r:embed="rId3">
            <a:alphaModFix/>
          </a:blip>
          <a:stretch>
            <a:fillRect/>
          </a:stretch>
        </p:blipFill>
        <p:spPr>
          <a:xfrm>
            <a:off x="6958475" y="1690825"/>
            <a:ext cx="4231576" cy="4231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0" st="0"/>
                                            </p:txEl>
                                          </p:spTgt>
                                        </p:tgtEl>
                                        <p:attrNameLst>
                                          <p:attrName>style.visibility</p:attrName>
                                        </p:attrNameLst>
                                      </p:cBhvr>
                                      <p:to>
                                        <p:strVal val="visible"/>
                                      </p:to>
                                    </p:set>
                                    <p:animEffect filter="fade" transition="in">
                                      <p:cBhvr>
                                        <p:cTn dur="1000"/>
                                        <p:tgtEl>
                                          <p:spTgt spid="16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1" st="1"/>
                                            </p:txEl>
                                          </p:spTgt>
                                        </p:tgtEl>
                                        <p:attrNameLst>
                                          <p:attrName>style.visibility</p:attrName>
                                        </p:attrNameLst>
                                      </p:cBhvr>
                                      <p:to>
                                        <p:strVal val="visible"/>
                                      </p:to>
                                    </p:set>
                                    <p:animEffect filter="fade" transition="in">
                                      <p:cBhvr>
                                        <p:cTn dur="1000"/>
                                        <p:tgtEl>
                                          <p:spTgt spid="16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2" st="2"/>
                                            </p:txEl>
                                          </p:spTgt>
                                        </p:tgtEl>
                                        <p:attrNameLst>
                                          <p:attrName>style.visibility</p:attrName>
                                        </p:attrNameLst>
                                      </p:cBhvr>
                                      <p:to>
                                        <p:strVal val="visible"/>
                                      </p:to>
                                    </p:set>
                                    <p:animEffect filter="fade" transition="in">
                                      <p:cBhvr>
                                        <p:cTn dur="1000"/>
                                        <p:tgtEl>
                                          <p:spTgt spid="16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3" st="3"/>
                                            </p:txEl>
                                          </p:spTgt>
                                        </p:tgtEl>
                                        <p:attrNameLst>
                                          <p:attrName>style.visibility</p:attrName>
                                        </p:attrNameLst>
                                      </p:cBhvr>
                                      <p:to>
                                        <p:strVal val="visible"/>
                                      </p:to>
                                    </p:set>
                                    <p:animEffect filter="fade" transition="in">
                                      <p:cBhvr>
                                        <p:cTn dur="1000"/>
                                        <p:tgtEl>
                                          <p:spTgt spid="16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xEl>
                                              <p:pRg end="4" st="4"/>
                                            </p:txEl>
                                          </p:spTgt>
                                        </p:tgtEl>
                                        <p:attrNameLst>
                                          <p:attrName>style.visibility</p:attrName>
                                        </p:attrNameLst>
                                      </p:cBhvr>
                                      <p:to>
                                        <p:strVal val="visible"/>
                                      </p:to>
                                    </p:set>
                                    <p:animEffect filter="fade" transition="in">
                                      <p:cBhvr>
                                        <p:cTn dur="1000"/>
                                        <p:tgtEl>
                                          <p:spTgt spid="16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4" name="Shape 1644"/>
        <p:cNvGrpSpPr/>
        <p:nvPr/>
      </p:nvGrpSpPr>
      <p:grpSpPr>
        <a:xfrm>
          <a:off x="0" y="0"/>
          <a:ext cx="0" cy="0"/>
          <a:chOff x="0" y="0"/>
          <a:chExt cx="0" cy="0"/>
        </a:xfrm>
      </p:grpSpPr>
      <p:sp>
        <p:nvSpPr>
          <p:cNvPr id="1645" name="Google Shape;1645;p192"/>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646" name="Google Shape;1646;p192"/>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i="1" lang="en-US"/>
              <a:t>Discuss at your tables</a:t>
            </a:r>
            <a:endParaRPr i="1"/>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647" name="Google Shape;1647;p19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48" name="Google Shape;1648;p192"/>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2" name="Shape 1652"/>
        <p:cNvGrpSpPr/>
        <p:nvPr/>
      </p:nvGrpSpPr>
      <p:grpSpPr>
        <a:xfrm>
          <a:off x="0" y="0"/>
          <a:ext cx="0" cy="0"/>
          <a:chOff x="0" y="0"/>
          <a:chExt cx="0" cy="0"/>
        </a:xfrm>
      </p:grpSpPr>
      <p:sp>
        <p:nvSpPr>
          <p:cNvPr id="1653" name="Google Shape;1653;p193"/>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654" name="Google Shape;1654;p193"/>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1655" name="Google Shape;1655;p193"/>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656" name="Google Shape;1656;p193"/>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their questions and where students return to answer their questions throughout the unit.</a:t>
            </a:r>
            <a:endParaRPr/>
          </a:p>
        </p:txBody>
      </p:sp>
      <p:pic>
        <p:nvPicPr>
          <p:cNvPr id="1657" name="Google Shape;1657;p193"/>
          <p:cNvPicPr preferRelativeResize="0"/>
          <p:nvPr/>
        </p:nvPicPr>
        <p:blipFill>
          <a:blip r:embed="rId3">
            <a:alphaModFix/>
          </a:blip>
          <a:stretch>
            <a:fillRect/>
          </a:stretch>
        </p:blipFill>
        <p:spPr>
          <a:xfrm>
            <a:off x="7348533" y="0"/>
            <a:ext cx="5658342" cy="3776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xEl>
                                              <p:pRg end="0" st="0"/>
                                            </p:txEl>
                                          </p:spTgt>
                                        </p:tgtEl>
                                        <p:attrNameLst>
                                          <p:attrName>style.visibility</p:attrName>
                                        </p:attrNameLst>
                                      </p:cBhvr>
                                      <p:to>
                                        <p:strVal val="visible"/>
                                      </p:to>
                                    </p:set>
                                    <p:animEffect filter="fade" transition="in">
                                      <p:cBhvr>
                                        <p:cTn dur="1000"/>
                                        <p:tgtEl>
                                          <p:spTgt spid="16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xEl>
                                              <p:pRg end="1" st="1"/>
                                            </p:txEl>
                                          </p:spTgt>
                                        </p:tgtEl>
                                        <p:attrNameLst>
                                          <p:attrName>style.visibility</p:attrName>
                                        </p:attrNameLst>
                                      </p:cBhvr>
                                      <p:to>
                                        <p:strVal val="visible"/>
                                      </p:to>
                                    </p:set>
                                    <p:animEffect filter="fade" transition="in">
                                      <p:cBhvr>
                                        <p:cTn dur="1000"/>
                                        <p:tgtEl>
                                          <p:spTgt spid="16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xEl>
                                              <p:pRg end="2" st="2"/>
                                            </p:txEl>
                                          </p:spTgt>
                                        </p:tgtEl>
                                        <p:attrNameLst>
                                          <p:attrName>style.visibility</p:attrName>
                                        </p:attrNameLst>
                                      </p:cBhvr>
                                      <p:to>
                                        <p:strVal val="visible"/>
                                      </p:to>
                                    </p:set>
                                    <p:animEffect filter="fade" transition="in">
                                      <p:cBhvr>
                                        <p:cTn dur="1000"/>
                                        <p:tgtEl>
                                          <p:spTgt spid="16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xEl>
                                              <p:pRg end="3" st="3"/>
                                            </p:txEl>
                                          </p:spTgt>
                                        </p:tgtEl>
                                        <p:attrNameLst>
                                          <p:attrName>style.visibility</p:attrName>
                                        </p:attrNameLst>
                                      </p:cBhvr>
                                      <p:to>
                                        <p:strVal val="visible"/>
                                      </p:to>
                                    </p:set>
                                    <p:animEffect filter="fade" transition="in">
                                      <p:cBhvr>
                                        <p:cTn dur="1000"/>
                                        <p:tgtEl>
                                          <p:spTgt spid="165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2" name="Shape 1662"/>
        <p:cNvGrpSpPr/>
        <p:nvPr/>
      </p:nvGrpSpPr>
      <p:grpSpPr>
        <a:xfrm>
          <a:off x="0" y="0"/>
          <a:ext cx="0" cy="0"/>
          <a:chOff x="0" y="0"/>
          <a:chExt cx="0" cy="0"/>
        </a:xfrm>
      </p:grpSpPr>
      <p:sp>
        <p:nvSpPr>
          <p:cNvPr id="1663" name="Google Shape;1663;p194"/>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664" name="Google Shape;1664;p194"/>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1665" name="Google Shape;1665;p194"/>
          <p:cNvPicPr preferRelativeResize="0"/>
          <p:nvPr/>
        </p:nvPicPr>
        <p:blipFill rotWithShape="1">
          <a:blip r:embed="rId3">
            <a:alphaModFix/>
          </a:blip>
          <a:srcRect b="0" l="0" r="0" t="0"/>
          <a:stretch/>
        </p:blipFill>
        <p:spPr>
          <a:xfrm>
            <a:off x="350300" y="671725"/>
            <a:ext cx="5883851" cy="1426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78"/>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636" name="Google Shape;636;p78"/>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637" name="Google Shape;637;p78"/>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38" name="Google Shape;638;p78"/>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a:t>
            </a:r>
            <a:r>
              <a:rPr lang="en-US"/>
              <a:t>their</a:t>
            </a:r>
            <a:r>
              <a:rPr lang="en-US"/>
              <a:t> questions and where students return to answer their questions throughout the unit.</a:t>
            </a:r>
            <a:endParaRPr/>
          </a:p>
        </p:txBody>
      </p:sp>
      <p:pic>
        <p:nvPicPr>
          <p:cNvPr id="639" name="Google Shape;639;p78"/>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9" name="Shape 1669"/>
        <p:cNvGrpSpPr/>
        <p:nvPr/>
      </p:nvGrpSpPr>
      <p:grpSpPr>
        <a:xfrm>
          <a:off x="0" y="0"/>
          <a:ext cx="0" cy="0"/>
          <a:chOff x="0" y="0"/>
          <a:chExt cx="0" cy="0"/>
        </a:xfrm>
      </p:grpSpPr>
      <p:sp>
        <p:nvSpPr>
          <p:cNvPr id="1670" name="Google Shape;1670;p195"/>
          <p:cNvSpPr txBox="1"/>
          <p:nvPr>
            <p:ph idx="1" type="body"/>
          </p:nvPr>
        </p:nvSpPr>
        <p:spPr>
          <a:xfrm>
            <a:off x="1992675" y="1858350"/>
            <a:ext cx="10199400" cy="433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419100" lvl="0" marL="457200" rtl="0" algn="l">
              <a:lnSpc>
                <a:spcPct val="100000"/>
              </a:lnSpc>
              <a:spcBef>
                <a:spcPts val="0"/>
              </a:spcBef>
              <a:spcAft>
                <a:spcPts val="0"/>
              </a:spcAft>
              <a:buSzPts val="3000"/>
              <a:buChar char="•"/>
            </a:pPr>
            <a:r>
              <a:rPr lang="en-US" sz="3000"/>
              <a:t>How do you plan to use GLOBE Weather?</a:t>
            </a:r>
            <a:endParaRPr sz="3000"/>
          </a:p>
          <a:p>
            <a:pPr indent="0" lvl="0" marL="914400" rtl="0" algn="l">
              <a:lnSpc>
                <a:spcPct val="100000"/>
              </a:lnSpc>
              <a:spcBef>
                <a:spcPts val="0"/>
              </a:spcBef>
              <a:spcAft>
                <a:spcPts val="0"/>
              </a:spcAft>
              <a:buNone/>
            </a:pPr>
            <a:r>
              <a:rPr lang="en-US" sz="3000"/>
              <a:t>  </a:t>
            </a:r>
            <a:endParaRPr sz="3000"/>
          </a:p>
          <a:p>
            <a:pPr indent="-419100" lvl="0" marL="457200" rtl="0" algn="l">
              <a:lnSpc>
                <a:spcPct val="100000"/>
              </a:lnSpc>
              <a:spcBef>
                <a:spcPts val="0"/>
              </a:spcBef>
              <a:spcAft>
                <a:spcPts val="0"/>
              </a:spcAft>
              <a:buSzPts val="3000"/>
              <a:buChar char="•"/>
            </a:pPr>
            <a:r>
              <a:rPr lang="en-US" sz="3000"/>
              <a:t>What </a:t>
            </a:r>
            <a:r>
              <a:rPr lang="en-US" sz="3000"/>
              <a:t>adaptations</a:t>
            </a:r>
            <a:r>
              <a:rPr lang="en-US" sz="3000"/>
              <a:t> or extensions might you use? </a:t>
            </a:r>
            <a:endParaRPr sz="3000"/>
          </a:p>
          <a:p>
            <a:pPr indent="0" lvl="0" marL="914400" rtl="0" algn="l">
              <a:lnSpc>
                <a:spcPct val="100000"/>
              </a:lnSpc>
              <a:spcBef>
                <a:spcPts val="0"/>
              </a:spcBef>
              <a:spcAft>
                <a:spcPts val="0"/>
              </a:spcAft>
              <a:buNone/>
            </a:pPr>
            <a:r>
              <a:t/>
            </a:r>
            <a:endParaRPr sz="3000"/>
          </a:p>
          <a:p>
            <a:pPr indent="-419100" lvl="0" marL="457200" rtl="0" algn="l">
              <a:lnSpc>
                <a:spcPct val="100000"/>
              </a:lnSpc>
              <a:spcBef>
                <a:spcPts val="0"/>
              </a:spcBef>
              <a:spcAft>
                <a:spcPts val="0"/>
              </a:spcAft>
              <a:buSzPts val="3000"/>
              <a:buChar char="•"/>
            </a:pPr>
            <a:r>
              <a:rPr lang="en-US" sz="3000"/>
              <a:t>What other weather teaching resources do you use?</a:t>
            </a:r>
            <a:endParaRPr sz="3000"/>
          </a:p>
          <a:p>
            <a:pPr indent="0" lvl="0" marL="914400" rtl="0" algn="l">
              <a:lnSpc>
                <a:spcPct val="100000"/>
              </a:lnSpc>
              <a:spcBef>
                <a:spcPts val="0"/>
              </a:spcBef>
              <a:spcAft>
                <a:spcPts val="0"/>
              </a:spcAft>
              <a:buNone/>
            </a:pPr>
            <a:r>
              <a:t/>
            </a:r>
            <a:endParaRPr sz="3000"/>
          </a:p>
          <a:p>
            <a:pPr indent="-419100" lvl="0" marL="457200" rtl="0" algn="l">
              <a:lnSpc>
                <a:spcPct val="100000"/>
              </a:lnSpc>
              <a:spcBef>
                <a:spcPts val="0"/>
              </a:spcBef>
              <a:spcAft>
                <a:spcPts val="0"/>
              </a:spcAft>
              <a:buSzPts val="3000"/>
              <a:buChar char="•"/>
            </a:pPr>
            <a:r>
              <a:rPr lang="en-US" sz="3000"/>
              <a:t>How can we help students make connections </a:t>
            </a:r>
            <a:endParaRPr sz="3000"/>
          </a:p>
          <a:p>
            <a:pPr indent="0" lvl="0" marL="0" rtl="0" algn="l">
              <a:lnSpc>
                <a:spcPct val="100000"/>
              </a:lnSpc>
              <a:spcBef>
                <a:spcPts val="0"/>
              </a:spcBef>
              <a:spcAft>
                <a:spcPts val="0"/>
              </a:spcAft>
              <a:buNone/>
            </a:pPr>
            <a:r>
              <a:rPr lang="en-US" sz="3000"/>
              <a:t>     between weather and our daily lives?</a:t>
            </a:r>
            <a:endParaRPr sz="3000"/>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671" name="Google Shape;1671;p19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Wrap up GLOBE Weather</a:t>
            </a:r>
            <a:endParaRPr/>
          </a:p>
        </p:txBody>
      </p:sp>
      <p:pic>
        <p:nvPicPr>
          <p:cNvPr id="1672" name="Google Shape;1672;p195"/>
          <p:cNvPicPr preferRelativeResize="0"/>
          <p:nvPr/>
        </p:nvPicPr>
        <p:blipFill>
          <a:blip r:embed="rId3">
            <a:alphaModFix/>
          </a:blip>
          <a:stretch>
            <a:fillRect/>
          </a:stretch>
        </p:blipFill>
        <p:spPr>
          <a:xfrm>
            <a:off x="0" y="-238875"/>
            <a:ext cx="2533701" cy="2533701"/>
          </a:xfrm>
          <a:prstGeom prst="rect">
            <a:avLst/>
          </a:prstGeom>
          <a:noFill/>
          <a:ln>
            <a:noFill/>
          </a:ln>
        </p:spPr>
      </p:pic>
      <p:pic>
        <p:nvPicPr>
          <p:cNvPr id="1673" name="Google Shape;1673;p195"/>
          <p:cNvPicPr preferRelativeResize="0"/>
          <p:nvPr/>
        </p:nvPicPr>
        <p:blipFill>
          <a:blip r:embed="rId4">
            <a:alphaModFix amt="94000"/>
          </a:blip>
          <a:stretch>
            <a:fillRect/>
          </a:stretch>
        </p:blipFill>
        <p:spPr>
          <a:xfrm>
            <a:off x="-157375" y="598725"/>
            <a:ext cx="2905049" cy="1936725"/>
          </a:xfrm>
          <a:prstGeom prst="rect">
            <a:avLst/>
          </a:prstGeom>
          <a:noFill/>
          <a:ln>
            <a:noFill/>
          </a:ln>
        </p:spPr>
      </p:pic>
      <p:sp>
        <p:nvSpPr>
          <p:cNvPr id="1674" name="Google Shape;1674;p195"/>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Google Shape;1679;p19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680" name="Google Shape;1680;p19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81" name="Google Shape;1681;p19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82" name="Google Shape;1682;p196"/>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197"/>
          <p:cNvSpPr txBox="1"/>
          <p:nvPr>
            <p:ph type="ctrTitle"/>
          </p:nvPr>
        </p:nvSpPr>
        <p:spPr>
          <a:xfrm>
            <a:off x="388500" y="427175"/>
            <a:ext cx="11415000" cy="2197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Snow Day</a:t>
            </a:r>
            <a:endParaRPr/>
          </a:p>
        </p:txBody>
      </p:sp>
      <p:sp>
        <p:nvSpPr>
          <p:cNvPr id="1689" name="Google Shape;1689;p197"/>
          <p:cNvSpPr txBox="1"/>
          <p:nvPr>
            <p:ph idx="1" type="subTitle"/>
          </p:nvPr>
        </p:nvSpPr>
        <p:spPr>
          <a:xfrm>
            <a:off x="611850" y="2624975"/>
            <a:ext cx="10878600" cy="14262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How can we apply what we’ve learned about weather to a winter storm?</a:t>
            </a:r>
            <a:endParaRPr/>
          </a:p>
        </p:txBody>
      </p:sp>
      <p:sp>
        <p:nvSpPr>
          <p:cNvPr id="1690" name="Google Shape;1690;p197"/>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691" name="Google Shape;1691;p197"/>
          <p:cNvSpPr txBox="1"/>
          <p:nvPr/>
        </p:nvSpPr>
        <p:spPr>
          <a:xfrm>
            <a:off x="9086175" y="280850"/>
            <a:ext cx="2672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CULMINATING TASK</a:t>
            </a:r>
            <a:endParaRPr b="1" sz="1800">
              <a:solidFill>
                <a:schemeClr val="dk2"/>
              </a:solidFill>
              <a:latin typeface="Montserrat"/>
              <a:ea typeface="Montserrat"/>
              <a:cs typeface="Montserrat"/>
              <a:sym typeface="Montserrat"/>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5" name="Shape 1695"/>
        <p:cNvGrpSpPr/>
        <p:nvPr/>
      </p:nvGrpSpPr>
      <p:grpSpPr>
        <a:xfrm>
          <a:off x="0" y="0"/>
          <a:ext cx="0" cy="0"/>
          <a:chOff x="0" y="0"/>
          <a:chExt cx="0" cy="0"/>
        </a:xfrm>
      </p:grpSpPr>
      <p:sp>
        <p:nvSpPr>
          <p:cNvPr id="1696" name="Google Shape;1696;p198"/>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697" name="Google Shape;1697;p198"/>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98" name="Google Shape;1698;p198"/>
          <p:cNvPicPr preferRelativeResize="0"/>
          <p:nvPr/>
        </p:nvPicPr>
        <p:blipFill>
          <a:blip r:embed="rId3">
            <a:alphaModFix/>
          </a:blip>
          <a:stretch>
            <a:fillRect/>
          </a:stretch>
        </p:blipFill>
        <p:spPr>
          <a:xfrm>
            <a:off x="837175" y="1244150"/>
            <a:ext cx="6134649" cy="3998850"/>
          </a:xfrm>
          <a:prstGeom prst="rect">
            <a:avLst/>
          </a:prstGeom>
          <a:noFill/>
          <a:ln>
            <a:noFill/>
          </a:ln>
        </p:spPr>
      </p:pic>
      <p:pic>
        <p:nvPicPr>
          <p:cNvPr id="1699" name="Google Shape;1699;p198"/>
          <p:cNvPicPr preferRelativeResize="0"/>
          <p:nvPr/>
        </p:nvPicPr>
        <p:blipFill>
          <a:blip r:embed="rId4">
            <a:alphaModFix/>
          </a:blip>
          <a:stretch>
            <a:fillRect/>
          </a:stretch>
        </p:blipFill>
        <p:spPr>
          <a:xfrm>
            <a:off x="3292300" y="3645350"/>
            <a:ext cx="8546649" cy="2113500"/>
          </a:xfrm>
          <a:prstGeom prst="rect">
            <a:avLst/>
          </a:prstGeom>
          <a:noFill/>
          <a:ln>
            <a:noFill/>
          </a:ln>
        </p:spPr>
      </p:pic>
      <p:pic>
        <p:nvPicPr>
          <p:cNvPr id="1700" name="Google Shape;1700;p198"/>
          <p:cNvPicPr preferRelativeResize="0"/>
          <p:nvPr/>
        </p:nvPicPr>
        <p:blipFill>
          <a:blip r:embed="rId5">
            <a:alphaModFix/>
          </a:blip>
          <a:stretch>
            <a:fillRect/>
          </a:stretch>
        </p:blipFill>
        <p:spPr>
          <a:xfrm>
            <a:off x="151750" y="35575"/>
            <a:ext cx="5303700" cy="1325925"/>
          </a:xfrm>
          <a:prstGeom prst="rect">
            <a:avLst/>
          </a:prstGeom>
          <a:noFill/>
          <a:ln>
            <a:noFill/>
          </a:ln>
        </p:spPr>
      </p:pic>
      <p:sp>
        <p:nvSpPr>
          <p:cNvPr id="1701" name="Google Shape;1701;p198"/>
          <p:cNvSpPr txBox="1"/>
          <p:nvPr/>
        </p:nvSpPr>
        <p:spPr>
          <a:xfrm>
            <a:off x="7131100" y="1442725"/>
            <a:ext cx="4127100" cy="18981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Where did the moisture come from? </a:t>
            </a:r>
            <a:r>
              <a:rPr lang="en-US" sz="2100">
                <a:latin typeface="Open Sans"/>
                <a:ea typeface="Open Sans"/>
                <a:cs typeface="Open Sans"/>
                <a:sym typeface="Open Sans"/>
              </a:rPr>
              <a:t>Where do you think the storm will go next?</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0" st="0"/>
                                            </p:txEl>
                                          </p:spTgt>
                                        </p:tgtEl>
                                        <p:attrNameLst>
                                          <p:attrName>style.visibility</p:attrName>
                                        </p:attrNameLst>
                                      </p:cBhvr>
                                      <p:to>
                                        <p:strVal val="visible"/>
                                      </p:to>
                                    </p:set>
                                    <p:animEffect filter="fade" transition="in">
                                      <p:cBhvr>
                                        <p:cTn dur="1000"/>
                                        <p:tgtEl>
                                          <p:spTgt spid="16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6">
                                            <p:txEl>
                                              <p:pRg end="1" st="1"/>
                                            </p:txEl>
                                          </p:spTgt>
                                        </p:tgtEl>
                                        <p:attrNameLst>
                                          <p:attrName>style.visibility</p:attrName>
                                        </p:attrNameLst>
                                      </p:cBhvr>
                                      <p:to>
                                        <p:strVal val="visible"/>
                                      </p:to>
                                    </p:set>
                                    <p:animEffect filter="fade" transition="in">
                                      <p:cBhvr>
                                        <p:cTn dur="1000"/>
                                        <p:tgtEl>
                                          <p:spTgt spid="169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5" name="Shape 1705"/>
        <p:cNvGrpSpPr/>
        <p:nvPr/>
      </p:nvGrpSpPr>
      <p:grpSpPr>
        <a:xfrm>
          <a:off x="0" y="0"/>
          <a:ext cx="0" cy="0"/>
          <a:chOff x="0" y="0"/>
          <a:chExt cx="0" cy="0"/>
        </a:xfrm>
      </p:grpSpPr>
      <p:sp>
        <p:nvSpPr>
          <p:cNvPr id="1706" name="Google Shape;1706;p199"/>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707" name="Google Shape;1707;p199"/>
          <p:cNvPicPr preferRelativeResize="0"/>
          <p:nvPr/>
        </p:nvPicPr>
        <p:blipFill>
          <a:blip r:embed="rId3">
            <a:alphaModFix/>
          </a:blip>
          <a:stretch>
            <a:fillRect/>
          </a:stretch>
        </p:blipFill>
        <p:spPr>
          <a:xfrm>
            <a:off x="929975" y="1373050"/>
            <a:ext cx="7520889" cy="5043600"/>
          </a:xfrm>
          <a:prstGeom prst="rect">
            <a:avLst/>
          </a:prstGeom>
          <a:noFill/>
          <a:ln>
            <a:noFill/>
          </a:ln>
        </p:spPr>
      </p:pic>
      <p:pic>
        <p:nvPicPr>
          <p:cNvPr id="1708" name="Google Shape;1708;p199"/>
          <p:cNvPicPr preferRelativeResize="0"/>
          <p:nvPr/>
        </p:nvPicPr>
        <p:blipFill>
          <a:blip r:embed="rId4">
            <a:alphaModFix/>
          </a:blip>
          <a:stretch>
            <a:fillRect/>
          </a:stretch>
        </p:blipFill>
        <p:spPr>
          <a:xfrm>
            <a:off x="124800" y="24375"/>
            <a:ext cx="5348501" cy="1337125"/>
          </a:xfrm>
          <a:prstGeom prst="rect">
            <a:avLst/>
          </a:prstGeom>
          <a:noFill/>
          <a:ln>
            <a:noFill/>
          </a:ln>
        </p:spPr>
      </p:pic>
      <p:sp>
        <p:nvSpPr>
          <p:cNvPr id="1709" name="Google Shape;1709;p199"/>
          <p:cNvSpPr txBox="1"/>
          <p:nvPr/>
        </p:nvSpPr>
        <p:spPr>
          <a:xfrm>
            <a:off x="8739400" y="2382150"/>
            <a:ext cx="3231900" cy="18993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Open Sans"/>
              <a:buChar char="●"/>
            </a:pPr>
            <a:r>
              <a:rPr b="1" lang="en-US" sz="2100">
                <a:latin typeface="Open Sans"/>
                <a:ea typeface="Open Sans"/>
                <a:cs typeface="Open Sans"/>
                <a:sym typeface="Open Sans"/>
              </a:rPr>
              <a:t>Why did the storm cause rain in some places and snow in other places in California?</a:t>
            </a:r>
            <a:endParaRPr b="1" sz="2100">
              <a:latin typeface="Open Sans"/>
              <a:ea typeface="Open Sans"/>
              <a:cs typeface="Open Sans"/>
              <a:sym typeface="Open Sans"/>
            </a:endParaRPr>
          </a:p>
        </p:txBody>
      </p:sp>
      <p:sp>
        <p:nvSpPr>
          <p:cNvPr id="1710" name="Google Shape;1710;p199"/>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11" name="Google Shape;1711;p199"/>
          <p:cNvSpPr txBox="1"/>
          <p:nvPr/>
        </p:nvSpPr>
        <p:spPr>
          <a:xfrm>
            <a:off x="6688175" y="1922450"/>
            <a:ext cx="11430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SNOW</a:t>
            </a:r>
            <a:endParaRPr>
              <a:solidFill>
                <a:srgbClr val="0000FF"/>
              </a:solidFill>
              <a:latin typeface="Open Sans"/>
              <a:ea typeface="Open Sans"/>
              <a:cs typeface="Open Sans"/>
              <a:sym typeface="Open Sans"/>
            </a:endParaRPr>
          </a:p>
        </p:txBody>
      </p:sp>
      <p:sp>
        <p:nvSpPr>
          <p:cNvPr id="1712" name="Google Shape;1712;p199"/>
          <p:cNvSpPr txBox="1"/>
          <p:nvPr/>
        </p:nvSpPr>
        <p:spPr>
          <a:xfrm>
            <a:off x="2657275" y="3459825"/>
            <a:ext cx="11430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RAIN</a:t>
            </a:r>
            <a:endParaRPr/>
          </a:p>
        </p:txBody>
      </p:sp>
      <p:sp>
        <p:nvSpPr>
          <p:cNvPr id="1713" name="Google Shape;1713;p199"/>
          <p:cNvSpPr txBox="1"/>
          <p:nvPr/>
        </p:nvSpPr>
        <p:spPr>
          <a:xfrm>
            <a:off x="4685275" y="2790525"/>
            <a:ext cx="1349400" cy="6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RAIN/</a:t>
            </a:r>
            <a:r>
              <a:rPr lang="en-US">
                <a:solidFill>
                  <a:srgbClr val="0000FF"/>
                </a:solidFill>
                <a:latin typeface="Open Sans"/>
                <a:ea typeface="Open Sans"/>
                <a:cs typeface="Open Sans"/>
                <a:sym typeface="Open Sans"/>
              </a:rPr>
              <a:t>SNOW MIX</a:t>
            </a:r>
            <a:endParaRPr/>
          </a:p>
        </p:txBody>
      </p:sp>
      <p:sp>
        <p:nvSpPr>
          <p:cNvPr id="1714" name="Google Shape;1714;p199"/>
          <p:cNvSpPr txBox="1"/>
          <p:nvPr/>
        </p:nvSpPr>
        <p:spPr>
          <a:xfrm>
            <a:off x="8739400" y="4281450"/>
            <a:ext cx="2875500" cy="10944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FF"/>
              </a:buClr>
              <a:buSzPts val="2100"/>
              <a:buFont typeface="Open Sans"/>
              <a:buChar char="●"/>
            </a:pPr>
            <a:r>
              <a:rPr lang="en-US" sz="2100">
                <a:solidFill>
                  <a:srgbClr val="0000FF"/>
                </a:solidFill>
                <a:latin typeface="Open Sans"/>
                <a:ea typeface="Open Sans"/>
                <a:cs typeface="Open Sans"/>
                <a:sym typeface="Open Sans"/>
              </a:rPr>
              <a:t>Air temperature decreases as altitude increases</a:t>
            </a:r>
            <a:endParaRPr sz="2100">
              <a:solidFill>
                <a:srgbClr val="0000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6">
                                            <p:txEl>
                                              <p:pRg end="0" st="0"/>
                                            </p:txEl>
                                          </p:spTgt>
                                        </p:tgtEl>
                                        <p:attrNameLst>
                                          <p:attrName>style.visibility</p:attrName>
                                        </p:attrNameLst>
                                      </p:cBhvr>
                                      <p:to>
                                        <p:strVal val="visible"/>
                                      </p:to>
                                    </p:set>
                                    <p:animEffect filter="fade" transition="in">
                                      <p:cBhvr>
                                        <p:cTn dur="1000"/>
                                        <p:tgtEl>
                                          <p:spTgt spid="17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6">
                                            <p:txEl>
                                              <p:pRg end="1" st="1"/>
                                            </p:txEl>
                                          </p:spTgt>
                                        </p:tgtEl>
                                        <p:attrNameLst>
                                          <p:attrName>style.visibility</p:attrName>
                                        </p:attrNameLst>
                                      </p:cBhvr>
                                      <p:to>
                                        <p:strVal val="visible"/>
                                      </p:to>
                                    </p:set>
                                    <p:animEffect filter="fade" transition="in">
                                      <p:cBhvr>
                                        <p:cTn dur="1000"/>
                                        <p:tgtEl>
                                          <p:spTgt spid="17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4"/>
                                        </p:tgtEl>
                                        <p:attrNameLst>
                                          <p:attrName>style.visibility</p:attrName>
                                        </p:attrNameLst>
                                      </p:cBhvr>
                                      <p:to>
                                        <p:strVal val="visible"/>
                                      </p:to>
                                    </p:set>
                                    <p:animEffect filter="fade" transition="in">
                                      <p:cBhvr>
                                        <p:cTn dur="1000"/>
                                        <p:tgtEl>
                                          <p:spTgt spid="171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12"/>
                                        </p:tgtEl>
                                        <p:attrNameLst>
                                          <p:attrName>style.visibility</p:attrName>
                                        </p:attrNameLst>
                                      </p:cBhvr>
                                      <p:to>
                                        <p:strVal val="visible"/>
                                      </p:to>
                                    </p:set>
                                    <p:animEffect filter="fade" transition="in">
                                      <p:cBhvr>
                                        <p:cTn dur="1000"/>
                                        <p:tgtEl>
                                          <p:spTgt spid="171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11"/>
                                        </p:tgtEl>
                                        <p:attrNameLst>
                                          <p:attrName>style.visibility</p:attrName>
                                        </p:attrNameLst>
                                      </p:cBhvr>
                                      <p:to>
                                        <p:strVal val="visible"/>
                                      </p:to>
                                    </p:set>
                                    <p:animEffect filter="fade" transition="in">
                                      <p:cBhvr>
                                        <p:cTn dur="1000"/>
                                        <p:tgtEl>
                                          <p:spTgt spid="171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13"/>
                                        </p:tgtEl>
                                        <p:attrNameLst>
                                          <p:attrName>style.visibility</p:attrName>
                                        </p:attrNameLst>
                                      </p:cBhvr>
                                      <p:to>
                                        <p:strVal val="visible"/>
                                      </p:to>
                                    </p:set>
                                    <p:animEffect filter="fade" transition="in">
                                      <p:cBhvr>
                                        <p:cTn dur="1000"/>
                                        <p:tgtEl>
                                          <p:spTgt spid="1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8" name="Shape 1718"/>
        <p:cNvGrpSpPr/>
        <p:nvPr/>
      </p:nvGrpSpPr>
      <p:grpSpPr>
        <a:xfrm>
          <a:off x="0" y="0"/>
          <a:ext cx="0" cy="0"/>
          <a:chOff x="0" y="0"/>
          <a:chExt cx="0" cy="0"/>
        </a:xfrm>
      </p:grpSpPr>
      <p:sp>
        <p:nvSpPr>
          <p:cNvPr id="1719" name="Google Shape;1719;p200"/>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720" name="Google Shape;1720;p200"/>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1721" name="Google Shape;1721;p200"/>
          <p:cNvSpPr txBox="1"/>
          <p:nvPr/>
        </p:nvSpPr>
        <p:spPr>
          <a:xfrm>
            <a:off x="8951800" y="1791700"/>
            <a:ext cx="2988900" cy="4197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Open Sans"/>
              <a:buChar char="●"/>
            </a:pPr>
            <a:r>
              <a:rPr b="1" lang="en-US" sz="2400">
                <a:latin typeface="Open Sans"/>
                <a:ea typeface="Open Sans"/>
                <a:cs typeface="Open Sans"/>
                <a:sym typeface="Open Sans"/>
              </a:rPr>
              <a:t>As the storm moved east, why did it snow in some areas but not in others?</a:t>
            </a:r>
            <a:endParaRPr b="1"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US" sz="2400">
                <a:latin typeface="Open Sans"/>
                <a:ea typeface="Open Sans"/>
                <a:cs typeface="Open Sans"/>
                <a:sym typeface="Open Sans"/>
              </a:rPr>
              <a:t>Complete Steps 1- 4 in table groups</a:t>
            </a:r>
            <a:endParaRPr sz="2400">
              <a:latin typeface="Open Sans"/>
              <a:ea typeface="Open Sans"/>
              <a:cs typeface="Open Sans"/>
              <a:sym typeface="Open Sans"/>
            </a:endParaRPr>
          </a:p>
        </p:txBody>
      </p:sp>
      <p:pic>
        <p:nvPicPr>
          <p:cNvPr id="1722" name="Google Shape;1722;p200"/>
          <p:cNvPicPr preferRelativeResize="0"/>
          <p:nvPr/>
        </p:nvPicPr>
        <p:blipFill>
          <a:blip r:embed="rId4">
            <a:alphaModFix/>
          </a:blip>
          <a:stretch>
            <a:fillRect/>
          </a:stretch>
        </p:blipFill>
        <p:spPr>
          <a:xfrm>
            <a:off x="486850" y="1442725"/>
            <a:ext cx="9676875" cy="4651650"/>
          </a:xfrm>
          <a:prstGeom prst="rect">
            <a:avLst/>
          </a:prstGeom>
          <a:noFill/>
          <a:ln>
            <a:noFill/>
          </a:ln>
        </p:spPr>
      </p:pic>
      <p:sp>
        <p:nvSpPr>
          <p:cNvPr id="1723" name="Google Shape;1723;p200"/>
          <p:cNvSpPr txBox="1"/>
          <p:nvPr>
            <p:ph idx="11" type="ftr"/>
          </p:nvPr>
        </p:nvSpPr>
        <p:spPr>
          <a:xfrm>
            <a:off x="533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9">
                                            <p:txEl>
                                              <p:pRg end="0" st="0"/>
                                            </p:txEl>
                                          </p:spTgt>
                                        </p:tgtEl>
                                        <p:attrNameLst>
                                          <p:attrName>style.visibility</p:attrName>
                                        </p:attrNameLst>
                                      </p:cBhvr>
                                      <p:to>
                                        <p:strVal val="visible"/>
                                      </p:to>
                                    </p:set>
                                    <p:animEffect filter="fade" transition="in">
                                      <p:cBhvr>
                                        <p:cTn dur="1000"/>
                                        <p:tgtEl>
                                          <p:spTgt spid="17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9">
                                            <p:txEl>
                                              <p:pRg end="1" st="1"/>
                                            </p:txEl>
                                          </p:spTgt>
                                        </p:tgtEl>
                                        <p:attrNameLst>
                                          <p:attrName>style.visibility</p:attrName>
                                        </p:attrNameLst>
                                      </p:cBhvr>
                                      <p:to>
                                        <p:strVal val="visible"/>
                                      </p:to>
                                    </p:set>
                                    <p:animEffect filter="fade" transition="in">
                                      <p:cBhvr>
                                        <p:cTn dur="1000"/>
                                        <p:tgtEl>
                                          <p:spTgt spid="17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1">
                                            <p:txEl>
                                              <p:pRg end="0" st="0"/>
                                            </p:txEl>
                                          </p:spTgt>
                                        </p:tgtEl>
                                        <p:attrNameLst>
                                          <p:attrName>style.visibility</p:attrName>
                                        </p:attrNameLst>
                                      </p:cBhvr>
                                      <p:to>
                                        <p:strVal val="visible"/>
                                      </p:to>
                                    </p:set>
                                    <p:animEffect filter="fade" transition="in">
                                      <p:cBhvr>
                                        <p:cTn dur="1000"/>
                                        <p:tgtEl>
                                          <p:spTgt spid="17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1">
                                            <p:txEl>
                                              <p:pRg end="1" st="1"/>
                                            </p:txEl>
                                          </p:spTgt>
                                        </p:tgtEl>
                                        <p:attrNameLst>
                                          <p:attrName>style.visibility</p:attrName>
                                        </p:attrNameLst>
                                      </p:cBhvr>
                                      <p:to>
                                        <p:strVal val="visible"/>
                                      </p:to>
                                    </p:set>
                                    <p:animEffect filter="fade" transition="in">
                                      <p:cBhvr>
                                        <p:cTn dur="1000"/>
                                        <p:tgtEl>
                                          <p:spTgt spid="17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1">
                                            <p:txEl>
                                              <p:pRg end="2" st="2"/>
                                            </p:txEl>
                                          </p:spTgt>
                                        </p:tgtEl>
                                        <p:attrNameLst>
                                          <p:attrName>style.visibility</p:attrName>
                                        </p:attrNameLst>
                                      </p:cBhvr>
                                      <p:to>
                                        <p:strVal val="visible"/>
                                      </p:to>
                                    </p:set>
                                    <p:animEffect filter="fade" transition="in">
                                      <p:cBhvr>
                                        <p:cTn dur="1000"/>
                                        <p:tgtEl>
                                          <p:spTgt spid="17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8" name="Shape 1728"/>
        <p:cNvGrpSpPr/>
        <p:nvPr/>
      </p:nvGrpSpPr>
      <p:grpSpPr>
        <a:xfrm>
          <a:off x="0" y="0"/>
          <a:ext cx="0" cy="0"/>
          <a:chOff x="0" y="0"/>
          <a:chExt cx="0" cy="0"/>
        </a:xfrm>
      </p:grpSpPr>
      <p:pic>
        <p:nvPicPr>
          <p:cNvPr id="1729" name="Google Shape;1729;p201"/>
          <p:cNvPicPr preferRelativeResize="0"/>
          <p:nvPr/>
        </p:nvPicPr>
        <p:blipFill>
          <a:blip r:embed="rId3">
            <a:alphaModFix/>
          </a:blip>
          <a:stretch>
            <a:fillRect/>
          </a:stretch>
        </p:blipFill>
        <p:spPr>
          <a:xfrm>
            <a:off x="6184525" y="284775"/>
            <a:ext cx="4328080" cy="5769202"/>
          </a:xfrm>
          <a:prstGeom prst="rect">
            <a:avLst/>
          </a:prstGeom>
          <a:noFill/>
          <a:ln>
            <a:noFill/>
          </a:ln>
        </p:spPr>
      </p:pic>
      <p:pic>
        <p:nvPicPr>
          <p:cNvPr id="1730" name="Google Shape;1730;p201"/>
          <p:cNvPicPr preferRelativeResize="0"/>
          <p:nvPr/>
        </p:nvPicPr>
        <p:blipFill>
          <a:blip r:embed="rId4">
            <a:alphaModFix/>
          </a:blip>
          <a:stretch>
            <a:fillRect/>
          </a:stretch>
        </p:blipFill>
        <p:spPr>
          <a:xfrm>
            <a:off x="76200" y="-67250"/>
            <a:ext cx="5715000" cy="1428750"/>
          </a:xfrm>
          <a:prstGeom prst="rect">
            <a:avLst/>
          </a:prstGeom>
          <a:noFill/>
          <a:ln>
            <a:noFill/>
          </a:ln>
        </p:spPr>
      </p:pic>
      <p:sp>
        <p:nvSpPr>
          <p:cNvPr id="1731" name="Google Shape;1731;p201"/>
          <p:cNvSpPr txBox="1"/>
          <p:nvPr>
            <p:ph idx="1" type="body"/>
          </p:nvPr>
        </p:nvSpPr>
        <p:spPr>
          <a:xfrm>
            <a:off x="376925" y="2084150"/>
            <a:ext cx="5119200" cy="3777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Areas with heavy snowfall are colored blue </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lang="en-US" sz="2400"/>
              <a:t>Areas with no snowfall have a “x” on the map</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b="1" lang="en-US" sz="2400"/>
              <a:t>What was the trend in snowfall?</a:t>
            </a:r>
            <a:endParaRPr b="1" sz="2400"/>
          </a:p>
        </p:txBody>
      </p:sp>
      <p:sp>
        <p:nvSpPr>
          <p:cNvPr id="1732" name="Google Shape;1732;p201"/>
          <p:cNvSpPr/>
          <p:nvPr/>
        </p:nvSpPr>
        <p:spPr>
          <a:xfrm>
            <a:off x="8435825" y="1902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01"/>
          <p:cNvSpPr/>
          <p:nvPr/>
        </p:nvSpPr>
        <p:spPr>
          <a:xfrm>
            <a:off x="7565600" y="23069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01"/>
          <p:cNvSpPr/>
          <p:nvPr/>
        </p:nvSpPr>
        <p:spPr>
          <a:xfrm>
            <a:off x="7917850" y="18630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01"/>
          <p:cNvSpPr/>
          <p:nvPr/>
        </p:nvSpPr>
        <p:spPr>
          <a:xfrm>
            <a:off x="8064375" y="2396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01"/>
          <p:cNvSpPr/>
          <p:nvPr/>
        </p:nvSpPr>
        <p:spPr>
          <a:xfrm>
            <a:off x="8769100" y="54179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01"/>
          <p:cNvSpPr txBox="1"/>
          <p:nvPr/>
        </p:nvSpPr>
        <p:spPr>
          <a:xfrm>
            <a:off x="9066400" y="5371175"/>
            <a:ext cx="13143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Heavy Snow</a:t>
            </a:r>
            <a:endParaRPr>
              <a:latin typeface="Open Sans"/>
              <a:ea typeface="Open Sans"/>
              <a:cs typeface="Open Sans"/>
              <a:sym typeface="Open Sans"/>
            </a:endParaRPr>
          </a:p>
        </p:txBody>
      </p:sp>
      <p:sp>
        <p:nvSpPr>
          <p:cNvPr id="1738" name="Google Shape;1738;p201"/>
          <p:cNvSpPr/>
          <p:nvPr/>
        </p:nvSpPr>
        <p:spPr>
          <a:xfrm>
            <a:off x="7214950" y="41770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01"/>
          <p:cNvSpPr/>
          <p:nvPr/>
        </p:nvSpPr>
        <p:spPr>
          <a:xfrm>
            <a:off x="8015600" y="40652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01"/>
          <p:cNvSpPr/>
          <p:nvPr/>
        </p:nvSpPr>
        <p:spPr>
          <a:xfrm>
            <a:off x="8435825" y="43244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01"/>
          <p:cNvSpPr/>
          <p:nvPr/>
        </p:nvSpPr>
        <p:spPr>
          <a:xfrm>
            <a:off x="8064375" y="3497700"/>
            <a:ext cx="3351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01"/>
          <p:cNvSpPr/>
          <p:nvPr/>
        </p:nvSpPr>
        <p:spPr>
          <a:xfrm>
            <a:off x="8118000" y="28711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01"/>
          <p:cNvSpPr/>
          <p:nvPr/>
        </p:nvSpPr>
        <p:spPr>
          <a:xfrm>
            <a:off x="9276175" y="8919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01"/>
          <p:cNvSpPr/>
          <p:nvPr/>
        </p:nvSpPr>
        <p:spPr>
          <a:xfrm>
            <a:off x="8769100" y="57581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01"/>
          <p:cNvSpPr txBox="1"/>
          <p:nvPr/>
        </p:nvSpPr>
        <p:spPr>
          <a:xfrm>
            <a:off x="9144025" y="5711375"/>
            <a:ext cx="10161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No Snow</a:t>
            </a:r>
            <a:endParaRPr>
              <a:latin typeface="Open Sans"/>
              <a:ea typeface="Open Sans"/>
              <a:cs typeface="Open Sans"/>
              <a:sym typeface="Open Sans"/>
            </a:endParaRPr>
          </a:p>
        </p:txBody>
      </p:sp>
      <p:sp>
        <p:nvSpPr>
          <p:cNvPr id="1746" name="Google Shape;1746;p201"/>
          <p:cNvSpPr/>
          <p:nvPr/>
        </p:nvSpPr>
        <p:spPr>
          <a:xfrm>
            <a:off x="8793775" y="14258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0" name="Shape 1750"/>
        <p:cNvGrpSpPr/>
        <p:nvPr/>
      </p:nvGrpSpPr>
      <p:grpSpPr>
        <a:xfrm>
          <a:off x="0" y="0"/>
          <a:ext cx="0" cy="0"/>
          <a:chOff x="0" y="0"/>
          <a:chExt cx="0" cy="0"/>
        </a:xfrm>
      </p:grpSpPr>
      <p:sp>
        <p:nvSpPr>
          <p:cNvPr id="1751" name="Google Shape;1751;p202"/>
          <p:cNvSpPr txBox="1"/>
          <p:nvPr>
            <p:ph idx="4294967295" type="body"/>
          </p:nvPr>
        </p:nvSpPr>
        <p:spPr>
          <a:xfrm>
            <a:off x="682775" y="1456575"/>
            <a:ext cx="58413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spcBef>
                <a:spcPts val="800"/>
              </a:spcBef>
              <a:spcAft>
                <a:spcPts val="0"/>
              </a:spcAft>
              <a:buSzPts val="2400"/>
              <a:buChar char="•"/>
            </a:pPr>
            <a:r>
              <a:rPr lang="en-US" sz="2400"/>
              <a:t>Areas with humidity &gt;70% are colored blue</a:t>
            </a:r>
            <a:endParaRPr sz="2400"/>
          </a:p>
          <a:p>
            <a:pPr indent="0" lvl="0" marL="457200" rtl="0" algn="l">
              <a:spcBef>
                <a:spcPts val="800"/>
              </a:spcBef>
              <a:spcAft>
                <a:spcPts val="0"/>
              </a:spcAft>
              <a:buNone/>
            </a:pPr>
            <a:r>
              <a:t/>
            </a:r>
            <a:endParaRPr sz="2400"/>
          </a:p>
          <a:p>
            <a:pPr indent="-381000" lvl="0" marL="457200" rtl="0" algn="l">
              <a:spcBef>
                <a:spcPts val="800"/>
              </a:spcBef>
              <a:spcAft>
                <a:spcPts val="0"/>
              </a:spcAft>
              <a:buSzPts val="2400"/>
              <a:buChar char="•"/>
            </a:pPr>
            <a:r>
              <a:rPr b="1" lang="en-US" sz="2400"/>
              <a:t>How does the humidity data help you understand why it snowed in some places but not in others?</a:t>
            </a:r>
            <a:endParaRPr b="1" sz="2400"/>
          </a:p>
        </p:txBody>
      </p:sp>
      <p:pic>
        <p:nvPicPr>
          <p:cNvPr id="1752" name="Google Shape;1752;p202"/>
          <p:cNvPicPr preferRelativeResize="0"/>
          <p:nvPr/>
        </p:nvPicPr>
        <p:blipFill>
          <a:blip r:embed="rId3">
            <a:alphaModFix/>
          </a:blip>
          <a:stretch>
            <a:fillRect/>
          </a:stretch>
        </p:blipFill>
        <p:spPr>
          <a:xfrm>
            <a:off x="76200" y="-67250"/>
            <a:ext cx="5715000" cy="1428750"/>
          </a:xfrm>
          <a:prstGeom prst="rect">
            <a:avLst/>
          </a:prstGeom>
          <a:noFill/>
          <a:ln>
            <a:noFill/>
          </a:ln>
        </p:spPr>
      </p:pic>
      <p:pic>
        <p:nvPicPr>
          <p:cNvPr id="1753" name="Google Shape;1753;p202"/>
          <p:cNvPicPr preferRelativeResize="0"/>
          <p:nvPr/>
        </p:nvPicPr>
        <p:blipFill>
          <a:blip r:embed="rId4">
            <a:alphaModFix/>
          </a:blip>
          <a:stretch>
            <a:fillRect/>
          </a:stretch>
        </p:blipFill>
        <p:spPr>
          <a:xfrm>
            <a:off x="6679825" y="303450"/>
            <a:ext cx="4320274" cy="5758822"/>
          </a:xfrm>
          <a:prstGeom prst="rect">
            <a:avLst/>
          </a:prstGeom>
          <a:noFill/>
          <a:ln>
            <a:noFill/>
          </a:ln>
        </p:spPr>
      </p:pic>
      <p:sp>
        <p:nvSpPr>
          <p:cNvPr id="1754" name="Google Shape;1754;p202"/>
          <p:cNvSpPr/>
          <p:nvPr/>
        </p:nvSpPr>
        <p:spPr>
          <a:xfrm>
            <a:off x="7581900" y="20859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02"/>
          <p:cNvSpPr/>
          <p:nvPr/>
        </p:nvSpPr>
        <p:spPr>
          <a:xfrm>
            <a:off x="8077200" y="23622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02"/>
          <p:cNvSpPr/>
          <p:nvPr/>
        </p:nvSpPr>
        <p:spPr>
          <a:xfrm>
            <a:off x="8562975" y="24479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02"/>
          <p:cNvSpPr/>
          <p:nvPr/>
        </p:nvSpPr>
        <p:spPr>
          <a:xfrm flipH="1">
            <a:off x="8401100" y="19145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02"/>
          <p:cNvSpPr/>
          <p:nvPr/>
        </p:nvSpPr>
        <p:spPr>
          <a:xfrm>
            <a:off x="9591675" y="25908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02"/>
          <p:cNvSpPr/>
          <p:nvPr/>
        </p:nvSpPr>
        <p:spPr>
          <a:xfrm>
            <a:off x="9706000" y="23384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02"/>
          <p:cNvSpPr/>
          <p:nvPr/>
        </p:nvSpPr>
        <p:spPr>
          <a:xfrm>
            <a:off x="8943975" y="19478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02"/>
          <p:cNvSpPr/>
          <p:nvPr/>
        </p:nvSpPr>
        <p:spPr>
          <a:xfrm>
            <a:off x="9220300" y="19764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02"/>
          <p:cNvSpPr/>
          <p:nvPr/>
        </p:nvSpPr>
        <p:spPr>
          <a:xfrm>
            <a:off x="9291638" y="147635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02"/>
          <p:cNvSpPr/>
          <p:nvPr/>
        </p:nvSpPr>
        <p:spPr>
          <a:xfrm>
            <a:off x="9782200" y="9382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02"/>
          <p:cNvSpPr/>
          <p:nvPr/>
        </p:nvSpPr>
        <p:spPr>
          <a:xfrm>
            <a:off x="8982100" y="8525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02"/>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1">
                                            <p:txEl>
                                              <p:pRg end="0" st="0"/>
                                            </p:txEl>
                                          </p:spTgt>
                                        </p:tgtEl>
                                        <p:attrNameLst>
                                          <p:attrName>style.visibility</p:attrName>
                                        </p:attrNameLst>
                                      </p:cBhvr>
                                      <p:to>
                                        <p:strVal val="visible"/>
                                      </p:to>
                                    </p:set>
                                    <p:animEffect filter="fade" transition="in">
                                      <p:cBhvr>
                                        <p:cTn dur="1000"/>
                                        <p:tgtEl>
                                          <p:spTgt spid="17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1">
                                            <p:txEl>
                                              <p:pRg end="1" st="1"/>
                                            </p:txEl>
                                          </p:spTgt>
                                        </p:tgtEl>
                                        <p:attrNameLst>
                                          <p:attrName>style.visibility</p:attrName>
                                        </p:attrNameLst>
                                      </p:cBhvr>
                                      <p:to>
                                        <p:strVal val="visible"/>
                                      </p:to>
                                    </p:set>
                                    <p:animEffect filter="fade" transition="in">
                                      <p:cBhvr>
                                        <p:cTn dur="1000"/>
                                        <p:tgtEl>
                                          <p:spTgt spid="17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1">
                                            <p:txEl>
                                              <p:pRg end="2" st="2"/>
                                            </p:txEl>
                                          </p:spTgt>
                                        </p:tgtEl>
                                        <p:attrNameLst>
                                          <p:attrName>style.visibility</p:attrName>
                                        </p:attrNameLst>
                                      </p:cBhvr>
                                      <p:to>
                                        <p:strVal val="visible"/>
                                      </p:to>
                                    </p:set>
                                    <p:animEffect filter="fade" transition="in">
                                      <p:cBhvr>
                                        <p:cTn dur="1000"/>
                                        <p:tgtEl>
                                          <p:spTgt spid="17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1">
                                            <p:txEl>
                                              <p:pRg end="3" st="3"/>
                                            </p:txEl>
                                          </p:spTgt>
                                        </p:tgtEl>
                                        <p:attrNameLst>
                                          <p:attrName>style.visibility</p:attrName>
                                        </p:attrNameLst>
                                      </p:cBhvr>
                                      <p:to>
                                        <p:strVal val="visible"/>
                                      </p:to>
                                    </p:set>
                                    <p:animEffect filter="fade" transition="in">
                                      <p:cBhvr>
                                        <p:cTn dur="1000"/>
                                        <p:tgtEl>
                                          <p:spTgt spid="175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9" name="Shape 1769"/>
        <p:cNvGrpSpPr/>
        <p:nvPr/>
      </p:nvGrpSpPr>
      <p:grpSpPr>
        <a:xfrm>
          <a:off x="0" y="0"/>
          <a:ext cx="0" cy="0"/>
          <a:chOff x="0" y="0"/>
          <a:chExt cx="0" cy="0"/>
        </a:xfrm>
      </p:grpSpPr>
      <p:sp>
        <p:nvSpPr>
          <p:cNvPr id="1770" name="Google Shape;1770;p203"/>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71" name="Google Shape;1771;p203"/>
          <p:cNvSpPr txBox="1"/>
          <p:nvPr>
            <p:ph idx="4294967295" type="body"/>
          </p:nvPr>
        </p:nvSpPr>
        <p:spPr>
          <a:xfrm>
            <a:off x="9012525" y="1588025"/>
            <a:ext cx="2776500" cy="42582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b="1" lang="en-US" sz="2400"/>
              <a:t>Where will schools have a snow day on February 24, 2017</a:t>
            </a:r>
            <a:endParaRPr b="1" sz="2400"/>
          </a:p>
          <a:p>
            <a:pPr indent="0" lvl="0" marL="457200" rtl="0" algn="l">
              <a:lnSpc>
                <a:spcPct val="100000"/>
              </a:lnSpc>
              <a:spcBef>
                <a:spcPts val="0"/>
              </a:spcBef>
              <a:spcAft>
                <a:spcPts val="0"/>
              </a:spcAft>
              <a:buNone/>
            </a:pPr>
            <a:r>
              <a:t/>
            </a:r>
            <a:endParaRPr b="1" sz="2400"/>
          </a:p>
          <a:p>
            <a:pPr indent="-381000" lvl="0" marL="457200" rtl="0" algn="l">
              <a:lnSpc>
                <a:spcPct val="100000"/>
              </a:lnSpc>
              <a:spcBef>
                <a:spcPts val="0"/>
              </a:spcBef>
              <a:spcAft>
                <a:spcPts val="0"/>
              </a:spcAft>
              <a:buSzPts val="2400"/>
              <a:buChar char="•"/>
            </a:pPr>
            <a:r>
              <a:rPr lang="en-US" sz="2400">
                <a:solidFill>
                  <a:schemeClr val="dk1"/>
                </a:solidFill>
              </a:rPr>
              <a:t>Complete Steps 1- 4 in table groups</a:t>
            </a:r>
            <a:endParaRPr b="1" sz="2400"/>
          </a:p>
        </p:txBody>
      </p:sp>
      <p:pic>
        <p:nvPicPr>
          <p:cNvPr id="1772" name="Google Shape;1772;p203"/>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1773" name="Google Shape;1773;p203"/>
          <p:cNvPicPr preferRelativeResize="0"/>
          <p:nvPr/>
        </p:nvPicPr>
        <p:blipFill>
          <a:blip r:embed="rId4">
            <a:alphaModFix/>
          </a:blip>
          <a:stretch>
            <a:fillRect/>
          </a:stretch>
        </p:blipFill>
        <p:spPr>
          <a:xfrm>
            <a:off x="152401" y="232075"/>
            <a:ext cx="9984301" cy="5784250"/>
          </a:xfrm>
          <a:prstGeom prst="rect">
            <a:avLst/>
          </a:prstGeom>
          <a:noFill/>
          <a:ln>
            <a:noFill/>
          </a:ln>
        </p:spPr>
      </p:pic>
      <p:sp>
        <p:nvSpPr>
          <p:cNvPr id="1774" name="Google Shape;1774;p203"/>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1">
                                            <p:txEl>
                                              <p:pRg end="0" st="0"/>
                                            </p:txEl>
                                          </p:spTgt>
                                        </p:tgtEl>
                                        <p:attrNameLst>
                                          <p:attrName>style.visibility</p:attrName>
                                        </p:attrNameLst>
                                      </p:cBhvr>
                                      <p:to>
                                        <p:strVal val="visible"/>
                                      </p:to>
                                    </p:set>
                                    <p:animEffect filter="fade" transition="in">
                                      <p:cBhvr>
                                        <p:cTn dur="1000"/>
                                        <p:tgtEl>
                                          <p:spTgt spid="17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1">
                                            <p:txEl>
                                              <p:pRg end="1" st="1"/>
                                            </p:txEl>
                                          </p:spTgt>
                                        </p:tgtEl>
                                        <p:attrNameLst>
                                          <p:attrName>style.visibility</p:attrName>
                                        </p:attrNameLst>
                                      </p:cBhvr>
                                      <p:to>
                                        <p:strVal val="visible"/>
                                      </p:to>
                                    </p:set>
                                    <p:animEffect filter="fade" transition="in">
                                      <p:cBhvr>
                                        <p:cTn dur="1000"/>
                                        <p:tgtEl>
                                          <p:spTgt spid="17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1">
                                            <p:txEl>
                                              <p:pRg end="2" st="2"/>
                                            </p:txEl>
                                          </p:spTgt>
                                        </p:tgtEl>
                                        <p:attrNameLst>
                                          <p:attrName>style.visibility</p:attrName>
                                        </p:attrNameLst>
                                      </p:cBhvr>
                                      <p:to>
                                        <p:strVal val="visible"/>
                                      </p:to>
                                    </p:set>
                                    <p:animEffect filter="fade" transition="in">
                                      <p:cBhvr>
                                        <p:cTn dur="1000"/>
                                        <p:tgtEl>
                                          <p:spTgt spid="177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8" name="Shape 1778"/>
        <p:cNvGrpSpPr/>
        <p:nvPr/>
      </p:nvGrpSpPr>
      <p:grpSpPr>
        <a:xfrm>
          <a:off x="0" y="0"/>
          <a:ext cx="0" cy="0"/>
          <a:chOff x="0" y="0"/>
          <a:chExt cx="0" cy="0"/>
        </a:xfrm>
      </p:grpSpPr>
      <p:sp>
        <p:nvSpPr>
          <p:cNvPr id="1779" name="Google Shape;1779;p204"/>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80" name="Google Shape;1780;p204"/>
          <p:cNvSpPr txBox="1"/>
          <p:nvPr>
            <p:ph idx="4294967295" type="body"/>
          </p:nvPr>
        </p:nvSpPr>
        <p:spPr>
          <a:xfrm>
            <a:off x="9743200" y="2017950"/>
            <a:ext cx="2045700" cy="342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400"/>
              <a:t>What is your prediction for February 24?</a:t>
            </a:r>
            <a:endParaRPr b="1" sz="2400"/>
          </a:p>
        </p:txBody>
      </p:sp>
      <p:sp>
        <p:nvSpPr>
          <p:cNvPr id="1781" name="Google Shape;1781;p204"/>
          <p:cNvSpPr txBox="1"/>
          <p:nvPr>
            <p:ph idx="11" type="ftr"/>
          </p:nvPr>
        </p:nvSpPr>
        <p:spPr>
          <a:xfrm>
            <a:off x="4759500" y="6051550"/>
            <a:ext cx="3150000" cy="267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a:t>SNOW ON FEB 23</a:t>
            </a:r>
            <a:endParaRPr b="1"/>
          </a:p>
        </p:txBody>
      </p:sp>
      <p:pic>
        <p:nvPicPr>
          <p:cNvPr id="1782" name="Google Shape;1782;p204"/>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1783" name="Google Shape;1783;p204"/>
          <p:cNvPicPr preferRelativeResize="0"/>
          <p:nvPr/>
        </p:nvPicPr>
        <p:blipFill>
          <a:blip r:embed="rId4">
            <a:alphaModFix/>
          </a:blip>
          <a:stretch>
            <a:fillRect/>
          </a:stretch>
        </p:blipFill>
        <p:spPr>
          <a:xfrm>
            <a:off x="847726" y="267300"/>
            <a:ext cx="9984301" cy="5784250"/>
          </a:xfrm>
          <a:prstGeom prst="rect">
            <a:avLst/>
          </a:prstGeom>
          <a:noFill/>
          <a:ln>
            <a:noFill/>
          </a:ln>
        </p:spPr>
      </p:pic>
      <p:sp>
        <p:nvSpPr>
          <p:cNvPr id="1784" name="Google Shape;1784;p204"/>
          <p:cNvSpPr/>
          <p:nvPr/>
        </p:nvSpPr>
        <p:spPr>
          <a:xfrm>
            <a:off x="492880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0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04"/>
          <p:cNvSpPr/>
          <p:nvPr/>
        </p:nvSpPr>
        <p:spPr>
          <a:xfrm>
            <a:off x="3702438" y="3505474"/>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04"/>
          <p:cNvSpPr/>
          <p:nvPr/>
        </p:nvSpPr>
        <p:spPr>
          <a:xfrm>
            <a:off x="509055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04"/>
          <p:cNvSpPr/>
          <p:nvPr/>
        </p:nvSpPr>
        <p:spPr>
          <a:xfrm>
            <a:off x="4189100" y="3646338"/>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04"/>
          <p:cNvSpPr/>
          <p:nvPr/>
        </p:nvSpPr>
        <p:spPr>
          <a:xfrm>
            <a:off x="4458350" y="3778875"/>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04"/>
          <p:cNvSpPr/>
          <p:nvPr/>
        </p:nvSpPr>
        <p:spPr>
          <a:xfrm>
            <a:off x="4298000" y="34019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04"/>
          <p:cNvSpPr/>
          <p:nvPr/>
        </p:nvSpPr>
        <p:spPr>
          <a:xfrm>
            <a:off x="4613300" y="60868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0">
                                            <p:txEl>
                                              <p:pRg end="0" st="0"/>
                                            </p:txEl>
                                          </p:spTgt>
                                        </p:tgtEl>
                                        <p:attrNameLst>
                                          <p:attrName>style.visibility</p:attrName>
                                        </p:attrNameLst>
                                      </p:cBhvr>
                                      <p:to>
                                        <p:strVal val="visible"/>
                                      </p:to>
                                    </p:set>
                                    <p:animEffect filter="fade" transition="in">
                                      <p:cBhvr>
                                        <p:cTn dur="1000"/>
                                        <p:tgtEl>
                                          <p:spTgt spid="17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79"/>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645" name="Google Shape;645;p79"/>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646" name="Google Shape;646;p7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47" name="Google Shape;647;p79"/>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6" name="Shape 1796"/>
        <p:cNvGrpSpPr/>
        <p:nvPr/>
      </p:nvGrpSpPr>
      <p:grpSpPr>
        <a:xfrm>
          <a:off x="0" y="0"/>
          <a:ext cx="0" cy="0"/>
          <a:chOff x="0" y="0"/>
          <a:chExt cx="0" cy="0"/>
        </a:xfrm>
      </p:grpSpPr>
      <p:sp>
        <p:nvSpPr>
          <p:cNvPr id="1797" name="Google Shape;1797;p20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Step 4: Warning Map  </a:t>
            </a:r>
            <a:endParaRPr/>
          </a:p>
        </p:txBody>
      </p:sp>
      <p:sp>
        <p:nvSpPr>
          <p:cNvPr id="1798" name="Google Shape;1798;p205"/>
          <p:cNvSpPr txBox="1"/>
          <p:nvPr>
            <p:ph idx="1" type="body"/>
          </p:nvPr>
        </p:nvSpPr>
        <p:spPr>
          <a:xfrm>
            <a:off x="408425" y="2077375"/>
            <a:ext cx="4544700" cy="363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Raleway SemiBold"/>
                <a:ea typeface="Raleway SemiBold"/>
                <a:cs typeface="Raleway SemiBold"/>
                <a:sym typeface="Raleway SemiBold"/>
              </a:rPr>
              <a:t>Comparing your prediction to the Warning map:</a:t>
            </a:r>
            <a:endParaRPr>
              <a:latin typeface="Raleway SemiBold"/>
              <a:ea typeface="Raleway SemiBold"/>
              <a:cs typeface="Raleway SemiBold"/>
              <a:sym typeface="Raleway SemiBold"/>
            </a:endParaRPr>
          </a:p>
          <a:p>
            <a:pPr indent="0" lvl="0" marL="0" rtl="0" algn="l">
              <a:spcBef>
                <a:spcPts val="0"/>
              </a:spcBef>
              <a:spcAft>
                <a:spcPts val="0"/>
              </a:spcAft>
              <a:buNone/>
            </a:pPr>
            <a:r>
              <a:t/>
            </a:r>
            <a:endParaRPr>
              <a:latin typeface="Raleway SemiBold"/>
              <a:ea typeface="Raleway SemiBold"/>
              <a:cs typeface="Raleway SemiBold"/>
              <a:sym typeface="Raleway SemiBold"/>
            </a:endParaRPr>
          </a:p>
          <a:p>
            <a:pPr indent="-342900" lvl="0" marL="342900" rtl="0" algn="l">
              <a:spcBef>
                <a:spcPts val="0"/>
              </a:spcBef>
              <a:spcAft>
                <a:spcPts val="0"/>
              </a:spcAft>
              <a:buSzPts val="2400"/>
              <a:buChar char="•"/>
            </a:pPr>
            <a:r>
              <a:rPr lang="en-US" sz="2400">
                <a:latin typeface="Raleway SemiBold"/>
                <a:ea typeface="Raleway SemiBold"/>
                <a:cs typeface="Raleway SemiBold"/>
                <a:sym typeface="Raleway SemiBold"/>
              </a:rPr>
              <a:t>Which towns should cancel school on February 24?</a:t>
            </a:r>
            <a:endParaRPr sz="2400"/>
          </a:p>
          <a:p>
            <a:pPr indent="-190500" lvl="0" marL="342900" rtl="0" algn="l">
              <a:spcBef>
                <a:spcPts val="750"/>
              </a:spcBef>
              <a:spcAft>
                <a:spcPts val="0"/>
              </a:spcAft>
              <a:buClr>
                <a:srgbClr val="595857"/>
              </a:buClr>
              <a:buSzPts val="2400"/>
              <a:buFont typeface="Arial"/>
              <a:buNone/>
            </a:pPr>
            <a:r>
              <a:t/>
            </a:r>
            <a:endParaRPr>
              <a:latin typeface="Raleway SemiBold"/>
              <a:ea typeface="Raleway SemiBold"/>
              <a:cs typeface="Raleway SemiBold"/>
              <a:sym typeface="Raleway SemiBold"/>
            </a:endParaRPr>
          </a:p>
          <a:p>
            <a:pPr indent="0" lvl="0" marL="0" rtl="0" algn="l">
              <a:spcBef>
                <a:spcPts val="750"/>
              </a:spcBef>
              <a:spcAft>
                <a:spcPts val="0"/>
              </a:spcAft>
              <a:buNone/>
            </a:pPr>
            <a:r>
              <a:t/>
            </a:r>
            <a:endParaRPr/>
          </a:p>
        </p:txBody>
      </p:sp>
      <p:pic>
        <p:nvPicPr>
          <p:cNvPr id="1799" name="Google Shape;1799;p205"/>
          <p:cNvPicPr preferRelativeResize="0"/>
          <p:nvPr/>
        </p:nvPicPr>
        <p:blipFill rotWithShape="1">
          <a:blip r:embed="rId3">
            <a:alphaModFix/>
          </a:blip>
          <a:srcRect b="0" l="0" r="0" t="0"/>
          <a:stretch/>
        </p:blipFill>
        <p:spPr>
          <a:xfrm>
            <a:off x="4873125" y="1475375"/>
            <a:ext cx="7052175" cy="470145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3" name="Shape 1803"/>
        <p:cNvGrpSpPr/>
        <p:nvPr/>
      </p:nvGrpSpPr>
      <p:grpSpPr>
        <a:xfrm>
          <a:off x="0" y="0"/>
          <a:ext cx="0" cy="0"/>
          <a:chOff x="0" y="0"/>
          <a:chExt cx="0" cy="0"/>
        </a:xfrm>
      </p:grpSpPr>
      <p:sp>
        <p:nvSpPr>
          <p:cNvPr id="1804" name="Google Shape;1804;p20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Pre-assessment (Lesson 1 &amp; Lesson 12)</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Formative assessments built in throughout the curriculum</a:t>
            </a:r>
            <a:endParaRPr sz="2400"/>
          </a:p>
          <a:p>
            <a:pPr indent="-381000" lvl="2" marL="1371600" rtl="0" algn="l">
              <a:lnSpc>
                <a:spcPct val="100000"/>
              </a:lnSpc>
              <a:spcBef>
                <a:spcPts val="0"/>
              </a:spcBef>
              <a:spcAft>
                <a:spcPts val="0"/>
              </a:spcAft>
              <a:buSzPts val="2400"/>
              <a:buChar char="•"/>
            </a:pPr>
            <a:r>
              <a:rPr lang="en-US" sz="2400"/>
              <a:t>exit tickets, student models, discussions, driving question board</a:t>
            </a:r>
            <a:endParaRPr sz="2400"/>
          </a:p>
          <a:p>
            <a:pPr indent="0" lvl="0" marL="13716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Summative assessment for each Learning Sequence (3)</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Overall assessment for the entire unit</a:t>
            </a:r>
            <a:endParaRPr sz="2400"/>
          </a:p>
          <a:p>
            <a:pPr indent="0" lvl="0" marL="45720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805" name="Google Shape;1805;p206"/>
          <p:cNvSpPr txBox="1"/>
          <p:nvPr>
            <p:ph type="title"/>
          </p:nvPr>
        </p:nvSpPr>
        <p:spPr>
          <a:xfrm>
            <a:off x="2351925" y="365125"/>
            <a:ext cx="9002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Assessments in GLOBE Weather</a:t>
            </a:r>
            <a:endParaRPr/>
          </a:p>
        </p:txBody>
      </p:sp>
      <p:pic>
        <p:nvPicPr>
          <p:cNvPr id="1806" name="Google Shape;1806;p206"/>
          <p:cNvPicPr preferRelativeResize="0"/>
          <p:nvPr/>
        </p:nvPicPr>
        <p:blipFill>
          <a:blip r:embed="rId3">
            <a:alphaModFix/>
          </a:blip>
          <a:stretch>
            <a:fillRect/>
          </a:stretch>
        </p:blipFill>
        <p:spPr>
          <a:xfrm>
            <a:off x="1129099" y="423274"/>
            <a:ext cx="1222825" cy="1222825"/>
          </a:xfrm>
          <a:prstGeom prst="rect">
            <a:avLst/>
          </a:prstGeom>
          <a:noFill/>
          <a:ln>
            <a:noFill/>
          </a:ln>
        </p:spPr>
      </p:pic>
      <p:sp>
        <p:nvSpPr>
          <p:cNvPr id="1807" name="Google Shape;1807;p206"/>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1" name="Shape 1811"/>
        <p:cNvGrpSpPr/>
        <p:nvPr/>
      </p:nvGrpSpPr>
      <p:grpSpPr>
        <a:xfrm>
          <a:off x="0" y="0"/>
          <a:ext cx="0" cy="0"/>
          <a:chOff x="0" y="0"/>
          <a:chExt cx="0" cy="0"/>
        </a:xfrm>
      </p:grpSpPr>
      <p:sp>
        <p:nvSpPr>
          <p:cNvPr id="1812" name="Google Shape;1812;p20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Be focused on a phenomenon</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engage in sensemaking</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use both science ideas and practices</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Make sense to students</a:t>
            </a:r>
            <a:endParaRPr/>
          </a:p>
          <a:p>
            <a:pPr indent="-228600" lvl="0" marL="457200" rtl="0" algn="l">
              <a:lnSpc>
                <a:spcPct val="100000"/>
              </a:lnSpc>
              <a:spcBef>
                <a:spcPts val="0"/>
              </a:spcBef>
              <a:spcAft>
                <a:spcPts val="0"/>
              </a:spcAft>
              <a:buSzPts val="2400"/>
              <a:buNone/>
            </a:pPr>
            <a:r>
              <a:t/>
            </a:r>
            <a:endParaRPr sz="2400"/>
          </a:p>
          <a:p>
            <a:pPr indent="-381000" lvl="0" marL="457200" rtl="0" algn="l">
              <a:lnSpc>
                <a:spcPct val="100000"/>
              </a:lnSpc>
              <a:spcBef>
                <a:spcPts val="0"/>
              </a:spcBef>
              <a:spcAft>
                <a:spcPts val="0"/>
              </a:spcAft>
              <a:buSzPts val="2400"/>
              <a:buChar char="•"/>
            </a:pPr>
            <a:r>
              <a:rPr lang="en-US" sz="2400"/>
              <a:t>Support intended purpose and use</a:t>
            </a:r>
            <a:endParaRPr sz="2400"/>
          </a:p>
          <a:p>
            <a:pPr indent="0" lvl="0" marL="457200" rtl="0" algn="ctr">
              <a:lnSpc>
                <a:spcPct val="100000"/>
              </a:lnSpc>
              <a:spcBef>
                <a:spcPts val="0"/>
              </a:spcBef>
              <a:spcAft>
                <a:spcPts val="0"/>
              </a:spcAft>
              <a:buSzPts val="1800"/>
              <a:buNone/>
            </a:pPr>
            <a:r>
              <a:t/>
            </a:r>
            <a:endParaRPr sz="2400"/>
          </a:p>
          <a:p>
            <a:pPr indent="0" lvl="0" marL="0" rtl="0" algn="l">
              <a:lnSpc>
                <a:spcPct val="90000"/>
              </a:lnSpc>
              <a:spcBef>
                <a:spcPts val="800"/>
              </a:spcBef>
              <a:spcAft>
                <a:spcPts val="0"/>
              </a:spcAft>
              <a:buSzPts val="1800"/>
              <a:buNone/>
            </a:pPr>
            <a:r>
              <a:t/>
            </a:r>
            <a:endParaRPr sz="2400"/>
          </a:p>
        </p:txBody>
      </p:sp>
      <p:sp>
        <p:nvSpPr>
          <p:cNvPr id="1813" name="Google Shape;1813;p207"/>
          <p:cNvSpPr txBox="1"/>
          <p:nvPr>
            <p:ph type="title"/>
          </p:nvPr>
        </p:nvSpPr>
        <p:spPr>
          <a:xfrm>
            <a:off x="2351924" y="365125"/>
            <a:ext cx="9700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NGSS 3-Dimensional Assessment Must Haves:</a:t>
            </a:r>
            <a:endParaRPr/>
          </a:p>
        </p:txBody>
      </p:sp>
      <p:pic>
        <p:nvPicPr>
          <p:cNvPr id="1814" name="Google Shape;1814;p207"/>
          <p:cNvPicPr preferRelativeResize="0"/>
          <p:nvPr/>
        </p:nvPicPr>
        <p:blipFill rotWithShape="1">
          <a:blip r:embed="rId3">
            <a:alphaModFix/>
          </a:blip>
          <a:srcRect b="0" l="0" r="0" t="0"/>
          <a:stretch/>
        </p:blipFill>
        <p:spPr>
          <a:xfrm>
            <a:off x="1129099" y="423274"/>
            <a:ext cx="1222825" cy="1222825"/>
          </a:xfrm>
          <a:prstGeom prst="rect">
            <a:avLst/>
          </a:prstGeom>
          <a:noFill/>
          <a:ln>
            <a:noFill/>
          </a:ln>
        </p:spPr>
      </p:pic>
      <p:sp>
        <p:nvSpPr>
          <p:cNvPr id="1815" name="Google Shape;1815;p207"/>
          <p:cNvSpPr txBox="1"/>
          <p:nvPr>
            <p:ph idx="11" type="ftr"/>
          </p:nvPr>
        </p:nvSpPr>
        <p:spPr>
          <a:xfrm>
            <a:off x="914400" y="6356350"/>
            <a:ext cx="73407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https://www.achieve.org/our-initiatives/equip/tools-subject/science/task-annotation-project-science</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9" name="Shape 1819"/>
        <p:cNvGrpSpPr/>
        <p:nvPr/>
      </p:nvGrpSpPr>
      <p:grpSpPr>
        <a:xfrm>
          <a:off x="0" y="0"/>
          <a:ext cx="0" cy="0"/>
          <a:chOff x="0" y="0"/>
          <a:chExt cx="0" cy="0"/>
        </a:xfrm>
      </p:grpSpPr>
      <p:sp>
        <p:nvSpPr>
          <p:cNvPr id="1820" name="Google Shape;1820;p208"/>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1821" name="Google Shape;1821;p208"/>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indent="-342900" lvl="0" marL="3200400" rtl="0" algn="l">
              <a:spcBef>
                <a:spcPts val="0"/>
              </a:spcBef>
              <a:spcAft>
                <a:spcPts val="0"/>
              </a:spcAft>
              <a:buClr>
                <a:srgbClr val="333333"/>
              </a:buClr>
              <a:buSzPts val="1800"/>
              <a:buChar char="•"/>
            </a:pPr>
            <a:r>
              <a:rPr lang="en-US" sz="1800">
                <a:solidFill>
                  <a:srgbClr val="333333"/>
                </a:solidFill>
              </a:rPr>
              <a:t>ESS2-D</a:t>
            </a:r>
            <a:r>
              <a:rPr b="1" lang="en-US" sz="1800">
                <a:solidFill>
                  <a:srgbClr val="333333"/>
                </a:solidFill>
              </a:rPr>
              <a:t>:</a:t>
            </a:r>
            <a:r>
              <a:rPr lang="en-US" sz="1800">
                <a:solidFill>
                  <a:srgbClr val="333333"/>
                </a:solidFill>
              </a:rPr>
              <a:t> Weather and Climate</a:t>
            </a:r>
            <a:endParaRPr sz="1800">
              <a:solidFill>
                <a:srgbClr val="333333"/>
              </a:solidFill>
            </a:endParaRPr>
          </a:p>
          <a:p>
            <a:pPr indent="0" lvl="0" marL="2743200" rtl="0" algn="l">
              <a:lnSpc>
                <a:spcPct val="90000"/>
              </a:lnSpc>
              <a:spcBef>
                <a:spcPts val="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solidFill>
                  <a:srgbClr val="333333"/>
                </a:solidFill>
              </a:rPr>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1822" name="Google Shape;1822;p20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23" name="Google Shape;1823;p208"/>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1824" name="Google Shape;1824;p208"/>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9" name="Shape 1829"/>
        <p:cNvGrpSpPr/>
        <p:nvPr/>
      </p:nvGrpSpPr>
      <p:grpSpPr>
        <a:xfrm>
          <a:off x="0" y="0"/>
          <a:ext cx="0" cy="0"/>
          <a:chOff x="0" y="0"/>
          <a:chExt cx="0" cy="0"/>
        </a:xfrm>
      </p:grpSpPr>
      <p:sp>
        <p:nvSpPr>
          <p:cNvPr id="1830" name="Google Shape;1830;p209"/>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831" name="Google Shape;1831;p209"/>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832" name="Google Shape;1832;p20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7" name="Shape 1837"/>
        <p:cNvGrpSpPr/>
        <p:nvPr/>
      </p:nvGrpSpPr>
      <p:grpSpPr>
        <a:xfrm>
          <a:off x="0" y="0"/>
          <a:ext cx="0" cy="0"/>
          <a:chOff x="0" y="0"/>
          <a:chExt cx="0" cy="0"/>
        </a:xfrm>
      </p:grpSpPr>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2" name="Shape 1842"/>
        <p:cNvGrpSpPr/>
        <p:nvPr/>
      </p:nvGrpSpPr>
      <p:grpSpPr>
        <a:xfrm>
          <a:off x="0" y="0"/>
          <a:ext cx="0" cy="0"/>
          <a:chOff x="0" y="0"/>
          <a:chExt cx="0" cy="0"/>
        </a:xfrm>
      </p:grpSpPr>
      <p:sp>
        <p:nvSpPr>
          <p:cNvPr id="1843" name="Google Shape;1843;p211"/>
          <p:cNvSpPr txBox="1"/>
          <p:nvPr>
            <p:ph type="title"/>
          </p:nvPr>
        </p:nvSpPr>
        <p:spPr>
          <a:xfrm>
            <a:off x="838200" y="530500"/>
            <a:ext cx="10515600" cy="111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Housekeeping</a:t>
            </a:r>
            <a:endParaRPr/>
          </a:p>
        </p:txBody>
      </p:sp>
      <p:sp>
        <p:nvSpPr>
          <p:cNvPr id="1844" name="Google Shape;1844;p211"/>
          <p:cNvSpPr txBox="1"/>
          <p:nvPr>
            <p:ph idx="1" type="body"/>
          </p:nvPr>
        </p:nvSpPr>
        <p:spPr>
          <a:xfrm>
            <a:off x="838200" y="1758075"/>
            <a:ext cx="10999800" cy="4738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To receive your $300 stipend payment:</a:t>
            </a:r>
            <a:endParaRPr/>
          </a:p>
          <a:p>
            <a:pPr indent="0" lvl="0" marL="0" rtl="0" algn="l">
              <a:spcBef>
                <a:spcPts val="1000"/>
              </a:spcBef>
              <a:spcAft>
                <a:spcPts val="0"/>
              </a:spcAft>
              <a:buNone/>
            </a:pPr>
            <a:r>
              <a:t/>
            </a:r>
            <a:endParaRPr/>
          </a:p>
          <a:p>
            <a:pPr indent="-406400" lvl="1" marL="914400" rtl="0" algn="l">
              <a:spcBef>
                <a:spcPts val="500"/>
              </a:spcBef>
              <a:spcAft>
                <a:spcPts val="0"/>
              </a:spcAft>
              <a:buSzPts val="2800"/>
              <a:buChar char="•"/>
            </a:pPr>
            <a:r>
              <a:rPr lang="en-US" sz="2800"/>
              <a:t>Turn in payment form today</a:t>
            </a:r>
            <a:r>
              <a:rPr i="1" lang="en-US" sz="2800"/>
              <a:t> (preferred!)</a:t>
            </a:r>
            <a:endParaRPr i="1" sz="2800"/>
          </a:p>
          <a:p>
            <a:pPr indent="0" lvl="0" marL="457200" rtl="0" algn="l">
              <a:spcBef>
                <a:spcPts val="1000"/>
              </a:spcBef>
              <a:spcAft>
                <a:spcPts val="0"/>
              </a:spcAft>
              <a:buNone/>
            </a:pPr>
            <a:r>
              <a:rPr b="1" lang="en-US" sz="2800"/>
              <a:t>or</a:t>
            </a:r>
            <a:r>
              <a:rPr lang="en-US" sz="2800"/>
              <a:t> </a:t>
            </a:r>
            <a:endParaRPr/>
          </a:p>
          <a:p>
            <a:pPr indent="-406400" lvl="1" marL="914400" rtl="0" algn="l">
              <a:spcBef>
                <a:spcPts val="500"/>
              </a:spcBef>
              <a:spcAft>
                <a:spcPts val="0"/>
              </a:spcAft>
              <a:buSzPts val="2800"/>
              <a:buChar char="•"/>
            </a:pPr>
            <a:r>
              <a:rPr lang="en-US" sz="2800"/>
              <a:t>E</a:t>
            </a:r>
            <a:r>
              <a:rPr lang="en-US" sz="2800"/>
              <a:t>mail on your own</a:t>
            </a:r>
            <a:endParaRPr sz="2800"/>
          </a:p>
          <a:p>
            <a:pPr indent="-406400" lvl="3" marL="1828800" rtl="0" algn="l">
              <a:spcBef>
                <a:spcPts val="0"/>
              </a:spcBef>
              <a:spcAft>
                <a:spcPts val="0"/>
              </a:spcAft>
              <a:buSzPts val="2800"/>
              <a:buChar char="•"/>
            </a:pPr>
            <a:r>
              <a:rPr b="1" lang="en-US" sz="2800"/>
              <a:t>Must be submitted no later than March 20</a:t>
            </a:r>
            <a:endParaRPr b="1" sz="2800"/>
          </a:p>
          <a:p>
            <a:pPr indent="-406400" lvl="3" marL="1828800" rtl="0" algn="l">
              <a:spcBef>
                <a:spcPts val="0"/>
              </a:spcBef>
              <a:spcAft>
                <a:spcPts val="0"/>
              </a:spcAft>
              <a:buSzPts val="2800"/>
              <a:buChar char="•"/>
            </a:pPr>
            <a:r>
              <a:rPr i="1" lang="en-US" sz="2800"/>
              <a:t>note: you can call in your SS# if you prefer not to send it on the form  </a:t>
            </a:r>
            <a:endParaRPr i="1" sz="2800"/>
          </a:p>
          <a:p>
            <a:pPr indent="0" lvl="0" marL="1371600" rtl="0" algn="l">
              <a:spcBef>
                <a:spcPts val="1000"/>
              </a:spcBef>
              <a:spcAft>
                <a:spcPts val="0"/>
              </a:spcAft>
              <a:buNone/>
            </a:pPr>
            <a:r>
              <a:t/>
            </a:r>
            <a:endParaRPr sz="2800"/>
          </a:p>
          <a:p>
            <a:pPr indent="0" lvl="0" marL="0" rtl="0" algn="l">
              <a:spcBef>
                <a:spcPts val="1000"/>
              </a:spcBef>
              <a:spcAft>
                <a:spcPts val="0"/>
              </a:spcAft>
              <a:buNone/>
            </a:pPr>
            <a:r>
              <a:t/>
            </a:r>
            <a:endParaRPr sz="2800"/>
          </a:p>
          <a:p>
            <a:pPr indent="0" lvl="0" marL="0" rtl="0" algn="l">
              <a:spcBef>
                <a:spcPts val="1000"/>
              </a:spcBef>
              <a:spcAft>
                <a:spcPts val="0"/>
              </a:spcAft>
              <a:buNone/>
            </a:pPr>
            <a:r>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9" name="Shape 1849"/>
        <p:cNvGrpSpPr/>
        <p:nvPr/>
      </p:nvGrpSpPr>
      <p:grpSpPr>
        <a:xfrm>
          <a:off x="0" y="0"/>
          <a:ext cx="0" cy="0"/>
          <a:chOff x="0" y="0"/>
          <a:chExt cx="0" cy="0"/>
        </a:xfrm>
      </p:grpSpPr>
      <p:sp>
        <p:nvSpPr>
          <p:cNvPr id="1850" name="Google Shape;1850;p212"/>
          <p:cNvSpPr txBox="1"/>
          <p:nvPr>
            <p:ph type="title"/>
          </p:nvPr>
        </p:nvSpPr>
        <p:spPr>
          <a:xfrm>
            <a:off x="10604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We want your feedback!</a:t>
            </a:r>
            <a:endParaRPr/>
          </a:p>
        </p:txBody>
      </p:sp>
      <p:sp>
        <p:nvSpPr>
          <p:cNvPr id="1851" name="Google Shape;1851;p212"/>
          <p:cNvSpPr txBox="1"/>
          <p:nvPr>
            <p:ph idx="1" type="body"/>
          </p:nvPr>
        </p:nvSpPr>
        <p:spPr>
          <a:xfrm>
            <a:off x="1432675" y="4744550"/>
            <a:ext cx="9325800" cy="1011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0" lang="en-US" sz="3600" u="sng">
                <a:solidFill>
                  <a:schemeClr val="hlink"/>
                </a:solidFill>
                <a:hlinkClick r:id="rId3"/>
              </a:rPr>
              <a:t>https://forms.gle/vM43xw7PFUZe3czw8</a:t>
            </a:r>
            <a:endParaRPr i="0" sz="3600"/>
          </a:p>
        </p:txBody>
      </p:sp>
      <p:pic>
        <p:nvPicPr>
          <p:cNvPr id="1852" name="Google Shape;1852;p212"/>
          <p:cNvPicPr preferRelativeResize="0"/>
          <p:nvPr/>
        </p:nvPicPr>
        <p:blipFill rotWithShape="1">
          <a:blip r:embed="rId4">
            <a:alphaModFix/>
          </a:blip>
          <a:srcRect b="39522" l="0" r="0" t="0"/>
          <a:stretch/>
        </p:blipFill>
        <p:spPr>
          <a:xfrm>
            <a:off x="2028105" y="359300"/>
            <a:ext cx="7861643" cy="285269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6" name="Shape 1856"/>
        <p:cNvGrpSpPr/>
        <p:nvPr/>
      </p:nvGrpSpPr>
      <p:grpSpPr>
        <a:xfrm>
          <a:off x="0" y="0"/>
          <a:ext cx="0" cy="0"/>
          <a:chOff x="0" y="0"/>
          <a:chExt cx="0" cy="0"/>
        </a:xfrm>
      </p:grpSpPr>
      <p:pic>
        <p:nvPicPr>
          <p:cNvPr id="1857" name="Google Shape;1857;p213"/>
          <p:cNvPicPr preferRelativeResize="0"/>
          <p:nvPr/>
        </p:nvPicPr>
        <p:blipFill>
          <a:blip r:embed="rId3">
            <a:alphaModFix/>
          </a:blip>
          <a:stretch>
            <a:fillRect/>
          </a:stretch>
        </p:blipFill>
        <p:spPr>
          <a:xfrm>
            <a:off x="-266700" y="-919400"/>
            <a:ext cx="12843925" cy="8566925"/>
          </a:xfrm>
          <a:prstGeom prst="rect">
            <a:avLst/>
          </a:prstGeom>
          <a:noFill/>
          <a:ln>
            <a:noFill/>
          </a:ln>
        </p:spPr>
      </p:pic>
      <p:sp>
        <p:nvSpPr>
          <p:cNvPr id="1858" name="Google Shape;1858;p2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859" name="Google Shape;1859;p21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860" name="Google Shape;1860;p213"/>
          <p:cNvSpPr txBox="1"/>
          <p:nvPr>
            <p:ph type="title"/>
          </p:nvPr>
        </p:nvSpPr>
        <p:spPr>
          <a:xfrm>
            <a:off x="0" y="2251925"/>
            <a:ext cx="121920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FFFFF"/>
                </a:solidFill>
              </a:rPr>
              <a:t>Thank You!</a:t>
            </a:r>
            <a:endParaRPr>
              <a:solidFill>
                <a:srgbClr val="FFFFFF"/>
              </a:solidFill>
            </a:endParaRPr>
          </a:p>
        </p:txBody>
      </p:sp>
      <p:sp>
        <p:nvSpPr>
          <p:cNvPr id="1861" name="Google Shape;1861;p213"/>
          <p:cNvSpPr txBox="1"/>
          <p:nvPr/>
        </p:nvSpPr>
        <p:spPr>
          <a:xfrm>
            <a:off x="8610600" y="6375300"/>
            <a:ext cx="32172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Open Sans"/>
                <a:ea typeface="Open Sans"/>
                <a:cs typeface="Open Sans"/>
                <a:sym typeface="Open Sans"/>
              </a:rPr>
              <a:t>Photo by Eliott Foust</a:t>
            </a:r>
            <a:endParaRPr>
              <a:solidFill>
                <a:srgbClr val="FFFF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8">
                                            <p:txEl>
                                              <p:pRg end="0" st="0"/>
                                            </p:txEl>
                                          </p:spTgt>
                                        </p:tgtEl>
                                        <p:attrNameLst>
                                          <p:attrName>style.visibility</p:attrName>
                                        </p:attrNameLst>
                                      </p:cBhvr>
                                      <p:to>
                                        <p:strVal val="visible"/>
                                      </p:to>
                                    </p:set>
                                    <p:animEffect filter="fade" transition="in">
                                      <p:cBhvr>
                                        <p:cTn dur="1000"/>
                                        <p:tgtEl>
                                          <p:spTgt spid="18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8">
                                            <p:txEl>
                                              <p:pRg end="1" st="1"/>
                                            </p:txEl>
                                          </p:spTgt>
                                        </p:tgtEl>
                                        <p:attrNameLst>
                                          <p:attrName>style.visibility</p:attrName>
                                        </p:attrNameLst>
                                      </p:cBhvr>
                                      <p:to>
                                        <p:strVal val="visible"/>
                                      </p:to>
                                    </p:set>
                                    <p:animEffect filter="fade" transition="in">
                                      <p:cBhvr>
                                        <p:cTn dur="1000"/>
                                        <p:tgtEl>
                                          <p:spTgt spid="18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8">
                                            <p:txEl>
                                              <p:pRg end="2" st="2"/>
                                            </p:txEl>
                                          </p:spTgt>
                                        </p:tgtEl>
                                        <p:attrNameLst>
                                          <p:attrName>style.visibility</p:attrName>
                                        </p:attrNameLst>
                                      </p:cBhvr>
                                      <p:to>
                                        <p:strVal val="visible"/>
                                      </p:to>
                                    </p:set>
                                    <p:animEffect filter="fade" transition="in">
                                      <p:cBhvr>
                                        <p:cTn dur="1000"/>
                                        <p:tgtEl>
                                          <p:spTgt spid="18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8">
                                            <p:txEl>
                                              <p:pRg end="3" st="3"/>
                                            </p:txEl>
                                          </p:spTgt>
                                        </p:tgtEl>
                                        <p:attrNameLst>
                                          <p:attrName>style.visibility</p:attrName>
                                        </p:attrNameLst>
                                      </p:cBhvr>
                                      <p:to>
                                        <p:strVal val="visible"/>
                                      </p:to>
                                    </p:set>
                                    <p:animEffect filter="fade" transition="in">
                                      <p:cBhvr>
                                        <p:cTn dur="1000"/>
                                        <p:tgtEl>
                                          <p:spTgt spid="185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8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Please download the free </a:t>
            </a:r>
            <a:r>
              <a:rPr b="1" lang="en-US"/>
              <a:t>GLOBE Observer </a:t>
            </a:r>
            <a:r>
              <a:rPr lang="en-US"/>
              <a:t>app on your mobile device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Create an account (use your teacher email)</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Learn more about GLOBE Observer at: </a:t>
            </a:r>
            <a:r>
              <a:rPr lang="en-US" u="sng">
                <a:solidFill>
                  <a:schemeClr val="hlink"/>
                </a:solidFill>
                <a:hlinkClick r:id="rId3"/>
              </a:rPr>
              <a:t>https://observer.globe.gov</a:t>
            </a:r>
            <a:r>
              <a:rPr lang="en-US"/>
              <a:t> </a:t>
            </a:r>
            <a:endParaRPr/>
          </a:p>
        </p:txBody>
      </p:sp>
      <p:sp>
        <p:nvSpPr>
          <p:cNvPr id="653" name="Google Shape;653;p8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54" name="Google Shape;654;p80"/>
          <p:cNvPicPr preferRelativeResize="0"/>
          <p:nvPr/>
        </p:nvPicPr>
        <p:blipFill rotWithShape="1">
          <a:blip r:embed="rId4">
            <a:alphaModFix/>
          </a:blip>
          <a:srcRect b="6010" l="6952" r="6459" t="6752"/>
          <a:stretch/>
        </p:blipFill>
        <p:spPr>
          <a:xfrm>
            <a:off x="8695750" y="4221725"/>
            <a:ext cx="1480525" cy="1396750"/>
          </a:xfrm>
          <a:prstGeom prst="rect">
            <a:avLst/>
          </a:prstGeom>
          <a:noFill/>
          <a:ln>
            <a:noFill/>
          </a:ln>
        </p:spPr>
      </p:pic>
      <p:sp>
        <p:nvSpPr>
          <p:cNvPr id="655" name="Google Shape;655;p8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Cloud Data Collection with GLOBE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81"/>
          <p:cNvSpPr txBox="1"/>
          <p:nvPr>
            <p:ph type="title"/>
          </p:nvPr>
        </p:nvSpPr>
        <p:spPr>
          <a:xfrm>
            <a:off x="838200" y="1680300"/>
            <a:ext cx="10515600" cy="826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inquiry?</a:t>
            </a:r>
            <a:endParaRPr/>
          </a:p>
        </p:txBody>
      </p:sp>
      <p:sp>
        <p:nvSpPr>
          <p:cNvPr id="662" name="Google Shape;662;p81"/>
          <p:cNvSpPr txBox="1"/>
          <p:nvPr>
            <p:ph idx="1" type="body"/>
          </p:nvPr>
        </p:nvSpPr>
        <p:spPr>
          <a:xfrm>
            <a:off x="838200" y="2735400"/>
            <a:ext cx="10515600" cy="3209400"/>
          </a:xfrm>
          <a:prstGeom prst="rect">
            <a:avLst/>
          </a:prstGeom>
        </p:spPr>
        <p:txBody>
          <a:bodyPr anchorCtr="0" anchor="t" bIns="45700" lIns="91425" spcFirstLastPara="1" rIns="91425" wrap="square" tIns="45700">
            <a:noAutofit/>
          </a:bodyPr>
          <a:lstStyle/>
          <a:p>
            <a:pPr indent="-340528" lvl="0" marL="340528" rtl="0" algn="l">
              <a:lnSpc>
                <a:spcPct val="100000"/>
              </a:lnSpc>
              <a:spcBef>
                <a:spcPts val="0"/>
              </a:spcBef>
              <a:spcAft>
                <a:spcPts val="0"/>
              </a:spcAft>
              <a:buClr>
                <a:srgbClr val="5E524C"/>
              </a:buClr>
              <a:buSzPts val="2400"/>
              <a:buChar char="•"/>
            </a:pPr>
            <a:r>
              <a:rPr b="1" lang="en-US" sz="2400"/>
              <a:t>ENGAGE</a:t>
            </a:r>
            <a:r>
              <a:rPr lang="en-US" sz="2400"/>
              <a:t>: Learners are engaged collaboratively by </a:t>
            </a:r>
            <a:r>
              <a:rPr b="1" lang="en-US" sz="2400">
                <a:solidFill>
                  <a:srgbClr val="002060"/>
                </a:solidFill>
              </a:rPr>
              <a:t>questions</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EXPLORE</a:t>
            </a:r>
            <a:r>
              <a:rPr lang="en-US" sz="2400"/>
              <a:t>: Learners give priority to </a:t>
            </a:r>
            <a:r>
              <a:rPr b="1" lang="en-US" sz="2400">
                <a:solidFill>
                  <a:srgbClr val="002060"/>
                </a:solidFill>
              </a:rPr>
              <a:t>evidence</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EXPLAIN</a:t>
            </a:r>
            <a:r>
              <a:rPr lang="en-US" sz="2400"/>
              <a:t>: Learners formulate </a:t>
            </a:r>
            <a:r>
              <a:rPr b="1" lang="en-US" sz="2400">
                <a:solidFill>
                  <a:srgbClr val="002060"/>
                </a:solidFill>
              </a:rPr>
              <a:t>explanations</a:t>
            </a:r>
            <a:r>
              <a:rPr b="1" lang="en-US" sz="2400">
                <a:solidFill>
                  <a:srgbClr val="5E524C"/>
                </a:solidFill>
              </a:rPr>
              <a:t> </a:t>
            </a:r>
            <a:r>
              <a:rPr lang="en-US" sz="2400">
                <a:solidFill>
                  <a:srgbClr val="5E524C"/>
                </a:solidFill>
              </a:rPr>
              <a:t>f</a:t>
            </a:r>
            <a:r>
              <a:rPr lang="en-US" sz="2400"/>
              <a:t>rom evidence</a:t>
            </a:r>
            <a:endParaRPr sz="2400"/>
          </a:p>
          <a:p>
            <a:pPr indent="-340528" lvl="0" marL="340528" rtl="0" algn="l">
              <a:lnSpc>
                <a:spcPct val="100000"/>
              </a:lnSpc>
              <a:spcBef>
                <a:spcPts val="1000"/>
              </a:spcBef>
              <a:spcAft>
                <a:spcPts val="0"/>
              </a:spcAft>
              <a:buClr>
                <a:srgbClr val="5E524C"/>
              </a:buClr>
              <a:buSzPts val="2400"/>
              <a:buChar char="•"/>
            </a:pPr>
            <a:r>
              <a:rPr b="1" lang="en-US" sz="2400"/>
              <a:t>ELABORATE</a:t>
            </a:r>
            <a:r>
              <a:rPr lang="en-US" sz="2400"/>
              <a:t>: Learners</a:t>
            </a:r>
            <a:r>
              <a:rPr b="1" lang="en-US" sz="2400">
                <a:solidFill>
                  <a:srgbClr val="5E524C"/>
                </a:solidFill>
              </a:rPr>
              <a:t> </a:t>
            </a:r>
            <a:r>
              <a:rPr b="1" lang="en-US" sz="2400">
                <a:solidFill>
                  <a:srgbClr val="002060"/>
                </a:solidFill>
              </a:rPr>
              <a:t>revise</a:t>
            </a:r>
            <a:r>
              <a:rPr b="1" lang="en-US" sz="2400">
                <a:solidFill>
                  <a:srgbClr val="5E524C"/>
                </a:solidFill>
              </a:rPr>
              <a:t> </a:t>
            </a:r>
            <a:r>
              <a:rPr lang="en-US" sz="2400"/>
              <a:t>their explanations in light of alternative explanations</a:t>
            </a:r>
            <a:endParaRPr sz="2400"/>
          </a:p>
          <a:p>
            <a:pPr indent="-340528" lvl="0" marL="340528" rtl="0" algn="l">
              <a:lnSpc>
                <a:spcPct val="100000"/>
              </a:lnSpc>
              <a:spcBef>
                <a:spcPts val="1000"/>
              </a:spcBef>
              <a:spcAft>
                <a:spcPts val="1000"/>
              </a:spcAft>
              <a:buClr>
                <a:srgbClr val="5E524C"/>
              </a:buClr>
              <a:buSzPts val="2400"/>
              <a:buChar char="•"/>
            </a:pPr>
            <a:r>
              <a:rPr b="1" lang="en-US" sz="2400"/>
              <a:t>EVALUATE</a:t>
            </a:r>
            <a:r>
              <a:rPr lang="en-US" sz="2400"/>
              <a:t>: Learners</a:t>
            </a:r>
            <a:r>
              <a:rPr b="1" lang="en-US" sz="2400"/>
              <a:t> </a:t>
            </a:r>
            <a:r>
              <a:rPr b="1" lang="en-US" sz="2400">
                <a:solidFill>
                  <a:srgbClr val="002060"/>
                </a:solidFill>
              </a:rPr>
              <a:t>communicate and justify</a:t>
            </a:r>
            <a:r>
              <a:rPr b="1" lang="en-US" sz="2400">
                <a:solidFill>
                  <a:srgbClr val="5E524C"/>
                </a:solidFill>
              </a:rPr>
              <a:t> </a:t>
            </a:r>
            <a:r>
              <a:rPr lang="en-US" sz="2400">
                <a:solidFill>
                  <a:srgbClr val="666665"/>
                </a:solidFill>
              </a:rPr>
              <a:t>their proposed explanations</a:t>
            </a:r>
            <a:endParaRPr sz="2400">
              <a:solidFill>
                <a:srgbClr val="666665"/>
              </a:solidFill>
            </a:endParaRPr>
          </a:p>
        </p:txBody>
      </p:sp>
      <p:pic>
        <p:nvPicPr>
          <p:cNvPr id="663" name="Google Shape;663;p81"/>
          <p:cNvPicPr preferRelativeResize="0"/>
          <p:nvPr/>
        </p:nvPicPr>
        <p:blipFill rotWithShape="1">
          <a:blip r:embed="rId3">
            <a:alphaModFix/>
          </a:blip>
          <a:srcRect b="0" l="0" r="0" t="0"/>
          <a:stretch/>
        </p:blipFill>
        <p:spPr>
          <a:xfrm>
            <a:off x="457200" y="-420025"/>
            <a:ext cx="11125202" cy="2713454"/>
          </a:xfrm>
          <a:prstGeom prst="rect">
            <a:avLst/>
          </a:prstGeom>
          <a:noFill/>
          <a:ln>
            <a:noFill/>
          </a:ln>
        </p:spPr>
      </p:pic>
      <p:sp>
        <p:nvSpPr>
          <p:cNvPr id="664" name="Google Shape;664;p81"/>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82"/>
          <p:cNvSpPr txBox="1"/>
          <p:nvPr>
            <p:ph type="title"/>
          </p:nvPr>
        </p:nvSpPr>
        <p:spPr>
          <a:xfrm>
            <a:off x="838200" y="1893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An alarming statistic!</a:t>
            </a:r>
            <a:endParaRPr/>
          </a:p>
        </p:txBody>
      </p:sp>
      <p:sp>
        <p:nvSpPr>
          <p:cNvPr id="671" name="Google Shape;671;p82"/>
          <p:cNvSpPr txBox="1"/>
          <p:nvPr>
            <p:ph idx="1" type="body"/>
          </p:nvPr>
        </p:nvSpPr>
        <p:spPr>
          <a:xfrm>
            <a:off x="594725" y="1515000"/>
            <a:ext cx="4734900" cy="4661700"/>
          </a:xfrm>
          <a:prstGeom prst="rect">
            <a:avLst/>
          </a:prstGeom>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F243E"/>
              </a:buClr>
              <a:buSzPts val="2800"/>
              <a:buFont typeface="Arial"/>
              <a:buNone/>
            </a:pPr>
            <a:r>
              <a:rPr lang="en-US">
                <a:solidFill>
                  <a:srgbClr val="0F243E"/>
                </a:solidFill>
                <a:latin typeface="Calibri"/>
                <a:ea typeface="Calibri"/>
                <a:cs typeface="Calibri"/>
                <a:sym typeface="Calibri"/>
              </a:rPr>
              <a:t>Research on student discussion revealed that its use in middle and high school classrooms varied from only  </a:t>
            </a:r>
            <a:r>
              <a:rPr b="1" i="1" lang="en-US">
                <a:solidFill>
                  <a:srgbClr val="FF0000"/>
                </a:solidFill>
                <a:latin typeface="Calibri"/>
                <a:ea typeface="Calibri"/>
                <a:cs typeface="Calibri"/>
                <a:sym typeface="Calibri"/>
              </a:rPr>
              <a:t>14 to 68 seconds per class period</a:t>
            </a:r>
            <a:r>
              <a:rPr b="1" i="1" lang="en-US">
                <a:solidFill>
                  <a:srgbClr val="434343"/>
                </a:solidFill>
                <a:latin typeface="Calibri"/>
                <a:ea typeface="Calibri"/>
                <a:cs typeface="Calibri"/>
                <a:sym typeface="Calibri"/>
              </a:rPr>
              <a:t>.</a:t>
            </a:r>
            <a:endParaRPr sz="3200">
              <a:solidFill>
                <a:srgbClr val="434343"/>
              </a:solidFill>
              <a:latin typeface="Calibri"/>
              <a:ea typeface="Calibri"/>
              <a:cs typeface="Calibri"/>
              <a:sym typeface="Calibri"/>
            </a:endParaRPr>
          </a:p>
          <a:p>
            <a:pPr indent="0" lvl="0" marL="0" rtl="0" algn="ctr">
              <a:lnSpc>
                <a:spcPct val="100000"/>
              </a:lnSpc>
              <a:spcBef>
                <a:spcPts val="560"/>
              </a:spcBef>
              <a:spcAft>
                <a:spcPts val="0"/>
              </a:spcAft>
              <a:buClr>
                <a:srgbClr val="0F243E"/>
              </a:buClr>
              <a:buSzPts val="2800"/>
              <a:buFont typeface="Arial"/>
              <a:buNone/>
            </a:pPr>
            <a:r>
              <a:rPr lang="en-US">
                <a:solidFill>
                  <a:srgbClr val="0F243E"/>
                </a:solidFill>
                <a:latin typeface="Calibri"/>
                <a:ea typeface="Calibri"/>
                <a:cs typeface="Calibri"/>
                <a:sym typeface="Calibri"/>
              </a:rPr>
              <a:t> </a:t>
            </a:r>
            <a:r>
              <a:rPr i="1" lang="en-US">
                <a:solidFill>
                  <a:srgbClr val="0F243E"/>
                </a:solidFill>
                <a:latin typeface="Calibri"/>
                <a:ea typeface="Calibri"/>
                <a:cs typeface="Calibri"/>
                <a:sym typeface="Calibri"/>
              </a:rPr>
              <a:t>(Wilkinson &amp; Nelson 2013</a:t>
            </a:r>
            <a:r>
              <a:rPr lang="en-US">
                <a:solidFill>
                  <a:srgbClr val="0F243E"/>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spcBef>
                <a:spcPts val="1000"/>
              </a:spcBef>
              <a:spcAft>
                <a:spcPts val="0"/>
              </a:spcAft>
              <a:buNone/>
            </a:pPr>
            <a:r>
              <a:t/>
            </a:r>
            <a:endParaRPr/>
          </a:p>
        </p:txBody>
      </p:sp>
      <p:pic>
        <p:nvPicPr>
          <p:cNvPr id="672" name="Google Shape;672;p82"/>
          <p:cNvPicPr preferRelativeResize="0"/>
          <p:nvPr/>
        </p:nvPicPr>
        <p:blipFill>
          <a:blip r:embed="rId3">
            <a:alphaModFix/>
          </a:blip>
          <a:stretch>
            <a:fillRect/>
          </a:stretch>
        </p:blipFill>
        <p:spPr>
          <a:xfrm>
            <a:off x="5737550" y="1920774"/>
            <a:ext cx="6031526" cy="3407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8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Inquiry and Productive Talk</a:t>
            </a:r>
            <a:endParaRPr/>
          </a:p>
        </p:txBody>
      </p:sp>
      <p:sp>
        <p:nvSpPr>
          <p:cNvPr id="679" name="Google Shape;679;p8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For inquiry to work, students must engage in </a:t>
            </a:r>
            <a:r>
              <a:rPr b="1" i="1" lang="en-US"/>
              <a:t>productive talk</a:t>
            </a:r>
            <a:r>
              <a:rPr lang="en-US"/>
              <a:t>, or talk that extends our thinking.</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How can we create a culture of talk in our classrooms?</a:t>
            </a:r>
            <a:endParaRPr b="1" i="1"/>
          </a:p>
        </p:txBody>
      </p:sp>
      <p:pic>
        <p:nvPicPr>
          <p:cNvPr id="680" name="Google Shape;680;p83"/>
          <p:cNvPicPr preferRelativeResize="0"/>
          <p:nvPr/>
        </p:nvPicPr>
        <p:blipFill>
          <a:blip r:embed="rId3">
            <a:alphaModFix amt="75000"/>
          </a:blip>
          <a:stretch>
            <a:fillRect/>
          </a:stretch>
        </p:blipFill>
        <p:spPr>
          <a:xfrm>
            <a:off x="219225" y="4210200"/>
            <a:ext cx="3288300" cy="3288300"/>
          </a:xfrm>
          <a:prstGeom prst="rect">
            <a:avLst/>
          </a:prstGeom>
          <a:noFill/>
          <a:ln>
            <a:noFill/>
          </a:ln>
        </p:spPr>
      </p:pic>
      <p:pic>
        <p:nvPicPr>
          <p:cNvPr id="681" name="Google Shape;681;p83"/>
          <p:cNvPicPr preferRelativeResize="0"/>
          <p:nvPr/>
        </p:nvPicPr>
        <p:blipFill>
          <a:blip r:embed="rId4">
            <a:alphaModFix amt="94000"/>
          </a:blip>
          <a:stretch>
            <a:fillRect/>
          </a:stretch>
        </p:blipFill>
        <p:spPr>
          <a:xfrm>
            <a:off x="0" y="5393150"/>
            <a:ext cx="3591826" cy="2394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84"/>
          <p:cNvSpPr txBox="1"/>
          <p:nvPr>
            <p:ph type="title"/>
          </p:nvPr>
        </p:nvSpPr>
        <p:spPr>
          <a:xfrm>
            <a:off x="838200" y="365125"/>
            <a:ext cx="8715000" cy="13257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b="1" i="1" lang="en-US" sz="2800">
                <a:latin typeface="Open Sans"/>
                <a:ea typeface="Open Sans"/>
                <a:cs typeface="Open Sans"/>
                <a:sym typeface="Open Sans"/>
              </a:rPr>
              <a:t>How can we create a culture of talk in our classrooms?</a:t>
            </a:r>
            <a:endParaRPr/>
          </a:p>
        </p:txBody>
      </p:sp>
      <p:sp>
        <p:nvSpPr>
          <p:cNvPr id="688" name="Google Shape;688;p84"/>
          <p:cNvSpPr txBox="1"/>
          <p:nvPr>
            <p:ph idx="1" type="body"/>
          </p:nvPr>
        </p:nvSpPr>
        <p:spPr>
          <a:xfrm>
            <a:off x="838200" y="2059725"/>
            <a:ext cx="10515600" cy="4625700"/>
          </a:xfrm>
          <a:prstGeom prst="rect">
            <a:avLst/>
          </a:prstGeom>
        </p:spPr>
        <p:txBody>
          <a:bodyPr anchorCtr="0" anchor="t" bIns="45700" lIns="91425" spcFirstLastPara="1" rIns="91425" wrap="square" tIns="45700">
            <a:noAutofit/>
          </a:bodyPr>
          <a:lstStyle/>
          <a:p>
            <a:pPr indent="-400050" lvl="0" marL="400050" rtl="0" algn="l">
              <a:spcBef>
                <a:spcPts val="1000"/>
              </a:spcBef>
              <a:spcAft>
                <a:spcPts val="0"/>
              </a:spcAft>
              <a:buNone/>
            </a:pPr>
            <a:r>
              <a:rPr b="1" lang="en-US" sz="2400"/>
              <a:t>1</a:t>
            </a:r>
            <a:r>
              <a:rPr lang="en-US" sz="2400"/>
              <a:t>- On your own, read through the Elements of Academically Productive Talk. </a:t>
            </a:r>
            <a:r>
              <a:rPr b="1" i="1" lang="en-US" sz="2400"/>
              <a:t>What questions come up for you?</a:t>
            </a:r>
            <a:endParaRPr b="1" i="1" sz="2400"/>
          </a:p>
          <a:p>
            <a:pPr indent="0" lvl="0" marL="0" rtl="0" algn="l">
              <a:spcBef>
                <a:spcPts val="1000"/>
              </a:spcBef>
              <a:spcAft>
                <a:spcPts val="0"/>
              </a:spcAft>
              <a:buNone/>
            </a:pPr>
            <a:r>
              <a:t/>
            </a:r>
            <a:endParaRPr sz="2400"/>
          </a:p>
          <a:p>
            <a:pPr indent="-400050" lvl="0" marL="400050" rtl="0" algn="l">
              <a:spcBef>
                <a:spcPts val="1000"/>
              </a:spcBef>
              <a:spcAft>
                <a:spcPts val="0"/>
              </a:spcAft>
              <a:buNone/>
            </a:pPr>
            <a:r>
              <a:rPr b="1" lang="en-US" sz="2400"/>
              <a:t>2</a:t>
            </a:r>
            <a:r>
              <a:rPr lang="en-US" sz="2400"/>
              <a:t>- Stand up and find a partner. </a:t>
            </a:r>
            <a:r>
              <a:rPr b="1" i="1" lang="en-US" sz="2400"/>
              <a:t>Discuss something that you found compelling/intriguing from the reading.</a:t>
            </a:r>
            <a:endParaRPr b="1" i="1" sz="2400"/>
          </a:p>
          <a:p>
            <a:pPr indent="0" lvl="0" marL="0" rtl="0" algn="l">
              <a:spcBef>
                <a:spcPts val="1000"/>
              </a:spcBef>
              <a:spcAft>
                <a:spcPts val="0"/>
              </a:spcAft>
              <a:buNone/>
            </a:pPr>
            <a:r>
              <a:t/>
            </a:r>
            <a:endParaRPr sz="2400"/>
          </a:p>
          <a:p>
            <a:pPr indent="-342900" lvl="0" marL="342900" rtl="0" algn="l">
              <a:spcBef>
                <a:spcPts val="1000"/>
              </a:spcBef>
              <a:spcAft>
                <a:spcPts val="0"/>
              </a:spcAft>
              <a:buNone/>
            </a:pPr>
            <a:r>
              <a:rPr b="1" lang="en-US" sz="2400"/>
              <a:t>4</a:t>
            </a:r>
            <a:r>
              <a:rPr lang="en-US" sz="2400"/>
              <a:t>- Join to make a group of four. </a:t>
            </a:r>
            <a:r>
              <a:rPr b="1" i="1" lang="en-US" sz="2400"/>
              <a:t>Discuss ideas for attending to this in your classrooms. What have your experiences been?</a:t>
            </a:r>
            <a:endParaRPr b="1" i="1"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a:t>All</a:t>
            </a:r>
            <a:r>
              <a:rPr lang="en-US" sz="2400"/>
              <a:t>- Whole group share out</a:t>
            </a:r>
            <a:endParaRPr sz="2400"/>
          </a:p>
        </p:txBody>
      </p:sp>
      <p:sp>
        <p:nvSpPr>
          <p:cNvPr id="689" name="Google Shape;689;p84"/>
          <p:cNvSpPr/>
          <p:nvPr/>
        </p:nvSpPr>
        <p:spPr>
          <a:xfrm rot="806906">
            <a:off x="9826525" y="198116"/>
            <a:ext cx="2035515" cy="1853169"/>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1-2-4-All</a:t>
            </a:r>
            <a:endParaRPr sz="2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Engage everyone simultaneously in generating ideas</a:t>
            </a:r>
            <a:endParaRPr>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67"/>
          <p:cNvSpPr txBox="1"/>
          <p:nvPr>
            <p:ph type="ctrTitle"/>
          </p:nvPr>
        </p:nvSpPr>
        <p:spPr>
          <a:xfrm>
            <a:off x="271700" y="1029275"/>
            <a:ext cx="11833500" cy="1392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000"/>
              <a:t>Welcome to GLOBE Weather</a:t>
            </a:r>
            <a:endParaRPr sz="6000"/>
          </a:p>
        </p:txBody>
      </p:sp>
      <p:sp>
        <p:nvSpPr>
          <p:cNvPr id="541" name="Google Shape;541;p67"/>
          <p:cNvSpPr txBox="1"/>
          <p:nvPr>
            <p:ph idx="1" type="subTitle"/>
          </p:nvPr>
        </p:nvSpPr>
        <p:spPr>
          <a:xfrm>
            <a:off x="1481925" y="2421275"/>
            <a:ext cx="9670500" cy="2264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i="0" lang="en-US" sz="2800">
                <a:solidFill>
                  <a:srgbClr val="595857"/>
                </a:solidFill>
                <a:latin typeface="Raleway"/>
                <a:ea typeface="Raleway"/>
                <a:cs typeface="Raleway"/>
                <a:sym typeface="Raleway"/>
              </a:rPr>
              <a:t>A New NGSS-</a:t>
            </a:r>
            <a:r>
              <a:rPr i="0" lang="en-US" sz="2800">
                <a:solidFill>
                  <a:srgbClr val="595857"/>
                </a:solidFill>
                <a:latin typeface="Raleway"/>
                <a:ea typeface="Raleway"/>
                <a:cs typeface="Raleway"/>
                <a:sym typeface="Raleway"/>
              </a:rPr>
              <a:t>Based</a:t>
            </a:r>
            <a:r>
              <a:rPr i="0" lang="en-US" sz="2800">
                <a:solidFill>
                  <a:srgbClr val="595857"/>
                </a:solidFill>
                <a:latin typeface="Raleway"/>
                <a:ea typeface="Raleway"/>
                <a:cs typeface="Raleway"/>
                <a:sym typeface="Raleway"/>
              </a:rPr>
              <a:t> Middle School Unit</a:t>
            </a:r>
            <a:br>
              <a:rPr lang="en-US" sz="2800">
                <a:solidFill>
                  <a:srgbClr val="595857"/>
                </a:solidFill>
              </a:rPr>
            </a:br>
            <a:r>
              <a:rPr lang="en-US" sz="2800">
                <a:latin typeface="Raleway"/>
                <a:ea typeface="Raleway"/>
                <a:cs typeface="Raleway"/>
                <a:sym typeface="Raleway"/>
              </a:rPr>
              <a:t>Denver, Colorado</a:t>
            </a:r>
            <a:endParaRPr sz="2800">
              <a:latin typeface="Raleway"/>
              <a:ea typeface="Raleway"/>
              <a:cs typeface="Raleway"/>
              <a:sym typeface="Raleway"/>
            </a:endParaRPr>
          </a:p>
          <a:p>
            <a:pPr indent="0" lvl="0" marL="0" rtl="0" algn="ctr">
              <a:lnSpc>
                <a:spcPct val="90000"/>
              </a:lnSpc>
              <a:spcBef>
                <a:spcPts val="0"/>
              </a:spcBef>
              <a:spcAft>
                <a:spcPts val="0"/>
              </a:spcAft>
              <a:buClr>
                <a:schemeClr val="dk1"/>
              </a:buClr>
              <a:buSzPts val="2800"/>
              <a:buNone/>
            </a:pPr>
            <a:r>
              <a:rPr lang="en-US" sz="2800">
                <a:latin typeface="Raleway"/>
                <a:ea typeface="Raleway"/>
                <a:cs typeface="Raleway"/>
                <a:sym typeface="Raleway"/>
              </a:rPr>
              <a:t>March 6th &amp; 7th, 2020</a:t>
            </a:r>
            <a:r>
              <a:rPr lang="en-US" sz="2800">
                <a:latin typeface="Raleway"/>
                <a:ea typeface="Raleway"/>
                <a:cs typeface="Raleway"/>
                <a:sym typeface="Raleway"/>
              </a:rPr>
              <a:t> </a:t>
            </a:r>
            <a:endParaRPr sz="2600"/>
          </a:p>
        </p:txBody>
      </p:sp>
      <p:sp>
        <p:nvSpPr>
          <p:cNvPr id="542" name="Google Shape;542;p67"/>
          <p:cNvSpPr txBox="1"/>
          <p:nvPr>
            <p:ph idx="4294967295" type="ftr"/>
          </p:nvPr>
        </p:nvSpPr>
        <p:spPr>
          <a:xfrm>
            <a:off x="417513" y="6370638"/>
            <a:ext cx="5029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543" name="Google Shape;543;p67"/>
          <p:cNvSpPr/>
          <p:nvPr/>
        </p:nvSpPr>
        <p:spPr>
          <a:xfrm>
            <a:off x="1481925" y="3008475"/>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solidFill>
                <a:srgbClr val="595857"/>
              </a:solidFill>
            </a:endParaRPr>
          </a:p>
        </p:txBody>
      </p:sp>
      <p:pic>
        <p:nvPicPr>
          <p:cNvPr id="544" name="Google Shape;544;p67"/>
          <p:cNvPicPr preferRelativeResize="0"/>
          <p:nvPr/>
        </p:nvPicPr>
        <p:blipFill>
          <a:blip r:embed="rId3">
            <a:alphaModFix/>
          </a:blip>
          <a:stretch>
            <a:fillRect/>
          </a:stretch>
        </p:blipFill>
        <p:spPr>
          <a:xfrm>
            <a:off x="417526" y="4081986"/>
            <a:ext cx="4548828" cy="627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Google Shape;694;p85"/>
          <p:cNvSpPr txBox="1"/>
          <p:nvPr>
            <p:ph type="title"/>
          </p:nvPr>
        </p:nvSpPr>
        <p:spPr>
          <a:xfrm>
            <a:off x="838200" y="365133"/>
            <a:ext cx="81729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Overview of GLOBE Weather</a:t>
            </a:r>
            <a:endParaRPr/>
          </a:p>
        </p:txBody>
      </p:sp>
      <p:sp>
        <p:nvSpPr>
          <p:cNvPr id="695" name="Google Shape;695;p85"/>
          <p:cNvSpPr txBox="1"/>
          <p:nvPr>
            <p:ph idx="1" type="body"/>
          </p:nvPr>
        </p:nvSpPr>
        <p:spPr>
          <a:xfrm>
            <a:off x="838200" y="1503575"/>
            <a:ext cx="11353500" cy="1979700"/>
          </a:xfrm>
          <a:prstGeom prst="rect">
            <a:avLst/>
          </a:prstGeom>
          <a:noFill/>
          <a:ln>
            <a:noFill/>
          </a:ln>
        </p:spPr>
        <p:txBody>
          <a:bodyPr anchorCtr="0" anchor="t" bIns="45700" lIns="91425" spcFirstLastPara="1" rIns="91425" wrap="square" tIns="45700">
            <a:noAutofit/>
          </a:bodyPr>
          <a:lstStyle/>
          <a:p>
            <a:pPr indent="-336550" lvl="0" marL="457200" rtl="0" algn="l">
              <a:spcBef>
                <a:spcPts val="0"/>
              </a:spcBef>
              <a:spcAft>
                <a:spcPts val="0"/>
              </a:spcAft>
              <a:buSzPts val="1900"/>
              <a:buChar char="•"/>
            </a:pPr>
            <a:r>
              <a:rPr lang="en-US"/>
              <a:t>Storyline approach</a:t>
            </a:r>
            <a:endParaRPr/>
          </a:p>
          <a:p>
            <a:pPr indent="-336550" lvl="0" marL="457200" rtl="0" algn="l">
              <a:spcBef>
                <a:spcPts val="0"/>
              </a:spcBef>
              <a:spcAft>
                <a:spcPts val="0"/>
              </a:spcAft>
              <a:buSzPts val="1900"/>
              <a:buChar char="•"/>
            </a:pPr>
            <a:r>
              <a:rPr lang="en-US"/>
              <a:t>A focus on weather phenomena </a:t>
            </a:r>
            <a:endParaRPr/>
          </a:p>
          <a:p>
            <a:pPr indent="-336550" lvl="0" marL="457200" rtl="0" algn="l">
              <a:spcBef>
                <a:spcPts val="0"/>
              </a:spcBef>
              <a:spcAft>
                <a:spcPts val="0"/>
              </a:spcAft>
              <a:buSzPts val="1900"/>
              <a:buChar char="•"/>
            </a:pPr>
            <a:r>
              <a:rPr lang="en-US"/>
              <a:t>Student experiences with data analysis &amp; modeling</a:t>
            </a:r>
            <a:endParaRPr/>
          </a:p>
          <a:p>
            <a:pPr indent="-336550" lvl="0" marL="457200" rtl="0" algn="l">
              <a:spcBef>
                <a:spcPts val="0"/>
              </a:spcBef>
              <a:spcAft>
                <a:spcPts val="0"/>
              </a:spcAft>
              <a:buSzPts val="1900"/>
              <a:buChar char="•"/>
            </a:pPr>
            <a:r>
              <a:rPr lang="en-US"/>
              <a:t>Connection to the GLOBE Program</a:t>
            </a:r>
            <a:endParaRPr/>
          </a:p>
          <a:p>
            <a:pPr indent="0" lvl="0" marL="457200" rtl="0" algn="l">
              <a:spcBef>
                <a:spcPts val="0"/>
              </a:spcBef>
              <a:spcAft>
                <a:spcPts val="0"/>
              </a:spcAft>
              <a:buNone/>
            </a:pPr>
            <a:r>
              <a:t/>
            </a:r>
            <a:endParaRPr/>
          </a:p>
        </p:txBody>
      </p:sp>
      <p:sp>
        <p:nvSpPr>
          <p:cNvPr id="696" name="Google Shape;696;p85"/>
          <p:cNvSpPr txBox="1"/>
          <p:nvPr>
            <p:ph idx="11" type="ftr"/>
          </p:nvPr>
        </p:nvSpPr>
        <p:spPr>
          <a:xfrm>
            <a:off x="850900" y="6356367"/>
            <a:ext cx="53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97" name="Google Shape;697;p85"/>
          <p:cNvPicPr preferRelativeResize="0"/>
          <p:nvPr/>
        </p:nvPicPr>
        <p:blipFill>
          <a:blip r:embed="rId3">
            <a:alphaModFix/>
          </a:blip>
          <a:stretch>
            <a:fillRect/>
          </a:stretch>
        </p:blipFill>
        <p:spPr>
          <a:xfrm>
            <a:off x="1041400" y="3495343"/>
            <a:ext cx="1784733" cy="2637154"/>
          </a:xfrm>
          <a:prstGeom prst="rect">
            <a:avLst/>
          </a:prstGeom>
          <a:noFill/>
          <a:ln>
            <a:noFill/>
          </a:ln>
          <a:effectLst>
            <a:outerShdw blurRad="57150" rotWithShape="0" algn="bl" dir="5400000" dist="19050">
              <a:srgbClr val="000000">
                <a:alpha val="50000"/>
              </a:srgbClr>
            </a:outerShdw>
          </a:effectLst>
        </p:spPr>
      </p:pic>
      <p:pic>
        <p:nvPicPr>
          <p:cNvPr id="698" name="Google Shape;698;p85"/>
          <p:cNvPicPr preferRelativeResize="0"/>
          <p:nvPr/>
        </p:nvPicPr>
        <p:blipFill>
          <a:blip r:embed="rId4">
            <a:alphaModFix/>
          </a:blip>
          <a:stretch>
            <a:fillRect/>
          </a:stretch>
        </p:blipFill>
        <p:spPr>
          <a:xfrm>
            <a:off x="9333238" y="3482981"/>
            <a:ext cx="1977867" cy="2637156"/>
          </a:xfrm>
          <a:prstGeom prst="rect">
            <a:avLst/>
          </a:prstGeom>
          <a:noFill/>
          <a:ln>
            <a:noFill/>
          </a:ln>
          <a:effectLst>
            <a:outerShdw blurRad="57150" rotWithShape="0" algn="bl" dir="5400000" dist="19050">
              <a:srgbClr val="000000">
                <a:alpha val="50000"/>
              </a:srgbClr>
            </a:outerShdw>
          </a:effectLst>
        </p:spPr>
      </p:pic>
      <p:pic>
        <p:nvPicPr>
          <p:cNvPr id="699" name="Google Shape;699;p85"/>
          <p:cNvPicPr preferRelativeResize="0"/>
          <p:nvPr/>
        </p:nvPicPr>
        <p:blipFill>
          <a:blip r:embed="rId5">
            <a:alphaModFix/>
          </a:blip>
          <a:stretch>
            <a:fillRect/>
          </a:stretch>
        </p:blipFill>
        <p:spPr>
          <a:xfrm>
            <a:off x="2945325" y="3495362"/>
            <a:ext cx="3906886" cy="2637148"/>
          </a:xfrm>
          <a:prstGeom prst="rect">
            <a:avLst/>
          </a:prstGeom>
          <a:noFill/>
          <a:ln>
            <a:noFill/>
          </a:ln>
          <a:effectLst>
            <a:outerShdw blurRad="57150" rotWithShape="0" algn="bl" dir="5400000" dist="19050">
              <a:srgbClr val="000000">
                <a:alpha val="50000"/>
              </a:srgbClr>
            </a:outerShdw>
          </a:effectLst>
        </p:spPr>
      </p:pic>
      <p:pic>
        <p:nvPicPr>
          <p:cNvPr id="700" name="Google Shape;700;p85"/>
          <p:cNvPicPr preferRelativeResize="0"/>
          <p:nvPr/>
        </p:nvPicPr>
        <p:blipFill>
          <a:blip r:embed="rId6">
            <a:alphaModFix/>
          </a:blip>
          <a:stretch>
            <a:fillRect/>
          </a:stretch>
        </p:blipFill>
        <p:spPr>
          <a:xfrm>
            <a:off x="6971430" y="3495356"/>
            <a:ext cx="2242622" cy="2612390"/>
          </a:xfrm>
          <a:prstGeom prst="rect">
            <a:avLst/>
          </a:prstGeom>
          <a:noFill/>
          <a:ln>
            <a:noFill/>
          </a:ln>
          <a:effectLst>
            <a:outerShdw blurRad="57150" rotWithShape="0" algn="bl" dir="5400000" dist="19050">
              <a:srgbClr val="000000">
                <a:alpha val="50000"/>
              </a:srgbClr>
            </a:outerShdw>
          </a:effectLst>
        </p:spPr>
      </p:pic>
      <p:pic>
        <p:nvPicPr>
          <p:cNvPr id="701" name="Google Shape;701;p85"/>
          <p:cNvPicPr preferRelativeResize="0"/>
          <p:nvPr/>
        </p:nvPicPr>
        <p:blipFill>
          <a:blip r:embed="rId7">
            <a:alphaModFix/>
          </a:blip>
          <a:stretch>
            <a:fillRect/>
          </a:stretch>
        </p:blipFill>
        <p:spPr>
          <a:xfrm>
            <a:off x="9321867" y="618762"/>
            <a:ext cx="2242632" cy="2295806"/>
          </a:xfrm>
          <a:prstGeom prst="rect">
            <a:avLst/>
          </a:prstGeom>
          <a:noFill/>
          <a:ln>
            <a:noFill/>
          </a:ln>
        </p:spPr>
      </p:pic>
      <p:sp>
        <p:nvSpPr>
          <p:cNvPr id="702" name="Google Shape;702;p85"/>
          <p:cNvSpPr txBox="1"/>
          <p:nvPr/>
        </p:nvSpPr>
        <p:spPr>
          <a:xfrm>
            <a:off x="10073067" y="90233"/>
            <a:ext cx="1299600" cy="678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2400">
                <a:solidFill>
                  <a:srgbClr val="595857"/>
                </a:solidFill>
                <a:latin typeface="Open Sans"/>
                <a:ea typeface="Open Sans"/>
                <a:cs typeface="Open Sans"/>
                <a:sym typeface="Open Sans"/>
              </a:rPr>
              <a:t>NGSS</a:t>
            </a:r>
            <a:endParaRPr b="1" sz="2400">
              <a:solidFill>
                <a:srgbClr val="595857"/>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2600"/>
                                        <p:tgtEl>
                                          <p:spTgt spid="697"/>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2600"/>
                                        <p:tgtEl>
                                          <p:spTgt spid="699"/>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2600"/>
                                        <p:tgtEl>
                                          <p:spTgt spid="700"/>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2500"/>
                                        <p:tgtEl>
                                          <p:spTgt spid="6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86"/>
          <p:cNvSpPr txBox="1"/>
          <p:nvPr>
            <p:ph idx="11" type="ftr"/>
          </p:nvPr>
        </p:nvSpPr>
        <p:spPr>
          <a:xfrm>
            <a:off x="1066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grpSp>
        <p:nvGrpSpPr>
          <p:cNvPr id="708" name="Google Shape;708;p86"/>
          <p:cNvGrpSpPr/>
          <p:nvPr/>
        </p:nvGrpSpPr>
        <p:grpSpPr>
          <a:xfrm>
            <a:off x="3752680" y="2620300"/>
            <a:ext cx="7752935" cy="2701488"/>
            <a:chOff x="714850" y="1099459"/>
            <a:chExt cx="8225926" cy="3613064"/>
          </a:xfrm>
        </p:grpSpPr>
        <p:pic>
          <p:nvPicPr>
            <p:cNvPr id="709" name="Google Shape;709;p86"/>
            <p:cNvPicPr preferRelativeResize="0"/>
            <p:nvPr/>
          </p:nvPicPr>
          <p:blipFill rotWithShape="1">
            <a:blip r:embed="rId3">
              <a:alphaModFix amt="11000"/>
            </a:blip>
            <a:srcRect b="0" l="0" r="0" t="0"/>
            <a:stretch/>
          </p:blipFill>
          <p:spPr>
            <a:xfrm>
              <a:off x="1345076" y="1182376"/>
              <a:ext cx="5625300" cy="2540100"/>
            </a:xfrm>
            <a:prstGeom prst="rect">
              <a:avLst/>
            </a:prstGeom>
            <a:noFill/>
            <a:ln>
              <a:noFill/>
            </a:ln>
          </p:spPr>
        </p:pic>
        <p:pic>
          <p:nvPicPr>
            <p:cNvPr id="710" name="Google Shape;710;p86"/>
            <p:cNvPicPr preferRelativeResize="0"/>
            <p:nvPr/>
          </p:nvPicPr>
          <p:blipFill rotWithShape="1">
            <a:blip r:embed="rId4">
              <a:alphaModFix/>
            </a:blip>
            <a:srcRect b="0" l="0" r="0" t="0"/>
            <a:stretch/>
          </p:blipFill>
          <p:spPr>
            <a:xfrm>
              <a:off x="714850" y="1561535"/>
              <a:ext cx="955200" cy="947400"/>
            </a:xfrm>
            <a:prstGeom prst="rect">
              <a:avLst/>
            </a:prstGeom>
            <a:noFill/>
            <a:ln>
              <a:noFill/>
            </a:ln>
          </p:spPr>
        </p:pic>
        <p:sp>
          <p:nvSpPr>
            <p:cNvPr id="711" name="Google Shape;711;p86"/>
            <p:cNvSpPr txBox="1"/>
            <p:nvPr/>
          </p:nvSpPr>
          <p:spPr>
            <a:xfrm>
              <a:off x="5224222" y="3663723"/>
              <a:ext cx="17457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Worldwide Weather</a:t>
              </a:r>
              <a:endParaRPr i="0" sz="2000" u="none" cap="none" strike="noStrike">
                <a:solidFill>
                  <a:srgbClr val="000000"/>
                </a:solidFill>
                <a:latin typeface="Open Sans"/>
                <a:ea typeface="Open Sans"/>
                <a:cs typeface="Open Sans"/>
                <a:sym typeface="Open Sans"/>
              </a:endParaRPr>
            </a:p>
          </p:txBody>
        </p:sp>
        <p:sp>
          <p:nvSpPr>
            <p:cNvPr id="712" name="Google Shape;712;p86"/>
            <p:cNvSpPr txBox="1"/>
            <p:nvPr/>
          </p:nvSpPr>
          <p:spPr>
            <a:xfrm>
              <a:off x="3573612" y="3663723"/>
              <a:ext cx="16506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A Front Headed Your Way</a:t>
              </a:r>
              <a:endParaRPr i="0" sz="2000" u="none" cap="none" strike="noStrike">
                <a:solidFill>
                  <a:srgbClr val="000000"/>
                </a:solidFill>
                <a:latin typeface="Open Sans"/>
                <a:ea typeface="Open Sans"/>
                <a:cs typeface="Open Sans"/>
                <a:sym typeface="Open Sans"/>
              </a:endParaRPr>
            </a:p>
          </p:txBody>
        </p:sp>
        <p:sp>
          <p:nvSpPr>
            <p:cNvPr id="713" name="Google Shape;713;p86"/>
            <p:cNvSpPr txBox="1"/>
            <p:nvPr/>
          </p:nvSpPr>
          <p:spPr>
            <a:xfrm>
              <a:off x="1766264" y="3605076"/>
              <a:ext cx="1683000" cy="89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From Cloud to Storm</a:t>
              </a:r>
              <a:endParaRPr sz="2000">
                <a:latin typeface="Open Sans"/>
                <a:ea typeface="Open Sans"/>
                <a:cs typeface="Open Sans"/>
                <a:sym typeface="Open Sans"/>
              </a:endParaRPr>
            </a:p>
          </p:txBody>
        </p:sp>
        <p:sp>
          <p:nvSpPr>
            <p:cNvPr id="714" name="Google Shape;714;p86"/>
            <p:cNvSpPr/>
            <p:nvPr/>
          </p:nvSpPr>
          <p:spPr>
            <a:xfrm>
              <a:off x="6970376" y="1099459"/>
              <a:ext cx="1970400" cy="990000"/>
            </a:xfrm>
            <a:prstGeom prst="roundRect">
              <a:avLst>
                <a:gd fmla="val 16667"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rgbClr val="FFFFFF"/>
                  </a:solidFill>
                  <a:latin typeface="Open Sans"/>
                  <a:ea typeface="Open Sans"/>
                  <a:cs typeface="Open Sans"/>
                  <a:sym typeface="Open Sans"/>
                </a:rPr>
                <a:t>Snow Day?</a:t>
              </a:r>
              <a:endParaRPr i="0" sz="2000" u="none" cap="none" strike="noStrike">
                <a:solidFill>
                  <a:srgbClr val="FFFFFF"/>
                </a:solidFill>
                <a:latin typeface="Open Sans"/>
                <a:ea typeface="Open Sans"/>
                <a:cs typeface="Open Sans"/>
                <a:sym typeface="Open Sans"/>
              </a:endParaRPr>
            </a:p>
          </p:txBody>
        </p:sp>
      </p:grpSp>
      <p:sp>
        <p:nvSpPr>
          <p:cNvPr id="715" name="Google Shape;715;p86"/>
          <p:cNvSpPr txBox="1"/>
          <p:nvPr/>
        </p:nvSpPr>
        <p:spPr>
          <a:xfrm>
            <a:off x="2610875" y="3740550"/>
            <a:ext cx="2097300" cy="59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An Unexpected Storm</a:t>
            </a:r>
            <a:endParaRPr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86"/>
          <p:cNvSpPr txBox="1"/>
          <p:nvPr/>
        </p:nvSpPr>
        <p:spPr>
          <a:xfrm>
            <a:off x="2771582" y="4398235"/>
            <a:ext cx="1651200" cy="70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1" lang="en-US">
                <a:solidFill>
                  <a:srgbClr val="1679CA"/>
                </a:solidFill>
                <a:latin typeface="Open Sans"/>
                <a:ea typeface="Open Sans"/>
                <a:cs typeface="Open Sans"/>
                <a:sym typeface="Open Sans"/>
              </a:rPr>
              <a:t>Extreme rainfall events impact a community </a:t>
            </a:r>
            <a:endParaRPr i="1" u="none" cap="none" strike="noStrike">
              <a:solidFill>
                <a:srgbClr val="1679CA"/>
              </a:solidFill>
              <a:latin typeface="Open Sans"/>
              <a:ea typeface="Open Sans"/>
              <a:cs typeface="Open Sans"/>
              <a:sym typeface="Open Sans"/>
            </a:endParaRPr>
          </a:p>
        </p:txBody>
      </p:sp>
      <p:sp>
        <p:nvSpPr>
          <p:cNvPr id="717" name="Google Shape;717;p86"/>
          <p:cNvSpPr txBox="1"/>
          <p:nvPr/>
        </p:nvSpPr>
        <p:spPr>
          <a:xfrm>
            <a:off x="4951850" y="5229475"/>
            <a:ext cx="11931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Short-lived, isolated storms</a:t>
            </a:r>
            <a:endParaRPr/>
          </a:p>
        </p:txBody>
      </p:sp>
      <p:sp>
        <p:nvSpPr>
          <p:cNvPr id="718" name="Google Shape;718;p86"/>
          <p:cNvSpPr txBox="1"/>
          <p:nvPr/>
        </p:nvSpPr>
        <p:spPr>
          <a:xfrm>
            <a:off x="6526400" y="5537050"/>
            <a:ext cx="1439700" cy="91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Stormy weather over a large region for many days</a:t>
            </a:r>
            <a:endParaRPr/>
          </a:p>
        </p:txBody>
      </p:sp>
      <p:sp>
        <p:nvSpPr>
          <p:cNvPr id="719" name="Google Shape;719;p86"/>
          <p:cNvSpPr txBox="1"/>
          <p:nvPr/>
        </p:nvSpPr>
        <p:spPr>
          <a:xfrm>
            <a:off x="8188325" y="5229475"/>
            <a:ext cx="14397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How and why storms move around the Earth</a:t>
            </a:r>
            <a:endParaRPr/>
          </a:p>
        </p:txBody>
      </p:sp>
      <p:sp>
        <p:nvSpPr>
          <p:cNvPr id="720" name="Google Shape;720;p86"/>
          <p:cNvSpPr txBox="1"/>
          <p:nvPr/>
        </p:nvSpPr>
        <p:spPr>
          <a:xfrm>
            <a:off x="9967400" y="3520650"/>
            <a:ext cx="12981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Applying our learning to other types of storms</a:t>
            </a:r>
            <a:endParaRPr/>
          </a:p>
        </p:txBody>
      </p:sp>
      <p:sp>
        <p:nvSpPr>
          <p:cNvPr id="721" name="Google Shape;721;p86"/>
          <p:cNvSpPr txBox="1"/>
          <p:nvPr/>
        </p:nvSpPr>
        <p:spPr>
          <a:xfrm>
            <a:off x="475500" y="344850"/>
            <a:ext cx="11497800" cy="165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4400">
                <a:solidFill>
                  <a:srgbClr val="595857"/>
                </a:solidFill>
                <a:latin typeface="Raleway SemiBold"/>
                <a:ea typeface="Raleway SemiBold"/>
                <a:cs typeface="Raleway SemiBold"/>
                <a:sym typeface="Raleway SemiBold"/>
              </a:rPr>
              <a:t>GLOBE Weather Curriculum</a:t>
            </a:r>
            <a:endParaRPr sz="4400">
              <a:solidFill>
                <a:srgbClr val="595857"/>
              </a:solidFill>
              <a:latin typeface="Raleway SemiBold"/>
              <a:ea typeface="Raleway SemiBold"/>
              <a:cs typeface="Raleway SemiBold"/>
              <a:sym typeface="Raleway SemiBold"/>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Anchor phenomenon</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Three guided-inquiry learning sequences</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Culminating task</a:t>
            </a:r>
            <a:endParaRPr i="1" sz="2800">
              <a:solidFill>
                <a:srgbClr val="595857"/>
              </a:solidFill>
              <a:latin typeface="Open Sans"/>
              <a:ea typeface="Open Sans"/>
              <a:cs typeface="Open Sans"/>
              <a:sym typeface="Open Sans"/>
            </a:endParaRPr>
          </a:p>
          <a:p>
            <a:pPr indent="-381000" lvl="0" marL="914400" rtl="0" algn="l">
              <a:lnSpc>
                <a:spcPct val="115000"/>
              </a:lnSpc>
              <a:spcBef>
                <a:spcPts val="0"/>
              </a:spcBef>
              <a:spcAft>
                <a:spcPts val="0"/>
              </a:spcAft>
              <a:buSzPts val="2400"/>
              <a:buFont typeface="Open Sans"/>
              <a:buChar char="●"/>
            </a:pPr>
            <a:r>
              <a:rPr i="1" lang="en-US" sz="2800">
                <a:solidFill>
                  <a:srgbClr val="595857"/>
                </a:solidFill>
                <a:latin typeface="Open Sans"/>
                <a:ea typeface="Open Sans"/>
                <a:cs typeface="Open Sans"/>
                <a:sym typeface="Open Sans"/>
              </a:rPr>
              <a:t>Assessments</a:t>
            </a:r>
            <a:br>
              <a:rPr i="1" lang="en-US" sz="2400">
                <a:latin typeface="Open Sans"/>
                <a:ea typeface="Open Sans"/>
                <a:cs typeface="Open Sans"/>
                <a:sym typeface="Open Sans"/>
              </a:rPr>
            </a:br>
            <a:endParaRPr i="1" sz="24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87"/>
          <p:cNvSpPr txBox="1"/>
          <p:nvPr>
            <p:ph type="title"/>
          </p:nvPr>
        </p:nvSpPr>
        <p:spPr>
          <a:xfrm>
            <a:off x="241300" y="281300"/>
            <a:ext cx="11595000" cy="1004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500"/>
              <a:t>Features of </a:t>
            </a:r>
            <a:r>
              <a:rPr lang="en-US" sz="6500"/>
              <a:t>GLOBE Weather</a:t>
            </a:r>
            <a:endParaRPr sz="6500"/>
          </a:p>
        </p:txBody>
      </p:sp>
      <p:sp>
        <p:nvSpPr>
          <p:cNvPr id="727" name="Google Shape;727;p87"/>
          <p:cNvSpPr txBox="1"/>
          <p:nvPr>
            <p:ph idx="1" type="body"/>
          </p:nvPr>
        </p:nvSpPr>
        <p:spPr>
          <a:xfrm>
            <a:off x="2628900" y="4870100"/>
            <a:ext cx="9105900" cy="121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200">
                <a:solidFill>
                  <a:srgbClr val="595857"/>
                </a:solidFill>
              </a:rPr>
              <a:t>Can you find examples of all of these icons throughout the </a:t>
            </a:r>
            <a:r>
              <a:rPr lang="en-US" sz="2200">
                <a:solidFill>
                  <a:srgbClr val="595857"/>
                </a:solidFill>
              </a:rPr>
              <a:t>curriculum</a:t>
            </a:r>
            <a:r>
              <a:rPr lang="en-US" sz="2200">
                <a:solidFill>
                  <a:srgbClr val="595857"/>
                </a:solidFill>
              </a:rPr>
              <a:t>? </a:t>
            </a:r>
            <a:endParaRPr sz="2200">
              <a:solidFill>
                <a:srgbClr val="595857"/>
              </a:solidFill>
            </a:endParaRPr>
          </a:p>
          <a:p>
            <a:pPr indent="0" lvl="0" marL="0" rtl="0" algn="l">
              <a:lnSpc>
                <a:spcPct val="90000"/>
              </a:lnSpc>
              <a:spcBef>
                <a:spcPts val="0"/>
              </a:spcBef>
              <a:spcAft>
                <a:spcPts val="0"/>
              </a:spcAft>
              <a:buClr>
                <a:schemeClr val="dk1"/>
              </a:buClr>
              <a:buSzPts val="2800"/>
              <a:buNone/>
            </a:pPr>
            <a:r>
              <a:t/>
            </a:r>
            <a:endParaRPr sz="2200">
              <a:solidFill>
                <a:srgbClr val="595857"/>
              </a:solidFill>
            </a:endParaRPr>
          </a:p>
          <a:p>
            <a:pPr indent="0" lvl="0" marL="0" rtl="0" algn="l">
              <a:lnSpc>
                <a:spcPct val="90000"/>
              </a:lnSpc>
              <a:spcBef>
                <a:spcPts val="0"/>
              </a:spcBef>
              <a:spcAft>
                <a:spcPts val="0"/>
              </a:spcAft>
              <a:buClr>
                <a:schemeClr val="dk1"/>
              </a:buClr>
              <a:buSzPts val="2800"/>
              <a:buNone/>
            </a:pPr>
            <a:r>
              <a:rPr lang="en-US" sz="2200">
                <a:solidFill>
                  <a:srgbClr val="595857"/>
                </a:solidFill>
              </a:rPr>
              <a:t>How might these features support your instruction?</a:t>
            </a:r>
            <a:endParaRPr sz="2200">
              <a:solidFill>
                <a:srgbClr val="595857"/>
              </a:solidFill>
            </a:endParaRPr>
          </a:p>
        </p:txBody>
      </p:sp>
      <p:sp>
        <p:nvSpPr>
          <p:cNvPr id="728" name="Google Shape;728;p87"/>
          <p:cNvSpPr txBox="1"/>
          <p:nvPr>
            <p:ph idx="4294967295" type="ftr"/>
          </p:nvPr>
        </p:nvSpPr>
        <p:spPr>
          <a:xfrm>
            <a:off x="417513" y="6370638"/>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729" name="Google Shape;729;p87"/>
          <p:cNvSpPr/>
          <p:nvPr/>
        </p:nvSpPr>
        <p:spPr>
          <a:xfrm rot="401">
            <a:off x="2239640" y="908944"/>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7200">
                <a:solidFill>
                  <a:srgbClr val="0070C0"/>
                </a:solidFill>
                <a:latin typeface="Permanent Marker"/>
                <a:ea typeface="Permanent Marker"/>
                <a:cs typeface="Permanent Marker"/>
                <a:sym typeface="Permanent Marker"/>
              </a:rPr>
              <a:t>Scavenger Hunt!</a:t>
            </a:r>
            <a:endParaRPr sz="7200">
              <a:solidFill>
                <a:srgbClr val="0070C0"/>
              </a:solidFill>
              <a:latin typeface="Permanent Marker"/>
              <a:ea typeface="Permanent Marker"/>
              <a:cs typeface="Permanent Marker"/>
              <a:sym typeface="Permanent Marker"/>
            </a:endParaRPr>
          </a:p>
        </p:txBody>
      </p:sp>
      <p:pic>
        <p:nvPicPr>
          <p:cNvPr id="730" name="Google Shape;730;p87"/>
          <p:cNvPicPr preferRelativeResize="0"/>
          <p:nvPr/>
        </p:nvPicPr>
        <p:blipFill>
          <a:blip r:embed="rId3">
            <a:alphaModFix/>
          </a:blip>
          <a:stretch>
            <a:fillRect/>
          </a:stretch>
        </p:blipFill>
        <p:spPr>
          <a:xfrm>
            <a:off x="843375" y="4877050"/>
            <a:ext cx="1851638" cy="1201200"/>
          </a:xfrm>
          <a:prstGeom prst="rect">
            <a:avLst/>
          </a:prstGeom>
          <a:noFill/>
          <a:ln>
            <a:noFill/>
          </a:ln>
        </p:spPr>
      </p:pic>
      <p:pic>
        <p:nvPicPr>
          <p:cNvPr id="731" name="Google Shape;731;p87"/>
          <p:cNvPicPr preferRelativeResize="0"/>
          <p:nvPr/>
        </p:nvPicPr>
        <p:blipFill>
          <a:blip r:embed="rId4">
            <a:alphaModFix/>
          </a:blip>
          <a:stretch>
            <a:fillRect/>
          </a:stretch>
        </p:blipFill>
        <p:spPr>
          <a:xfrm>
            <a:off x="4476463" y="2397393"/>
            <a:ext cx="1658451" cy="1078992"/>
          </a:xfrm>
          <a:prstGeom prst="rect">
            <a:avLst/>
          </a:prstGeom>
          <a:noFill/>
          <a:ln>
            <a:noFill/>
          </a:ln>
        </p:spPr>
      </p:pic>
      <p:pic>
        <p:nvPicPr>
          <p:cNvPr id="732" name="Google Shape;732;p87"/>
          <p:cNvPicPr preferRelativeResize="0"/>
          <p:nvPr/>
        </p:nvPicPr>
        <p:blipFill>
          <a:blip r:embed="rId5">
            <a:alphaModFix/>
          </a:blip>
          <a:stretch>
            <a:fillRect/>
          </a:stretch>
        </p:blipFill>
        <p:spPr>
          <a:xfrm>
            <a:off x="2999826" y="2398798"/>
            <a:ext cx="1658887" cy="1076175"/>
          </a:xfrm>
          <a:prstGeom prst="rect">
            <a:avLst/>
          </a:prstGeom>
          <a:noFill/>
          <a:ln>
            <a:noFill/>
          </a:ln>
        </p:spPr>
      </p:pic>
      <p:pic>
        <p:nvPicPr>
          <p:cNvPr id="733" name="Google Shape;733;p87"/>
          <p:cNvPicPr preferRelativeResize="0"/>
          <p:nvPr/>
        </p:nvPicPr>
        <p:blipFill>
          <a:blip r:embed="rId6">
            <a:alphaModFix/>
          </a:blip>
          <a:stretch>
            <a:fillRect/>
          </a:stretch>
        </p:blipFill>
        <p:spPr>
          <a:xfrm>
            <a:off x="7154175" y="2397393"/>
            <a:ext cx="1658900" cy="1078992"/>
          </a:xfrm>
          <a:prstGeom prst="rect">
            <a:avLst/>
          </a:prstGeom>
          <a:noFill/>
          <a:ln>
            <a:noFill/>
          </a:ln>
        </p:spPr>
      </p:pic>
      <p:pic>
        <p:nvPicPr>
          <p:cNvPr id="734" name="Google Shape;734;p87"/>
          <p:cNvPicPr preferRelativeResize="0"/>
          <p:nvPr/>
        </p:nvPicPr>
        <p:blipFill>
          <a:blip r:embed="rId7">
            <a:alphaModFix/>
          </a:blip>
          <a:stretch>
            <a:fillRect/>
          </a:stretch>
        </p:blipFill>
        <p:spPr>
          <a:xfrm>
            <a:off x="8069823" y="3590257"/>
            <a:ext cx="993094" cy="993094"/>
          </a:xfrm>
          <a:prstGeom prst="rect">
            <a:avLst/>
          </a:prstGeom>
          <a:noFill/>
          <a:ln>
            <a:noFill/>
          </a:ln>
        </p:spPr>
      </p:pic>
      <p:pic>
        <p:nvPicPr>
          <p:cNvPr id="735" name="Google Shape;735;p87"/>
          <p:cNvPicPr preferRelativeResize="0"/>
          <p:nvPr/>
        </p:nvPicPr>
        <p:blipFill>
          <a:blip r:embed="rId8">
            <a:alphaModFix/>
          </a:blip>
          <a:stretch>
            <a:fillRect/>
          </a:stretch>
        </p:blipFill>
        <p:spPr>
          <a:xfrm>
            <a:off x="1254875" y="3588957"/>
            <a:ext cx="995694" cy="995693"/>
          </a:xfrm>
          <a:prstGeom prst="rect">
            <a:avLst/>
          </a:prstGeom>
          <a:noFill/>
          <a:ln>
            <a:noFill/>
          </a:ln>
        </p:spPr>
      </p:pic>
      <p:pic>
        <p:nvPicPr>
          <p:cNvPr id="736" name="Google Shape;736;p87"/>
          <p:cNvPicPr preferRelativeResize="0"/>
          <p:nvPr/>
        </p:nvPicPr>
        <p:blipFill>
          <a:blip r:embed="rId9">
            <a:alphaModFix/>
          </a:blip>
          <a:stretch>
            <a:fillRect/>
          </a:stretch>
        </p:blipFill>
        <p:spPr>
          <a:xfrm>
            <a:off x="3934754" y="3590248"/>
            <a:ext cx="993094" cy="993113"/>
          </a:xfrm>
          <a:prstGeom prst="rect">
            <a:avLst/>
          </a:prstGeom>
          <a:noFill/>
          <a:ln>
            <a:noFill/>
          </a:ln>
        </p:spPr>
      </p:pic>
      <p:pic>
        <p:nvPicPr>
          <p:cNvPr id="737" name="Google Shape;737;p87"/>
          <p:cNvPicPr preferRelativeResize="0"/>
          <p:nvPr/>
        </p:nvPicPr>
        <p:blipFill>
          <a:blip r:embed="rId10">
            <a:alphaModFix/>
          </a:blip>
          <a:stretch>
            <a:fillRect/>
          </a:stretch>
        </p:blipFill>
        <p:spPr>
          <a:xfrm>
            <a:off x="9466388" y="3572136"/>
            <a:ext cx="993094" cy="993113"/>
          </a:xfrm>
          <a:prstGeom prst="rect">
            <a:avLst/>
          </a:prstGeom>
          <a:noFill/>
          <a:ln>
            <a:noFill/>
          </a:ln>
        </p:spPr>
      </p:pic>
      <p:pic>
        <p:nvPicPr>
          <p:cNvPr id="738" name="Google Shape;738;p87"/>
          <p:cNvPicPr preferRelativeResize="0"/>
          <p:nvPr/>
        </p:nvPicPr>
        <p:blipFill>
          <a:blip r:embed="rId11">
            <a:alphaModFix/>
          </a:blip>
          <a:stretch>
            <a:fillRect/>
          </a:stretch>
        </p:blipFill>
        <p:spPr>
          <a:xfrm>
            <a:off x="2585713" y="3590257"/>
            <a:ext cx="993094" cy="993113"/>
          </a:xfrm>
          <a:prstGeom prst="rect">
            <a:avLst/>
          </a:prstGeom>
          <a:noFill/>
          <a:ln>
            <a:noFill/>
          </a:ln>
        </p:spPr>
      </p:pic>
      <p:pic>
        <p:nvPicPr>
          <p:cNvPr id="739" name="Google Shape;739;p87"/>
          <p:cNvPicPr preferRelativeResize="0"/>
          <p:nvPr/>
        </p:nvPicPr>
        <p:blipFill>
          <a:blip r:embed="rId12">
            <a:alphaModFix/>
          </a:blip>
          <a:stretch>
            <a:fillRect/>
          </a:stretch>
        </p:blipFill>
        <p:spPr>
          <a:xfrm>
            <a:off x="5294869" y="3590257"/>
            <a:ext cx="993094" cy="993113"/>
          </a:xfrm>
          <a:prstGeom prst="rect">
            <a:avLst/>
          </a:prstGeom>
          <a:noFill/>
          <a:ln>
            <a:noFill/>
          </a:ln>
        </p:spPr>
      </p:pic>
      <p:pic>
        <p:nvPicPr>
          <p:cNvPr id="740" name="Google Shape;740;p87"/>
          <p:cNvPicPr preferRelativeResize="0"/>
          <p:nvPr/>
        </p:nvPicPr>
        <p:blipFill>
          <a:blip r:embed="rId13">
            <a:alphaModFix/>
          </a:blip>
          <a:stretch>
            <a:fillRect/>
          </a:stretch>
        </p:blipFill>
        <p:spPr>
          <a:xfrm>
            <a:off x="6682346" y="3590269"/>
            <a:ext cx="993094" cy="993094"/>
          </a:xfrm>
          <a:prstGeom prst="rect">
            <a:avLst/>
          </a:prstGeom>
          <a:noFill/>
          <a:ln>
            <a:noFill/>
          </a:ln>
        </p:spPr>
      </p:pic>
      <p:pic>
        <p:nvPicPr>
          <p:cNvPr id="741" name="Google Shape;741;p87"/>
          <p:cNvPicPr preferRelativeResize="0"/>
          <p:nvPr/>
        </p:nvPicPr>
        <p:blipFill>
          <a:blip r:embed="rId14">
            <a:alphaModFix/>
          </a:blip>
          <a:stretch>
            <a:fillRect/>
          </a:stretch>
        </p:blipFill>
        <p:spPr>
          <a:xfrm>
            <a:off x="8777436" y="2397400"/>
            <a:ext cx="995694" cy="995693"/>
          </a:xfrm>
          <a:prstGeom prst="rect">
            <a:avLst/>
          </a:prstGeom>
          <a:noFill/>
          <a:ln>
            <a:noFill/>
          </a:ln>
        </p:spPr>
      </p:pic>
      <p:pic>
        <p:nvPicPr>
          <p:cNvPr id="742" name="Google Shape;742;p87"/>
          <p:cNvPicPr preferRelativeResize="0"/>
          <p:nvPr/>
        </p:nvPicPr>
        <p:blipFill>
          <a:blip r:embed="rId15">
            <a:alphaModFix/>
          </a:blip>
          <a:stretch>
            <a:fillRect/>
          </a:stretch>
        </p:blipFill>
        <p:spPr>
          <a:xfrm>
            <a:off x="1939925" y="2405821"/>
            <a:ext cx="995694" cy="995693"/>
          </a:xfrm>
          <a:prstGeom prst="rect">
            <a:avLst/>
          </a:prstGeom>
          <a:noFill/>
          <a:ln>
            <a:noFill/>
          </a:ln>
        </p:spPr>
      </p:pic>
      <p:pic>
        <p:nvPicPr>
          <p:cNvPr id="743" name="Google Shape;743;p87"/>
          <p:cNvPicPr preferRelativeResize="0"/>
          <p:nvPr/>
        </p:nvPicPr>
        <p:blipFill>
          <a:blip r:embed="rId16">
            <a:alphaModFix/>
          </a:blip>
          <a:stretch>
            <a:fillRect/>
          </a:stretch>
        </p:blipFill>
        <p:spPr>
          <a:xfrm>
            <a:off x="6058715" y="2397388"/>
            <a:ext cx="1000520" cy="10789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sp>
        <p:nvSpPr>
          <p:cNvPr id="749" name="Google Shape;749;p8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8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751" name="Google Shape;751;p8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Google Shape;756;p89"/>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757" name="Google Shape;757;p89"/>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indent="-342900" lvl="0" marL="3200400" rtl="0" algn="l">
              <a:spcBef>
                <a:spcPts val="0"/>
              </a:spcBef>
              <a:spcAft>
                <a:spcPts val="0"/>
              </a:spcAft>
              <a:buClr>
                <a:srgbClr val="333333"/>
              </a:buClr>
              <a:buSzPts val="1800"/>
              <a:buChar char="•"/>
            </a:pPr>
            <a:r>
              <a:rPr lang="en-US" sz="1800">
                <a:solidFill>
                  <a:srgbClr val="333333"/>
                </a:solidFill>
              </a:rPr>
              <a:t>ESS2-D</a:t>
            </a:r>
            <a:r>
              <a:rPr b="1" lang="en-US" sz="1800">
                <a:solidFill>
                  <a:srgbClr val="333333"/>
                </a:solidFill>
              </a:rPr>
              <a:t>:</a:t>
            </a:r>
            <a:r>
              <a:rPr lang="en-US" sz="1800">
                <a:solidFill>
                  <a:srgbClr val="333333"/>
                </a:solidFill>
              </a:rPr>
              <a:t> Weather and Climate</a:t>
            </a:r>
            <a:endParaRPr sz="1800">
              <a:solidFill>
                <a:srgbClr val="333333"/>
              </a:solidFill>
            </a:endParaRPr>
          </a:p>
          <a:p>
            <a:pPr indent="0" lvl="0" marL="2743200" rtl="0" algn="l">
              <a:lnSpc>
                <a:spcPct val="90000"/>
              </a:lnSpc>
              <a:spcBef>
                <a:spcPts val="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solidFill>
                  <a:srgbClr val="333333"/>
                </a:solidFill>
              </a:rPr>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758" name="Google Shape;758;p8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59" name="Google Shape;759;p89"/>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760" name="Google Shape;760;p89"/>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5" name="Shape 765"/>
        <p:cNvGrpSpPr/>
        <p:nvPr/>
      </p:nvGrpSpPr>
      <p:grpSpPr>
        <a:xfrm>
          <a:off x="0" y="0"/>
          <a:ext cx="0" cy="0"/>
          <a:chOff x="0" y="0"/>
          <a:chExt cx="0" cy="0"/>
        </a:xfrm>
      </p:grpSpPr>
      <p:pic>
        <p:nvPicPr>
          <p:cNvPr id="766" name="Google Shape;766;p90"/>
          <p:cNvPicPr preferRelativeResize="0"/>
          <p:nvPr/>
        </p:nvPicPr>
        <p:blipFill>
          <a:blip r:embed="rId3">
            <a:alphaModFix/>
          </a:blip>
          <a:stretch>
            <a:fillRect/>
          </a:stretch>
        </p:blipFill>
        <p:spPr>
          <a:xfrm>
            <a:off x="3551025" y="-533400"/>
            <a:ext cx="8793376" cy="5862251"/>
          </a:xfrm>
          <a:prstGeom prst="rect">
            <a:avLst/>
          </a:prstGeom>
          <a:noFill/>
          <a:ln>
            <a:noFill/>
          </a:ln>
        </p:spPr>
      </p:pic>
      <p:sp>
        <p:nvSpPr>
          <p:cNvPr id="767" name="Google Shape;767;p90"/>
          <p:cNvSpPr txBox="1"/>
          <p:nvPr>
            <p:ph type="title"/>
          </p:nvPr>
        </p:nvSpPr>
        <p:spPr>
          <a:xfrm>
            <a:off x="776925" y="2270125"/>
            <a:ext cx="8166900" cy="5218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How do I find more </a:t>
            </a:r>
            <a:endParaRPr/>
          </a:p>
          <a:p>
            <a:pPr indent="0" lvl="0" marL="0" rtl="0" algn="l">
              <a:spcBef>
                <a:spcPts val="0"/>
              </a:spcBef>
              <a:spcAft>
                <a:spcPts val="0"/>
              </a:spcAft>
              <a:buNone/>
            </a:pPr>
            <a:r>
              <a:rPr lang="en-US"/>
              <a:t>GLOBE Weather resources?</a:t>
            </a:r>
            <a:endParaRPr/>
          </a:p>
        </p:txBody>
      </p:sp>
      <p:pic>
        <p:nvPicPr>
          <p:cNvPr id="768" name="Google Shape;768;p90"/>
          <p:cNvPicPr preferRelativeResize="0"/>
          <p:nvPr/>
        </p:nvPicPr>
        <p:blipFill>
          <a:blip r:embed="rId4">
            <a:alphaModFix/>
          </a:blip>
          <a:stretch>
            <a:fillRect/>
          </a:stretch>
        </p:blipFill>
        <p:spPr>
          <a:xfrm>
            <a:off x="1143000" y="381000"/>
            <a:ext cx="4759400" cy="3966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91"/>
          <p:cNvSpPr txBox="1"/>
          <p:nvPr/>
        </p:nvSpPr>
        <p:spPr>
          <a:xfrm>
            <a:off x="526200" y="6235425"/>
            <a:ext cx="6117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888888"/>
                </a:solidFill>
                <a:latin typeface="Open Sans"/>
                <a:ea typeface="Open Sans"/>
                <a:cs typeface="Open Sans"/>
                <a:sym typeface="Open Sans"/>
              </a:rPr>
              <a:t>© 2019 University Corporation for Atmospheric Research. All Rights Reserved </a:t>
            </a:r>
            <a:endParaRPr sz="1100">
              <a:solidFill>
                <a:srgbClr val="888888"/>
              </a:solidFill>
              <a:latin typeface="Open Sans"/>
              <a:ea typeface="Open Sans"/>
              <a:cs typeface="Open Sans"/>
              <a:sym typeface="Open Sans"/>
            </a:endParaRPr>
          </a:p>
        </p:txBody>
      </p:sp>
      <p:pic>
        <p:nvPicPr>
          <p:cNvPr id="774" name="Google Shape;774;p91"/>
          <p:cNvPicPr preferRelativeResize="0"/>
          <p:nvPr/>
        </p:nvPicPr>
        <p:blipFill>
          <a:blip r:embed="rId3">
            <a:alphaModFix/>
          </a:blip>
          <a:stretch>
            <a:fillRect/>
          </a:stretch>
        </p:blipFill>
        <p:spPr>
          <a:xfrm>
            <a:off x="1908933" y="493600"/>
            <a:ext cx="8366902" cy="5587500"/>
          </a:xfrm>
          <a:prstGeom prst="rect">
            <a:avLst/>
          </a:prstGeom>
          <a:noFill/>
          <a:ln>
            <a:noFill/>
          </a:ln>
          <a:effectLst>
            <a:outerShdw blurRad="57150" rotWithShape="0" algn="bl" dir="5400000" dist="19050">
              <a:srgbClr val="000000">
                <a:alpha val="50000"/>
              </a:srgbClr>
            </a:outerShdw>
          </a:effectLst>
        </p:spPr>
      </p:pic>
      <p:sp>
        <p:nvSpPr>
          <p:cNvPr id="775" name="Google Shape;775;p91"/>
          <p:cNvSpPr/>
          <p:nvPr/>
        </p:nvSpPr>
        <p:spPr>
          <a:xfrm>
            <a:off x="1626000" y="4689233"/>
            <a:ext cx="4673100" cy="800400"/>
          </a:xfrm>
          <a:prstGeom prst="ellipse">
            <a:avLst/>
          </a:prstGeom>
          <a:noFill/>
          <a:ln cap="flat" cmpd="sng" w="762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5"/>
                                        </p:tgtEl>
                                        <p:attrNameLst>
                                          <p:attrName>style.visibility</p:attrName>
                                        </p:attrNameLst>
                                      </p:cBhvr>
                                      <p:to>
                                        <p:strVal val="visible"/>
                                      </p:to>
                                    </p:set>
                                    <p:anim calcmode="lin" valueType="num">
                                      <p:cBhvr additive="base">
                                        <p:cTn dur="1000"/>
                                        <p:tgtEl>
                                          <p:spTgt spid="7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92"/>
          <p:cNvSpPr txBox="1"/>
          <p:nvPr>
            <p:ph type="ctrTitle"/>
          </p:nvPr>
        </p:nvSpPr>
        <p:spPr>
          <a:xfrm>
            <a:off x="825125" y="427175"/>
            <a:ext cx="9843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From Cloud to </a:t>
            </a:r>
            <a:r>
              <a:rPr lang="en-US"/>
              <a:t>Storm</a:t>
            </a:r>
            <a:endParaRPr/>
          </a:p>
        </p:txBody>
      </p:sp>
      <p:sp>
        <p:nvSpPr>
          <p:cNvPr id="782" name="Google Shape;782;p92"/>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causes an isolated storm?</a:t>
            </a:r>
            <a:endParaRPr/>
          </a:p>
        </p:txBody>
      </p:sp>
      <p:sp>
        <p:nvSpPr>
          <p:cNvPr id="783" name="Google Shape;783;p92"/>
          <p:cNvSpPr txBox="1"/>
          <p:nvPr/>
        </p:nvSpPr>
        <p:spPr>
          <a:xfrm>
            <a:off x="333975" y="6341200"/>
            <a:ext cx="57126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784" name="Google Shape;784;p92"/>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b="1" sz="1800">
              <a:solidFill>
                <a:schemeClr val="dk2"/>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93"/>
          <p:cNvSpPr txBox="1"/>
          <p:nvPr>
            <p:ph type="title"/>
          </p:nvPr>
        </p:nvSpPr>
        <p:spPr>
          <a:xfrm>
            <a:off x="838200" y="2747097"/>
            <a:ext cx="10515600" cy="206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scientific concepts do we draw upon to explain how a storm forms?</a:t>
            </a:r>
            <a:endParaRPr sz="4800"/>
          </a:p>
        </p:txBody>
      </p:sp>
      <p:pic>
        <p:nvPicPr>
          <p:cNvPr id="791" name="Google Shape;791;p93"/>
          <p:cNvPicPr preferRelativeResize="0"/>
          <p:nvPr/>
        </p:nvPicPr>
        <p:blipFill>
          <a:blip r:embed="rId3">
            <a:alphaModFix/>
          </a:blip>
          <a:stretch>
            <a:fillRect/>
          </a:stretch>
        </p:blipFill>
        <p:spPr>
          <a:xfrm>
            <a:off x="9149350" y="485422"/>
            <a:ext cx="2319790" cy="1737603"/>
          </a:xfrm>
          <a:prstGeom prst="rect">
            <a:avLst/>
          </a:prstGeom>
          <a:noFill/>
          <a:ln>
            <a:noFill/>
          </a:ln>
        </p:spPr>
      </p:pic>
      <p:sp>
        <p:nvSpPr>
          <p:cNvPr id="792" name="Google Shape;792;p93"/>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6" name="Shape 796"/>
        <p:cNvGrpSpPr/>
        <p:nvPr/>
      </p:nvGrpSpPr>
      <p:grpSpPr>
        <a:xfrm>
          <a:off x="0" y="0"/>
          <a:ext cx="0" cy="0"/>
          <a:chOff x="0" y="0"/>
          <a:chExt cx="0" cy="0"/>
        </a:xfrm>
      </p:grpSpPr>
      <p:sp>
        <p:nvSpPr>
          <p:cNvPr id="797" name="Google Shape;797;p94"/>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798" name="Google Shape;798;p94"/>
          <p:cNvSpPr txBox="1"/>
          <p:nvPr>
            <p:ph idx="1" type="body"/>
          </p:nvPr>
        </p:nvSpPr>
        <p:spPr>
          <a:xfrm>
            <a:off x="492850" y="1847850"/>
            <a:ext cx="476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What we can learn about storms by watching clouds in the sky?</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US"/>
              <a:t>Students watch time lapse videos of a sunny day &amp; a stormy day</a:t>
            </a:r>
            <a:endParaRPr/>
          </a:p>
          <a:p>
            <a:pPr indent="0" lvl="0" marL="457200" rtl="0" algn="l">
              <a:lnSpc>
                <a:spcPct val="100000"/>
              </a:lnSpc>
              <a:spcBef>
                <a:spcPts val="0"/>
              </a:spcBef>
              <a:spcAft>
                <a:spcPts val="0"/>
              </a:spcAft>
              <a:buNone/>
            </a:pPr>
            <a:r>
              <a:t/>
            </a:r>
            <a:endParaRPr/>
          </a:p>
        </p:txBody>
      </p:sp>
      <p:sp>
        <p:nvSpPr>
          <p:cNvPr id="799" name="Google Shape;799;p9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00" name="Google Shape;800;p94"/>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801" name="Google Shape;801;p94"/>
          <p:cNvPicPr preferRelativeResize="0"/>
          <p:nvPr/>
        </p:nvPicPr>
        <p:blipFill>
          <a:blip r:embed="rId4">
            <a:alphaModFix/>
          </a:blip>
          <a:stretch>
            <a:fillRect/>
          </a:stretch>
        </p:blipFill>
        <p:spPr>
          <a:xfrm>
            <a:off x="5447475" y="1900225"/>
            <a:ext cx="6210975" cy="3815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68"/>
          <p:cNvSpPr txBox="1"/>
          <p:nvPr>
            <p:ph type="title"/>
          </p:nvPr>
        </p:nvSpPr>
        <p:spPr>
          <a:xfrm>
            <a:off x="838200" y="2127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Weather Development Process</a:t>
            </a:r>
            <a:endParaRPr/>
          </a:p>
        </p:txBody>
      </p:sp>
      <p:graphicFrame>
        <p:nvGraphicFramePr>
          <p:cNvPr id="551" name="Google Shape;551;p68"/>
          <p:cNvGraphicFramePr/>
          <p:nvPr/>
        </p:nvGraphicFramePr>
        <p:xfrm>
          <a:off x="952500" y="1409700"/>
          <a:ext cx="3000000" cy="3000000"/>
        </p:xfrm>
        <a:graphic>
          <a:graphicData uri="http://schemas.openxmlformats.org/drawingml/2006/table">
            <a:tbl>
              <a:tblPr>
                <a:noFill/>
                <a:tableStyleId>{B9461C71-2849-4AB0-A488-AD158F1FC0EB}</a:tableStyleId>
              </a:tblPr>
              <a:tblGrid>
                <a:gridCol w="6557225"/>
                <a:gridCol w="3729775"/>
              </a:tblGrid>
              <a:tr h="381000">
                <a:tc>
                  <a:txBody>
                    <a:bodyPr/>
                    <a:lstStyle/>
                    <a:p>
                      <a:pPr indent="0" lvl="0" marL="0" rtl="0" algn="l">
                        <a:spcBef>
                          <a:spcPts val="0"/>
                        </a:spcBef>
                        <a:spcAft>
                          <a:spcPts val="0"/>
                        </a:spcAft>
                        <a:buNone/>
                      </a:pPr>
                      <a:r>
                        <a:rPr b="1" lang="en-US" sz="1800">
                          <a:solidFill>
                            <a:srgbClr val="FFFFFF"/>
                          </a:solidFill>
                          <a:latin typeface="Calibri"/>
                          <a:ea typeface="Calibri"/>
                          <a:cs typeface="Calibri"/>
                          <a:sym typeface="Calibri"/>
                        </a:rPr>
                        <a:t>Activity</a:t>
                      </a:r>
                      <a:endParaRPr b="1" sz="1800">
                        <a:solidFill>
                          <a:srgbClr val="FFFFFF"/>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b="1" lang="en-US" sz="1800">
                          <a:solidFill>
                            <a:srgbClr val="FFFFFF"/>
                          </a:solidFill>
                          <a:latin typeface="Calibri"/>
                          <a:ea typeface="Calibri"/>
                          <a:cs typeface="Calibri"/>
                          <a:sym typeface="Calibri"/>
                        </a:rPr>
                        <a:t>Timing</a:t>
                      </a:r>
                      <a:endParaRPr b="1" sz="1800">
                        <a:solidFill>
                          <a:srgbClr val="FFFFFF"/>
                        </a:solidFill>
                        <a:latin typeface="Calibri"/>
                        <a:ea typeface="Calibri"/>
                        <a:cs typeface="Calibri"/>
                        <a:sym typeface="Calibri"/>
                      </a:endParaRPr>
                    </a:p>
                  </a:txBody>
                  <a:tcPr marT="91425" marB="91425" marR="91425" marL="91425">
                    <a:solidFill>
                      <a:srgbClr val="4A86E8"/>
                    </a:solidFill>
                  </a:tcPr>
                </a:tc>
              </a:tr>
              <a:tr h="381000">
                <a:tc>
                  <a:txBody>
                    <a:bodyPr/>
                    <a:lstStyle/>
                    <a:p>
                      <a:pPr indent="0" lvl="0" marL="0" rtl="0" algn="l">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Curriculum design discussions</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Scoping out DCIs and SEPs that connect to NGSS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Develop 1</a:t>
                      </a:r>
                      <a:r>
                        <a:rPr baseline="30000" lang="en-US" sz="1600">
                          <a:solidFill>
                            <a:schemeClr val="dk1"/>
                          </a:solidFill>
                          <a:latin typeface="Calibri"/>
                          <a:ea typeface="Calibri"/>
                          <a:cs typeface="Calibri"/>
                          <a:sym typeface="Calibri"/>
                        </a:rPr>
                        <a:t>st</a:t>
                      </a:r>
                      <a:r>
                        <a:rPr lang="en-US" sz="1600">
                          <a:solidFill>
                            <a:schemeClr val="dk1"/>
                          </a:solidFill>
                          <a:latin typeface="Calibri"/>
                          <a:ea typeface="Calibri"/>
                          <a:cs typeface="Calibri"/>
                          <a:sym typeface="Calibri"/>
                        </a:rPr>
                        <a:t> draft of curriculum</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2017</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PD workshop for 1</a:t>
                      </a:r>
                      <a:r>
                        <a:rPr baseline="30000" lang="en-US" sz="1600">
                          <a:solidFill>
                            <a:schemeClr val="dk1"/>
                          </a:solidFill>
                          <a:latin typeface="Calibri"/>
                          <a:ea typeface="Calibri"/>
                          <a:cs typeface="Calibri"/>
                          <a:sym typeface="Calibri"/>
                        </a:rPr>
                        <a:t>st</a:t>
                      </a:r>
                      <a:r>
                        <a:rPr lang="en-US" sz="1600">
                          <a:solidFill>
                            <a:schemeClr val="dk1"/>
                          </a:solidFill>
                          <a:latin typeface="Calibri"/>
                          <a:ea typeface="Calibri"/>
                          <a:cs typeface="Calibri"/>
                          <a:sym typeface="Calibri"/>
                        </a:rPr>
                        <a:t> cohort of field test teachers</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Summer 2017</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Classroom Field Test #1</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Fall 2017</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Analysis of field test data, curriculum revisions</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2018</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PD workshop for 2</a:t>
                      </a:r>
                      <a:r>
                        <a:rPr baseline="30000" lang="en-US" sz="1600">
                          <a:solidFill>
                            <a:schemeClr val="dk1"/>
                          </a:solidFill>
                          <a:latin typeface="Calibri"/>
                          <a:ea typeface="Calibri"/>
                          <a:cs typeface="Calibri"/>
                          <a:sym typeface="Calibri"/>
                        </a:rPr>
                        <a:t>nd</a:t>
                      </a:r>
                      <a:r>
                        <a:rPr lang="en-US" sz="1600">
                          <a:solidFill>
                            <a:schemeClr val="dk1"/>
                          </a:solidFill>
                          <a:latin typeface="Calibri"/>
                          <a:ea typeface="Calibri"/>
                          <a:cs typeface="Calibri"/>
                          <a:sym typeface="Calibri"/>
                        </a:rPr>
                        <a:t> cohort of field test teachers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Summer 2018</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Classroom Field Test #2</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Fall 2018</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Analysis of field test data, final curriculum revisions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2019</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Dissemination: released website, teacher workshops, train-the-trainer workshop, presentations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Spring 2019-Present</a:t>
                      </a:r>
                      <a:endParaRPr sz="1600">
                        <a:latin typeface="Calibri"/>
                        <a:ea typeface="Calibri"/>
                        <a:cs typeface="Calibri"/>
                        <a:sym typeface="Calibri"/>
                      </a:endParaRPr>
                    </a:p>
                  </a:txBody>
                  <a:tcPr marT="91425" marB="91425" marR="91425" marL="91425">
                    <a:solidFill>
                      <a:srgbClr val="EFEFEF"/>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95"/>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807" name="Google Shape;807;p95"/>
          <p:cNvSpPr txBox="1"/>
          <p:nvPr>
            <p:ph idx="1" type="body"/>
          </p:nvPr>
        </p:nvSpPr>
        <p:spPr>
          <a:xfrm>
            <a:off x="838200" y="1847850"/>
            <a:ext cx="5390700" cy="43512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construct</a:t>
            </a:r>
            <a:r>
              <a:rPr lang="en-US"/>
              <a:t> a time series diagram showing how an isolated storm forms throughout the day.</a:t>
            </a:r>
            <a:endParaRPr/>
          </a:p>
          <a:p>
            <a:pPr indent="0" lvl="0" marL="45720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808" name="Google Shape;808;p9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09" name="Google Shape;809;p95"/>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810" name="Google Shape;810;p95"/>
          <p:cNvPicPr preferRelativeResize="0"/>
          <p:nvPr/>
        </p:nvPicPr>
        <p:blipFill>
          <a:blip r:embed="rId4">
            <a:alphaModFix/>
          </a:blip>
          <a:stretch>
            <a:fillRect/>
          </a:stretch>
        </p:blipFill>
        <p:spPr>
          <a:xfrm rot="2">
            <a:off x="6319250" y="1372651"/>
            <a:ext cx="5302250" cy="39766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sp>
        <p:nvSpPr>
          <p:cNvPr id="815" name="Google Shape;815;p96"/>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816" name="Google Shape;816;p96"/>
          <p:cNvSpPr txBox="1"/>
          <p:nvPr>
            <p:ph idx="1" type="body"/>
          </p:nvPr>
        </p:nvSpPr>
        <p:spPr>
          <a:xfrm>
            <a:off x="640675" y="1847850"/>
            <a:ext cx="497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o</a:t>
            </a:r>
            <a:r>
              <a:rPr lang="en-US"/>
              <a:t>bserve clouds outside</a:t>
            </a:r>
            <a:endParaRPr/>
          </a:p>
          <a:p>
            <a:pPr indent="0" lvl="0" marL="457200" rtl="0" algn="l">
              <a:lnSpc>
                <a:spcPct val="100000"/>
              </a:lnSpc>
              <a:spcBef>
                <a:spcPts val="0"/>
              </a:spcBef>
              <a:spcAft>
                <a:spcPts val="0"/>
              </a:spcAft>
              <a:buNone/>
            </a:pPr>
            <a:r>
              <a:t/>
            </a:r>
            <a:endParaRPr/>
          </a:p>
          <a:p>
            <a:pPr indent="-381000" lvl="1" marL="914400" rtl="0" algn="l">
              <a:lnSpc>
                <a:spcPct val="100000"/>
              </a:lnSpc>
              <a:spcBef>
                <a:spcPts val="0"/>
              </a:spcBef>
              <a:spcAft>
                <a:spcPts val="0"/>
              </a:spcAft>
              <a:buSzPts val="2400"/>
              <a:buChar char="•"/>
            </a:pPr>
            <a:r>
              <a:rPr lang="en-US"/>
              <a:t>An opportunity to use GLOBE protocols to </a:t>
            </a:r>
            <a:endParaRPr/>
          </a:p>
          <a:p>
            <a:pPr indent="0" lvl="0" marL="914400" rtl="0" algn="l">
              <a:lnSpc>
                <a:spcPct val="100000"/>
              </a:lnSpc>
              <a:spcBef>
                <a:spcPts val="0"/>
              </a:spcBef>
              <a:spcAft>
                <a:spcPts val="0"/>
              </a:spcAft>
              <a:buNone/>
            </a:pPr>
            <a:r>
              <a:rPr lang="en-US" sz="2400"/>
              <a:t>collect data as a citizen scientist</a:t>
            </a:r>
            <a:endParaRPr sz="2400"/>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817" name="Google Shape;817;p9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18" name="Google Shape;818;p96"/>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819" name="Google Shape;819;p96"/>
          <p:cNvPicPr preferRelativeResize="0"/>
          <p:nvPr/>
        </p:nvPicPr>
        <p:blipFill rotWithShape="1">
          <a:blip r:embed="rId4">
            <a:alphaModFix/>
          </a:blip>
          <a:srcRect b="0" l="8941" r="0" t="0"/>
          <a:stretch/>
        </p:blipFill>
        <p:spPr>
          <a:xfrm>
            <a:off x="5727700" y="3240605"/>
            <a:ext cx="1879349" cy="2425046"/>
          </a:xfrm>
          <a:prstGeom prst="rect">
            <a:avLst/>
          </a:prstGeom>
          <a:noFill/>
          <a:ln>
            <a:noFill/>
          </a:ln>
          <a:effectLst>
            <a:outerShdw blurRad="57150" rotWithShape="0" algn="bl" dir="5400000" dist="19050">
              <a:srgbClr val="000000">
                <a:alpha val="50000"/>
              </a:srgbClr>
            </a:outerShdw>
          </a:effectLst>
        </p:spPr>
      </p:pic>
      <p:pic>
        <p:nvPicPr>
          <p:cNvPr id="820" name="Google Shape;820;p96"/>
          <p:cNvPicPr preferRelativeResize="0"/>
          <p:nvPr/>
        </p:nvPicPr>
        <p:blipFill rotWithShape="1">
          <a:blip r:embed="rId5">
            <a:alphaModFix/>
          </a:blip>
          <a:srcRect b="-2189" l="0" r="4861" t="2190"/>
          <a:stretch/>
        </p:blipFill>
        <p:spPr>
          <a:xfrm rot="-2">
            <a:off x="8095825" y="873326"/>
            <a:ext cx="3646249" cy="490092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97"/>
          <p:cNvSpPr txBox="1"/>
          <p:nvPr>
            <p:ph type="title"/>
          </p:nvPr>
        </p:nvSpPr>
        <p:spPr>
          <a:xfrm>
            <a:off x="1115298" y="192050"/>
            <a:ext cx="9040200" cy="8484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Predict</a:t>
            </a:r>
            <a:endParaRPr/>
          </a:p>
        </p:txBody>
      </p:sp>
      <p:sp>
        <p:nvSpPr>
          <p:cNvPr id="827" name="Google Shape;827;p97"/>
          <p:cNvSpPr txBox="1"/>
          <p:nvPr>
            <p:ph idx="1" type="body"/>
          </p:nvPr>
        </p:nvSpPr>
        <p:spPr>
          <a:xfrm>
            <a:off x="663389" y="1022227"/>
            <a:ext cx="6538800" cy="5579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a:t>
            </a:r>
            <a:r>
              <a:rPr lang="en-US" sz="3200">
                <a:latin typeface="Montserrat SemiBold"/>
                <a:ea typeface="Montserrat SemiBold"/>
                <a:cs typeface="Montserrat SemiBold"/>
                <a:sym typeface="Montserrat SemiBold"/>
              </a:rPr>
              <a:t> </a:t>
            </a:r>
            <a:r>
              <a:rPr lang="en-US" sz="3200"/>
              <a:t>Use the temperature near the ground to predict the other temperatures.</a:t>
            </a:r>
            <a:endParaRPr/>
          </a:p>
          <a:p>
            <a:pPr indent="-50800" lvl="0" marL="22860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How would temperature change as a weather balloon traveled from the ground to the clouds? </a:t>
            </a:r>
            <a:endParaRPr/>
          </a:p>
          <a:p>
            <a:pPr indent="0" lvl="0" marL="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Where would it be warmer or cooler?</a:t>
            </a:r>
            <a:endParaRPr/>
          </a:p>
          <a:p>
            <a:pPr indent="0" lvl="0" marL="0" rtl="0" algn="l">
              <a:lnSpc>
                <a:spcPct val="90000"/>
              </a:lnSpc>
              <a:spcBef>
                <a:spcPts val="1000"/>
              </a:spcBef>
              <a:spcAft>
                <a:spcPts val="0"/>
              </a:spcAft>
              <a:buClr>
                <a:srgbClr val="595857"/>
              </a:buClr>
              <a:buSzPts val="3200"/>
              <a:buNone/>
            </a:pPr>
            <a:r>
              <a:t/>
            </a:r>
            <a:endParaRPr sz="3200"/>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grpSp>
        <p:nvGrpSpPr>
          <p:cNvPr id="828" name="Google Shape;828;p97"/>
          <p:cNvGrpSpPr/>
          <p:nvPr/>
        </p:nvGrpSpPr>
        <p:grpSpPr>
          <a:xfrm>
            <a:off x="7527986" y="192039"/>
            <a:ext cx="4292461" cy="5489506"/>
            <a:chOff x="5708280" y="1487699"/>
            <a:chExt cx="3219426" cy="4117233"/>
          </a:xfrm>
        </p:grpSpPr>
        <p:pic>
          <p:nvPicPr>
            <p:cNvPr id="829" name="Google Shape;829;p97"/>
            <p:cNvPicPr preferRelativeResize="0"/>
            <p:nvPr/>
          </p:nvPicPr>
          <p:blipFill rotWithShape="1">
            <a:blip r:embed="rId3">
              <a:alphaModFix/>
            </a:blip>
            <a:srcRect b="0" l="0" r="0" t="0"/>
            <a:stretch/>
          </p:blipFill>
          <p:spPr>
            <a:xfrm>
              <a:off x="5708280" y="1487699"/>
              <a:ext cx="3219426" cy="4117233"/>
            </a:xfrm>
            <a:prstGeom prst="rect">
              <a:avLst/>
            </a:prstGeom>
            <a:noFill/>
            <a:ln>
              <a:noFill/>
            </a:ln>
            <a:effectLst>
              <a:outerShdw blurRad="50800" rotWithShape="0" algn="tl" dir="2700000" dist="38100">
                <a:srgbClr val="000000">
                  <a:alpha val="40000"/>
                </a:srgbClr>
              </a:outerShdw>
            </a:effectLst>
          </p:spPr>
        </p:pic>
        <p:sp>
          <p:nvSpPr>
            <p:cNvPr id="830" name="Google Shape;830;p97"/>
            <p:cNvSpPr txBox="1"/>
            <p:nvPr/>
          </p:nvSpPr>
          <p:spPr>
            <a:xfrm>
              <a:off x="6800597" y="469520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21° C</a:t>
              </a:r>
              <a:endParaRPr sz="2700">
                <a:solidFill>
                  <a:srgbClr val="000000"/>
                </a:solidFill>
                <a:latin typeface="Calibri"/>
                <a:ea typeface="Calibri"/>
                <a:cs typeface="Calibri"/>
                <a:sym typeface="Calibri"/>
              </a:endParaRPr>
            </a:p>
          </p:txBody>
        </p:sp>
        <p:sp>
          <p:nvSpPr>
            <p:cNvPr id="831" name="Google Shape;831;p97"/>
            <p:cNvSpPr txBox="1"/>
            <p:nvPr/>
          </p:nvSpPr>
          <p:spPr>
            <a:xfrm>
              <a:off x="6770603" y="3867487"/>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832" name="Google Shape;832;p97"/>
            <p:cNvSpPr txBox="1"/>
            <p:nvPr/>
          </p:nvSpPr>
          <p:spPr>
            <a:xfrm>
              <a:off x="6829171" y="3064583"/>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833" name="Google Shape;833;p97"/>
            <p:cNvSpPr txBox="1"/>
            <p:nvPr/>
          </p:nvSpPr>
          <p:spPr>
            <a:xfrm>
              <a:off x="6829171" y="212389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grpSp>
      <p:sp>
        <p:nvSpPr>
          <p:cNvPr id="834" name="Google Shape;834;p97"/>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35" name="Google Shape;835;p97"/>
          <p:cNvPicPr preferRelativeResize="0"/>
          <p:nvPr/>
        </p:nvPicPr>
        <p:blipFill>
          <a:blip r:embed="rId4">
            <a:alphaModFix/>
          </a:blip>
          <a:stretch>
            <a:fillRect/>
          </a:stretch>
        </p:blipFill>
        <p:spPr>
          <a:xfrm>
            <a:off x="124800" y="42500"/>
            <a:ext cx="990493" cy="979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98"/>
          <p:cNvSpPr txBox="1"/>
          <p:nvPr>
            <p:ph type="title"/>
          </p:nvPr>
        </p:nvSpPr>
        <p:spPr>
          <a:xfrm>
            <a:off x="838200" y="365126"/>
            <a:ext cx="10515600" cy="9126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Virtual Weather Balloon Simulation</a:t>
            </a:r>
            <a:endParaRPr/>
          </a:p>
        </p:txBody>
      </p:sp>
      <p:pic>
        <p:nvPicPr>
          <p:cNvPr id="842" name="Google Shape;842;p98"/>
          <p:cNvPicPr preferRelativeResize="0"/>
          <p:nvPr/>
        </p:nvPicPr>
        <p:blipFill>
          <a:blip r:embed="rId3">
            <a:alphaModFix/>
          </a:blip>
          <a:stretch>
            <a:fillRect/>
          </a:stretch>
        </p:blipFill>
        <p:spPr>
          <a:xfrm>
            <a:off x="2271700" y="1351175"/>
            <a:ext cx="7648599" cy="5087749"/>
          </a:xfrm>
          <a:prstGeom prst="rect">
            <a:avLst/>
          </a:prstGeom>
          <a:noFill/>
          <a:ln>
            <a:noFill/>
          </a:ln>
        </p:spPr>
      </p:pic>
      <p:sp>
        <p:nvSpPr>
          <p:cNvPr id="843" name="Google Shape;843;p98"/>
          <p:cNvSpPr txBox="1"/>
          <p:nvPr/>
        </p:nvSpPr>
        <p:spPr>
          <a:xfrm>
            <a:off x="3704550" y="6438925"/>
            <a:ext cx="47829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r:id="rId4"/>
              </a:rPr>
              <a:t>https://scied.ucar.edu/virtual-ballooning</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sp>
        <p:nvSpPr>
          <p:cNvPr id="849" name="Google Shape;849;p99"/>
          <p:cNvSpPr txBox="1"/>
          <p:nvPr>
            <p:ph type="title"/>
          </p:nvPr>
        </p:nvSpPr>
        <p:spPr>
          <a:xfrm>
            <a:off x="2330900" y="158250"/>
            <a:ext cx="102576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900"/>
              <a:t>Investigation: Surface Temperature</a:t>
            </a:r>
            <a:endParaRPr/>
          </a:p>
        </p:txBody>
      </p:sp>
      <p:sp>
        <p:nvSpPr>
          <p:cNvPr id="850" name="Google Shape;850;p99"/>
          <p:cNvSpPr txBox="1"/>
          <p:nvPr>
            <p:ph idx="11" type="ftr"/>
          </p:nvPr>
        </p:nvSpPr>
        <p:spPr>
          <a:xfrm>
            <a:off x="850900" y="6356350"/>
            <a:ext cx="60072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51" name="Google Shape;851;p99"/>
          <p:cNvPicPr preferRelativeResize="0"/>
          <p:nvPr/>
        </p:nvPicPr>
        <p:blipFill rotWithShape="1">
          <a:blip r:embed="rId3">
            <a:alphaModFix/>
          </a:blip>
          <a:srcRect b="0" l="0" r="0" t="0"/>
          <a:stretch/>
        </p:blipFill>
        <p:spPr>
          <a:xfrm>
            <a:off x="2330889" y="1137948"/>
            <a:ext cx="7606739" cy="4972169"/>
          </a:xfrm>
          <a:prstGeom prst="rect">
            <a:avLst/>
          </a:prstGeom>
          <a:noFill/>
          <a:ln>
            <a:noFill/>
          </a:ln>
          <a:effectLst>
            <a:outerShdw blurRad="50800" rotWithShape="0" algn="t" dir="5400000" dist="38100">
              <a:srgbClr val="000000">
                <a:alpha val="40000"/>
              </a:srgbClr>
            </a:outerShdw>
          </a:effectLst>
        </p:spPr>
      </p:pic>
      <p:pic>
        <p:nvPicPr>
          <p:cNvPr id="852" name="Google Shape;852;p99"/>
          <p:cNvPicPr preferRelativeResize="0"/>
          <p:nvPr/>
        </p:nvPicPr>
        <p:blipFill>
          <a:blip r:embed="rId4">
            <a:alphaModFix/>
          </a:blip>
          <a:stretch>
            <a:fillRect/>
          </a:stretch>
        </p:blipFill>
        <p:spPr>
          <a:xfrm>
            <a:off x="850888" y="192738"/>
            <a:ext cx="1160125" cy="11475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sp>
        <p:nvSpPr>
          <p:cNvPr id="857" name="Google Shape;857;p100"/>
          <p:cNvSpPr/>
          <p:nvPr/>
        </p:nvSpPr>
        <p:spPr>
          <a:xfrm>
            <a:off x="1884650" y="3855352"/>
            <a:ext cx="2382000" cy="1099500"/>
          </a:xfrm>
          <a:prstGeom prst="wedgeRoundRectCallout">
            <a:avLst>
              <a:gd fmla="val 27702" name="adj1"/>
              <a:gd fmla="val -11416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                 The surface is </a:t>
            </a:r>
            <a:endParaRPr/>
          </a:p>
          <a:p>
            <a:pPr indent="0" lvl="0" marL="0" rtl="0" algn="l">
              <a:spcBef>
                <a:spcPts val="0"/>
              </a:spcBef>
              <a:spcAft>
                <a:spcPts val="0"/>
              </a:spcAft>
              <a:buNone/>
            </a:pPr>
            <a:r>
              <a:rPr lang="en-US"/>
              <a:t>warmer than the air</a:t>
            </a:r>
            <a:endParaRPr/>
          </a:p>
        </p:txBody>
      </p:sp>
      <p:sp>
        <p:nvSpPr>
          <p:cNvPr id="858" name="Google Shape;858;p100"/>
          <p:cNvSpPr txBox="1"/>
          <p:nvPr>
            <p:ph type="title"/>
          </p:nvPr>
        </p:nvSpPr>
        <p:spPr>
          <a:xfrm>
            <a:off x="783300" y="646250"/>
            <a:ext cx="106254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4000">
                <a:latin typeface="Montserrat SemiBold"/>
                <a:ea typeface="Montserrat SemiBold"/>
                <a:cs typeface="Montserrat SemiBold"/>
                <a:sym typeface="Montserrat SemiBold"/>
              </a:rPr>
              <a:t>WHAT I SEE     &amp; 		WHAT IT MEANS</a:t>
            </a:r>
            <a:endParaRPr sz="4000">
              <a:latin typeface="Montserrat SemiBold"/>
              <a:ea typeface="Montserrat SemiBold"/>
              <a:cs typeface="Montserrat SemiBold"/>
              <a:sym typeface="Montserrat SemiBold"/>
            </a:endParaRPr>
          </a:p>
        </p:txBody>
      </p:sp>
      <p:sp>
        <p:nvSpPr>
          <p:cNvPr id="859" name="Google Shape;859;p100"/>
          <p:cNvSpPr txBox="1"/>
          <p:nvPr>
            <p:ph idx="11" type="ftr"/>
          </p:nvPr>
        </p:nvSpPr>
        <p:spPr>
          <a:xfrm>
            <a:off x="850900" y="6356352"/>
            <a:ext cx="5156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60" name="Google Shape;860;p100"/>
          <p:cNvPicPr preferRelativeResize="0"/>
          <p:nvPr/>
        </p:nvPicPr>
        <p:blipFill>
          <a:blip r:embed="rId3">
            <a:alphaModFix/>
          </a:blip>
          <a:stretch>
            <a:fillRect/>
          </a:stretch>
        </p:blipFill>
        <p:spPr>
          <a:xfrm>
            <a:off x="3256075" y="2558925"/>
            <a:ext cx="851650" cy="552500"/>
          </a:xfrm>
          <a:prstGeom prst="rect">
            <a:avLst/>
          </a:prstGeom>
          <a:noFill/>
          <a:ln>
            <a:noFill/>
          </a:ln>
        </p:spPr>
      </p:pic>
      <p:pic>
        <p:nvPicPr>
          <p:cNvPr id="861" name="Google Shape;861;p100"/>
          <p:cNvPicPr preferRelativeResize="0"/>
          <p:nvPr/>
        </p:nvPicPr>
        <p:blipFill rotWithShape="1">
          <a:blip r:embed="rId4">
            <a:alphaModFix/>
          </a:blip>
          <a:srcRect b="0" l="0" r="0" t="0"/>
          <a:stretch/>
        </p:blipFill>
        <p:spPr>
          <a:xfrm>
            <a:off x="1964118" y="3855339"/>
            <a:ext cx="976829" cy="633713"/>
          </a:xfrm>
          <a:prstGeom prst="rect">
            <a:avLst/>
          </a:prstGeom>
          <a:noFill/>
          <a:ln>
            <a:noFill/>
          </a:ln>
        </p:spPr>
      </p:pic>
      <p:pic>
        <p:nvPicPr>
          <p:cNvPr id="862" name="Google Shape;862;p100"/>
          <p:cNvPicPr preferRelativeResize="0"/>
          <p:nvPr/>
        </p:nvPicPr>
        <p:blipFill rotWithShape="1">
          <a:blip r:embed="rId5">
            <a:alphaModFix/>
          </a:blip>
          <a:srcRect b="0" l="0" r="0" t="0"/>
          <a:stretch/>
        </p:blipFill>
        <p:spPr>
          <a:xfrm>
            <a:off x="4568869" y="1640762"/>
            <a:ext cx="6753007" cy="4414137"/>
          </a:xfrm>
          <a:prstGeom prst="rect">
            <a:avLst/>
          </a:prstGeom>
          <a:noFill/>
          <a:ln>
            <a:noFill/>
          </a:ln>
          <a:effectLst>
            <a:outerShdw blurRad="50800" rotWithShape="0" algn="t" dir="5400000" dist="38100">
              <a:srgbClr val="000000">
                <a:alpha val="40000"/>
              </a:srgbClr>
            </a:outerShdw>
          </a:effectLst>
        </p:spPr>
      </p:pic>
      <p:cxnSp>
        <p:nvCxnSpPr>
          <p:cNvPr id="863" name="Google Shape;863;p100"/>
          <p:cNvCxnSpPr/>
          <p:nvPr/>
        </p:nvCxnSpPr>
        <p:spPr>
          <a:xfrm>
            <a:off x="3965600" y="2892400"/>
            <a:ext cx="2630700" cy="1099500"/>
          </a:xfrm>
          <a:prstGeom prst="straightConnector1">
            <a:avLst/>
          </a:prstGeom>
          <a:noFill/>
          <a:ln cap="flat" cmpd="sng" w="38100">
            <a:solidFill>
              <a:schemeClr val="dk2"/>
            </a:solidFill>
            <a:prstDash val="solid"/>
            <a:round/>
            <a:headEnd len="med" w="med" type="none"/>
            <a:tailEnd len="med" w="med" type="triangle"/>
          </a:ln>
        </p:spPr>
      </p:cxnSp>
      <p:cxnSp>
        <p:nvCxnSpPr>
          <p:cNvPr id="864" name="Google Shape;864;p100"/>
          <p:cNvCxnSpPr/>
          <p:nvPr/>
        </p:nvCxnSpPr>
        <p:spPr>
          <a:xfrm>
            <a:off x="3965600" y="2892400"/>
            <a:ext cx="2813700" cy="1609800"/>
          </a:xfrm>
          <a:prstGeom prst="straightConnector1">
            <a:avLst/>
          </a:prstGeom>
          <a:noFill/>
          <a:ln cap="flat" cmpd="sng" w="28575">
            <a:solidFill>
              <a:schemeClr val="dk2"/>
            </a:solidFill>
            <a:prstDash val="solid"/>
            <a:round/>
            <a:headEnd len="med" w="med" type="none"/>
            <a:tailEnd len="med" w="med" type="triangle"/>
          </a:ln>
        </p:spPr>
      </p:cxnSp>
      <p:sp>
        <p:nvSpPr>
          <p:cNvPr id="865" name="Google Shape;865;p100"/>
          <p:cNvSpPr/>
          <p:nvPr/>
        </p:nvSpPr>
        <p:spPr>
          <a:xfrm>
            <a:off x="1280525" y="1716725"/>
            <a:ext cx="1882800" cy="842100"/>
          </a:xfrm>
          <a:prstGeom prst="wedgeRoundRectCallout">
            <a:avLst>
              <a:gd fmla="val 53373" name="adj1"/>
              <a:gd fmla="val 8213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The green line is always above the blue line</a:t>
            </a:r>
            <a:endParaRPr/>
          </a:p>
        </p:txBody>
      </p:sp>
      <p:pic>
        <p:nvPicPr>
          <p:cNvPr id="866" name="Google Shape;866;p100"/>
          <p:cNvPicPr preferRelativeResize="0"/>
          <p:nvPr/>
        </p:nvPicPr>
        <p:blipFill>
          <a:blip r:embed="rId3">
            <a:alphaModFix/>
          </a:blip>
          <a:stretch>
            <a:fillRect/>
          </a:stretch>
        </p:blipFill>
        <p:spPr>
          <a:xfrm>
            <a:off x="1856378" y="167275"/>
            <a:ext cx="1192310" cy="773500"/>
          </a:xfrm>
          <a:prstGeom prst="rect">
            <a:avLst/>
          </a:prstGeom>
          <a:noFill/>
          <a:ln>
            <a:noFill/>
          </a:ln>
        </p:spPr>
      </p:pic>
      <p:pic>
        <p:nvPicPr>
          <p:cNvPr id="867" name="Google Shape;867;p100"/>
          <p:cNvPicPr preferRelativeResize="0"/>
          <p:nvPr/>
        </p:nvPicPr>
        <p:blipFill rotWithShape="1">
          <a:blip r:embed="rId4">
            <a:alphaModFix/>
          </a:blip>
          <a:srcRect b="0" l="0" r="0" t="0"/>
          <a:stretch/>
        </p:blipFill>
        <p:spPr>
          <a:xfrm>
            <a:off x="7349225" y="167289"/>
            <a:ext cx="1192300" cy="7734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000"/>
                                        <p:tgtEl>
                                          <p:spTgt spid="860"/>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1" name="Shape 871"/>
        <p:cNvGrpSpPr/>
        <p:nvPr/>
      </p:nvGrpSpPr>
      <p:grpSpPr>
        <a:xfrm>
          <a:off x="0" y="0"/>
          <a:ext cx="0" cy="0"/>
          <a:chOff x="0" y="0"/>
          <a:chExt cx="0" cy="0"/>
        </a:xfrm>
      </p:grpSpPr>
      <p:sp>
        <p:nvSpPr>
          <p:cNvPr id="872" name="Google Shape;872;p101"/>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How does temperature relate to cloud formation?</a:t>
            </a:r>
            <a:endParaRPr sz="3600"/>
          </a:p>
        </p:txBody>
      </p:sp>
      <p:sp>
        <p:nvSpPr>
          <p:cNvPr id="873" name="Google Shape;873;p101"/>
          <p:cNvSpPr txBox="1"/>
          <p:nvPr>
            <p:ph idx="1" type="body"/>
          </p:nvPr>
        </p:nvSpPr>
        <p:spPr>
          <a:xfrm>
            <a:off x="838200" y="2433900"/>
            <a:ext cx="10515600" cy="3806700"/>
          </a:xfrm>
          <a:prstGeom prst="rect">
            <a:avLst/>
          </a:prstGeom>
          <a:noFill/>
          <a:ln>
            <a:noFill/>
          </a:ln>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a:t>How does surface temperature compare to air temperature?</a:t>
            </a:r>
            <a:endParaRPr/>
          </a:p>
          <a:p>
            <a:pPr indent="0" lvl="0" marL="457200" rtl="0" algn="l">
              <a:spcBef>
                <a:spcPts val="0"/>
              </a:spcBef>
              <a:spcAft>
                <a:spcPts val="0"/>
              </a:spcAft>
              <a:buNone/>
            </a:pPr>
            <a:r>
              <a:t/>
            </a:r>
            <a:endParaRPr/>
          </a:p>
          <a:p>
            <a:pPr indent="0" lvl="0" marL="457200" rtl="0" algn="l">
              <a:lnSpc>
                <a:spcPct val="90000"/>
              </a:lnSpc>
              <a:spcBef>
                <a:spcPts val="0"/>
              </a:spcBef>
              <a:spcAft>
                <a:spcPts val="0"/>
              </a:spcAft>
              <a:buNone/>
            </a:pPr>
            <a:r>
              <a:t/>
            </a:r>
            <a:endParaRPr/>
          </a:p>
          <a:p>
            <a:pPr indent="-381000" lvl="0" marL="457200" rtl="0" algn="l">
              <a:lnSpc>
                <a:spcPct val="90000"/>
              </a:lnSpc>
              <a:spcBef>
                <a:spcPts val="0"/>
              </a:spcBef>
              <a:spcAft>
                <a:spcPts val="0"/>
              </a:spcAft>
              <a:buSzPts val="2400"/>
              <a:buChar char="•"/>
            </a:pPr>
            <a:r>
              <a:rPr lang="en-US"/>
              <a:t>How does the Sun warm the atmosphere?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81000" lvl="0" marL="457200" rtl="0" algn="l">
              <a:spcBef>
                <a:spcPts val="0"/>
              </a:spcBef>
              <a:spcAft>
                <a:spcPts val="0"/>
              </a:spcAft>
              <a:buSzPts val="2400"/>
              <a:buChar char="•"/>
            </a:pPr>
            <a:r>
              <a:rPr lang="en-US"/>
              <a:t>How might temperature change as you increase in altitude?</a:t>
            </a:r>
            <a:endParaRPr/>
          </a:p>
          <a:p>
            <a:pPr indent="0" lvl="0" marL="457200" rtl="0" algn="l">
              <a:spcBef>
                <a:spcPts val="0"/>
              </a:spcBef>
              <a:spcAft>
                <a:spcPts val="0"/>
              </a:spcAft>
              <a:buClr>
                <a:srgbClr val="000000"/>
              </a:buClr>
              <a:buSzPts val="1100"/>
              <a:buFont typeface="Arial"/>
              <a:buNone/>
            </a:pPr>
            <a:r>
              <a:t/>
            </a:r>
            <a:endParaRPr/>
          </a:p>
        </p:txBody>
      </p:sp>
      <p:sp>
        <p:nvSpPr>
          <p:cNvPr id="874" name="Google Shape;874;p101"/>
          <p:cNvSpPr txBox="1"/>
          <p:nvPr>
            <p:ph idx="11" type="ftr"/>
          </p:nvPr>
        </p:nvSpPr>
        <p:spPr>
          <a:xfrm>
            <a:off x="850900" y="6356352"/>
            <a:ext cx="51561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75" name="Google Shape;875;p101"/>
          <p:cNvPicPr preferRelativeResize="0"/>
          <p:nvPr/>
        </p:nvPicPr>
        <p:blipFill>
          <a:blip r:embed="rId3">
            <a:alphaModFix amt="75000"/>
          </a:blip>
          <a:stretch>
            <a:fillRect/>
          </a:stretch>
        </p:blipFill>
        <p:spPr>
          <a:xfrm>
            <a:off x="9316750" y="659950"/>
            <a:ext cx="4590399" cy="4590399"/>
          </a:xfrm>
          <a:prstGeom prst="rect">
            <a:avLst/>
          </a:prstGeom>
          <a:noFill/>
          <a:ln>
            <a:noFill/>
          </a:ln>
        </p:spPr>
      </p:pic>
      <p:pic>
        <p:nvPicPr>
          <p:cNvPr id="876" name="Google Shape;876;p101"/>
          <p:cNvPicPr preferRelativeResize="0"/>
          <p:nvPr/>
        </p:nvPicPr>
        <p:blipFill>
          <a:blip r:embed="rId4">
            <a:alphaModFix/>
          </a:blip>
          <a:stretch>
            <a:fillRect/>
          </a:stretch>
        </p:blipFill>
        <p:spPr>
          <a:xfrm>
            <a:off x="909063" y="454213"/>
            <a:ext cx="1160125" cy="1147515"/>
          </a:xfrm>
          <a:prstGeom prst="rect">
            <a:avLst/>
          </a:prstGeom>
          <a:noFill/>
          <a:ln>
            <a:noFill/>
          </a:ln>
        </p:spPr>
      </p:pic>
      <p:sp>
        <p:nvSpPr>
          <p:cNvPr id="877" name="Google Shape;877;p101"/>
          <p:cNvSpPr txBox="1"/>
          <p:nvPr/>
        </p:nvSpPr>
        <p:spPr>
          <a:xfrm>
            <a:off x="10879500" y="2510100"/>
            <a:ext cx="1160100" cy="8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800">
                <a:latin typeface="Open Sans"/>
                <a:ea typeface="Open Sans"/>
                <a:cs typeface="Open Sans"/>
                <a:sym typeface="Open Sans"/>
              </a:rPr>
              <a:t>SHARE</a:t>
            </a:r>
            <a:endParaRPr b="1" i="1" sz="1800">
              <a:latin typeface="Open Sans"/>
              <a:ea typeface="Open Sans"/>
              <a:cs typeface="Open Sans"/>
              <a:sym typeface="Open Sans"/>
            </a:endParaRPr>
          </a:p>
          <a:p>
            <a:pPr indent="0" lvl="0" marL="0" rtl="0" algn="ctr">
              <a:spcBef>
                <a:spcPts val="0"/>
              </a:spcBef>
              <a:spcAft>
                <a:spcPts val="0"/>
              </a:spcAft>
              <a:buNone/>
            </a:pPr>
            <a:r>
              <a:rPr b="1" i="1" lang="en-US" sz="1800">
                <a:latin typeface="Open Sans"/>
                <a:ea typeface="Open Sans"/>
                <a:cs typeface="Open Sans"/>
                <a:sym typeface="Open Sans"/>
              </a:rPr>
              <a:t>-</a:t>
            </a:r>
            <a:endParaRPr b="1" i="1" sz="1800">
              <a:latin typeface="Open Sans"/>
              <a:ea typeface="Open Sans"/>
              <a:cs typeface="Open Sans"/>
              <a:sym typeface="Open Sans"/>
            </a:endParaRPr>
          </a:p>
          <a:p>
            <a:pPr indent="0" lvl="0" marL="0" rtl="0" algn="ctr">
              <a:spcBef>
                <a:spcPts val="0"/>
              </a:spcBef>
              <a:spcAft>
                <a:spcPts val="0"/>
              </a:spcAft>
              <a:buNone/>
            </a:pPr>
            <a:r>
              <a:rPr b="1" i="1" lang="en-US" sz="1800">
                <a:latin typeface="Open Sans"/>
                <a:ea typeface="Open Sans"/>
                <a:cs typeface="Open Sans"/>
                <a:sym typeface="Open Sans"/>
              </a:rPr>
              <a:t>TRADE</a:t>
            </a:r>
            <a:endParaRPr b="1" i="1" sz="18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0" st="0"/>
                                            </p:txEl>
                                          </p:spTgt>
                                        </p:tgtEl>
                                        <p:attrNameLst>
                                          <p:attrName>style.visibility</p:attrName>
                                        </p:attrNameLst>
                                      </p:cBhvr>
                                      <p:to>
                                        <p:strVal val="visible"/>
                                      </p:to>
                                    </p:set>
                                    <p:animEffect filter="fade" transition="in">
                                      <p:cBhvr>
                                        <p:cTn dur="1000"/>
                                        <p:tgtEl>
                                          <p:spTgt spid="8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1" st="1"/>
                                            </p:txEl>
                                          </p:spTgt>
                                        </p:tgtEl>
                                        <p:attrNameLst>
                                          <p:attrName>style.visibility</p:attrName>
                                        </p:attrNameLst>
                                      </p:cBhvr>
                                      <p:to>
                                        <p:strVal val="visible"/>
                                      </p:to>
                                    </p:set>
                                    <p:animEffect filter="fade" transition="in">
                                      <p:cBhvr>
                                        <p:cTn dur="1000"/>
                                        <p:tgtEl>
                                          <p:spTgt spid="8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2" st="2"/>
                                            </p:txEl>
                                          </p:spTgt>
                                        </p:tgtEl>
                                        <p:attrNameLst>
                                          <p:attrName>style.visibility</p:attrName>
                                        </p:attrNameLst>
                                      </p:cBhvr>
                                      <p:to>
                                        <p:strVal val="visible"/>
                                      </p:to>
                                    </p:set>
                                    <p:animEffect filter="fade" transition="in">
                                      <p:cBhvr>
                                        <p:cTn dur="1000"/>
                                        <p:tgtEl>
                                          <p:spTgt spid="8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3" st="3"/>
                                            </p:txEl>
                                          </p:spTgt>
                                        </p:tgtEl>
                                        <p:attrNameLst>
                                          <p:attrName>style.visibility</p:attrName>
                                        </p:attrNameLst>
                                      </p:cBhvr>
                                      <p:to>
                                        <p:strVal val="visible"/>
                                      </p:to>
                                    </p:set>
                                    <p:animEffect filter="fade" transition="in">
                                      <p:cBhvr>
                                        <p:cTn dur="1000"/>
                                        <p:tgtEl>
                                          <p:spTgt spid="8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4" st="4"/>
                                            </p:txEl>
                                          </p:spTgt>
                                        </p:tgtEl>
                                        <p:attrNameLst>
                                          <p:attrName>style.visibility</p:attrName>
                                        </p:attrNameLst>
                                      </p:cBhvr>
                                      <p:to>
                                        <p:strVal val="visible"/>
                                      </p:to>
                                    </p:set>
                                    <p:animEffect filter="fade" transition="in">
                                      <p:cBhvr>
                                        <p:cTn dur="1000"/>
                                        <p:tgtEl>
                                          <p:spTgt spid="8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5" st="5"/>
                                            </p:txEl>
                                          </p:spTgt>
                                        </p:tgtEl>
                                        <p:attrNameLst>
                                          <p:attrName>style.visibility</p:attrName>
                                        </p:attrNameLst>
                                      </p:cBhvr>
                                      <p:to>
                                        <p:strVal val="visible"/>
                                      </p:to>
                                    </p:set>
                                    <p:animEffect filter="fade" transition="in">
                                      <p:cBhvr>
                                        <p:cTn dur="1000"/>
                                        <p:tgtEl>
                                          <p:spTgt spid="87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6" st="6"/>
                                            </p:txEl>
                                          </p:spTgt>
                                        </p:tgtEl>
                                        <p:attrNameLst>
                                          <p:attrName>style.visibility</p:attrName>
                                        </p:attrNameLst>
                                      </p:cBhvr>
                                      <p:to>
                                        <p:strVal val="visible"/>
                                      </p:to>
                                    </p:set>
                                    <p:animEffect filter="fade" transition="in">
                                      <p:cBhvr>
                                        <p:cTn dur="1000"/>
                                        <p:tgtEl>
                                          <p:spTgt spid="87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xEl>
                                              <p:pRg end="7" st="7"/>
                                            </p:txEl>
                                          </p:spTgt>
                                        </p:tgtEl>
                                        <p:attrNameLst>
                                          <p:attrName>style.visibility</p:attrName>
                                        </p:attrNameLst>
                                      </p:cBhvr>
                                      <p:to>
                                        <p:strVal val="visible"/>
                                      </p:to>
                                    </p:set>
                                    <p:animEffect filter="fade" transition="in">
                                      <p:cBhvr>
                                        <p:cTn dur="1000"/>
                                        <p:tgtEl>
                                          <p:spTgt spid="87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02"/>
          <p:cNvSpPr txBox="1"/>
          <p:nvPr>
            <p:ph type="title"/>
          </p:nvPr>
        </p:nvSpPr>
        <p:spPr>
          <a:xfrm>
            <a:off x="428604" y="394720"/>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 model</a:t>
            </a:r>
            <a:endParaRPr/>
          </a:p>
        </p:txBody>
      </p:sp>
      <p:sp>
        <p:nvSpPr>
          <p:cNvPr id="884" name="Google Shape;884;p102"/>
          <p:cNvSpPr txBox="1"/>
          <p:nvPr>
            <p:ph idx="1" type="body"/>
          </p:nvPr>
        </p:nvSpPr>
        <p:spPr>
          <a:xfrm>
            <a:off x="428604" y="1538515"/>
            <a:ext cx="11160000" cy="45576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lang="en-US" sz="3200">
                <a:solidFill>
                  <a:srgbClr val="0B77C3"/>
                </a:solidFill>
                <a:latin typeface="Montserrat SemiBold"/>
                <a:ea typeface="Montserrat SemiBold"/>
                <a:cs typeface="Montserrat SemiBold"/>
                <a:sym typeface="Montserrat SemiBold"/>
              </a:rPr>
              <a:t>:</a:t>
            </a:r>
            <a:r>
              <a:rPr lang="en-US" sz="3200"/>
              <a:t> Make a model of how sunlight warms the atmosphere.</a:t>
            </a:r>
            <a:endParaRPr sz="3200"/>
          </a:p>
          <a:p>
            <a:pPr indent="0" lvl="0" marL="0" rtl="0" algn="l">
              <a:lnSpc>
                <a:spcPct val="70000"/>
              </a:lnSpc>
              <a:spcBef>
                <a:spcPts val="1000"/>
              </a:spcBef>
              <a:spcAft>
                <a:spcPts val="0"/>
              </a:spcAft>
              <a:buClr>
                <a:srgbClr val="595857"/>
              </a:buClr>
              <a:buSzPts val="1100"/>
              <a:buNone/>
            </a:pPr>
            <a:r>
              <a:t/>
            </a:r>
            <a:endParaRPr sz="1100"/>
          </a:p>
          <a:p>
            <a:pPr indent="0" lvl="0" marL="0" rtl="0" algn="l">
              <a:lnSpc>
                <a:spcPct val="70000"/>
              </a:lnSpc>
              <a:spcBef>
                <a:spcPts val="1000"/>
              </a:spcBef>
              <a:spcAft>
                <a:spcPts val="0"/>
              </a:spcAft>
              <a:buClr>
                <a:srgbClr val="595857"/>
              </a:buClr>
              <a:buSzPts val="3000"/>
              <a:buNone/>
            </a:pPr>
            <a:r>
              <a:rPr lang="en-US" sz="3000"/>
              <a:t>Your model should explain:</a:t>
            </a:r>
            <a:endParaRPr/>
          </a:p>
          <a:p>
            <a:pPr indent="-228600" lvl="1" marL="685800" rtl="0" algn="l">
              <a:lnSpc>
                <a:spcPct val="70000"/>
              </a:lnSpc>
              <a:spcBef>
                <a:spcPts val="1600"/>
              </a:spcBef>
              <a:spcAft>
                <a:spcPts val="0"/>
              </a:spcAft>
              <a:buClr>
                <a:srgbClr val="595857"/>
              </a:buClr>
              <a:buSzPts val="3000"/>
              <a:buChar char="•"/>
            </a:pPr>
            <a:r>
              <a:rPr lang="en-US" sz="3000"/>
              <a:t>How surface temperature is related to the sunlight</a:t>
            </a:r>
            <a:endParaRPr/>
          </a:p>
          <a:p>
            <a:pPr indent="-228600" lvl="1" marL="685800" rtl="0" algn="l">
              <a:lnSpc>
                <a:spcPct val="70000"/>
              </a:lnSpc>
              <a:spcBef>
                <a:spcPts val="1700"/>
              </a:spcBef>
              <a:spcAft>
                <a:spcPts val="0"/>
              </a:spcAft>
              <a:buClr>
                <a:srgbClr val="595857"/>
              </a:buClr>
              <a:buSzPts val="3000"/>
              <a:buChar char="•"/>
            </a:pPr>
            <a:r>
              <a:rPr lang="en-US" sz="3000"/>
              <a:t>How air temperature is related to surface temperature</a:t>
            </a:r>
            <a:endParaRPr/>
          </a:p>
          <a:p>
            <a:pPr indent="-228600" lvl="1" marL="685800" rtl="0" algn="l">
              <a:lnSpc>
                <a:spcPct val="70000"/>
              </a:lnSpc>
              <a:spcBef>
                <a:spcPts val="1700"/>
              </a:spcBef>
              <a:spcAft>
                <a:spcPts val="0"/>
              </a:spcAft>
              <a:buClr>
                <a:srgbClr val="595857"/>
              </a:buClr>
              <a:buSzPts val="3000"/>
              <a:buChar char="•"/>
            </a:pPr>
            <a:r>
              <a:rPr lang="en-US" sz="3000"/>
              <a:t>How the air temperature changes from the ground to higher altitudes</a:t>
            </a:r>
            <a:endParaRPr/>
          </a:p>
          <a:p>
            <a:pPr indent="-228600" lvl="1" marL="685800" rtl="0" algn="l">
              <a:lnSpc>
                <a:spcPct val="70000"/>
              </a:lnSpc>
              <a:spcBef>
                <a:spcPts val="1700"/>
              </a:spcBef>
              <a:spcAft>
                <a:spcPts val="0"/>
              </a:spcAft>
              <a:buClr>
                <a:srgbClr val="595857"/>
              </a:buClr>
              <a:buSzPts val="3000"/>
              <a:buChar char="•"/>
            </a:pPr>
            <a:r>
              <a:rPr lang="en-US" sz="3000"/>
              <a:t>How you know the above three things using evidence from temperature data</a:t>
            </a:r>
            <a:endParaRPr/>
          </a:p>
          <a:p>
            <a:pPr indent="0" lvl="0" marL="0" rtl="0" algn="l">
              <a:lnSpc>
                <a:spcPct val="70000"/>
              </a:lnSpc>
              <a:spcBef>
                <a:spcPts val="1100"/>
              </a:spcBef>
              <a:spcAft>
                <a:spcPts val="0"/>
              </a:spcAft>
              <a:buClr>
                <a:srgbClr val="595857"/>
              </a:buClr>
              <a:buSzPts val="2600"/>
              <a:buNone/>
            </a:pPr>
            <a:r>
              <a:t/>
            </a:r>
            <a:endParaRPr sz="2600"/>
          </a:p>
        </p:txBody>
      </p:sp>
      <p:sp>
        <p:nvSpPr>
          <p:cNvPr id="885" name="Google Shape;885;p102"/>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pic>
        <p:nvPicPr>
          <p:cNvPr id="891" name="Google Shape;891;p103"/>
          <p:cNvPicPr preferRelativeResize="0"/>
          <p:nvPr/>
        </p:nvPicPr>
        <p:blipFill>
          <a:blip r:embed="rId3">
            <a:alphaModFix/>
          </a:blip>
          <a:stretch>
            <a:fillRect/>
          </a:stretch>
        </p:blipFill>
        <p:spPr>
          <a:xfrm>
            <a:off x="3600625" y="152400"/>
            <a:ext cx="4990739" cy="655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pic>
        <p:nvPicPr>
          <p:cNvPr id="897" name="Google Shape;897;p104"/>
          <p:cNvPicPr preferRelativeResize="0"/>
          <p:nvPr/>
        </p:nvPicPr>
        <p:blipFill>
          <a:blip r:embed="rId3">
            <a:alphaModFix amt="38000"/>
          </a:blip>
          <a:stretch>
            <a:fillRect/>
          </a:stretch>
        </p:blipFill>
        <p:spPr>
          <a:xfrm>
            <a:off x="7865175" y="1595625"/>
            <a:ext cx="3564826" cy="2376551"/>
          </a:xfrm>
          <a:prstGeom prst="rect">
            <a:avLst/>
          </a:prstGeom>
          <a:noFill/>
          <a:ln>
            <a:noFill/>
          </a:ln>
        </p:spPr>
      </p:pic>
      <p:sp>
        <p:nvSpPr>
          <p:cNvPr id="898" name="Google Shape;898;p104"/>
          <p:cNvSpPr txBox="1"/>
          <p:nvPr>
            <p:ph type="title"/>
          </p:nvPr>
        </p:nvSpPr>
        <p:spPr>
          <a:xfrm>
            <a:off x="838200" y="702400"/>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899" name="Google Shape;899;p104"/>
          <p:cNvSpPr txBox="1"/>
          <p:nvPr>
            <p:ph idx="1" type="body"/>
          </p:nvPr>
        </p:nvSpPr>
        <p:spPr>
          <a:xfrm>
            <a:off x="838200" y="3006700"/>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How do you help students shift their thinking when they hold misconceptions?</a:t>
            </a:r>
            <a:endParaRPr i="1" sz="3000"/>
          </a:p>
        </p:txBody>
      </p:sp>
      <p:pic>
        <p:nvPicPr>
          <p:cNvPr id="900" name="Google Shape;900;p104"/>
          <p:cNvPicPr preferRelativeResize="0"/>
          <p:nvPr/>
        </p:nvPicPr>
        <p:blipFill rotWithShape="1">
          <a:blip r:embed="rId4">
            <a:alphaModFix/>
          </a:blip>
          <a:srcRect b="0" l="-5400" r="5400" t="0"/>
          <a:stretch/>
        </p:blipFill>
        <p:spPr>
          <a:xfrm>
            <a:off x="7767550" y="-120825"/>
            <a:ext cx="4059974" cy="3383301"/>
          </a:xfrm>
          <a:prstGeom prst="rect">
            <a:avLst/>
          </a:prstGeom>
          <a:noFill/>
          <a:ln>
            <a:noFill/>
          </a:ln>
        </p:spPr>
      </p:pic>
      <p:sp>
        <p:nvSpPr>
          <p:cNvPr id="901" name="Google Shape;901;p104"/>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69"/>
          <p:cNvSpPr txBox="1"/>
          <p:nvPr>
            <p:ph idx="1" type="body"/>
          </p:nvPr>
        </p:nvSpPr>
        <p:spPr>
          <a:xfrm>
            <a:off x="838200" y="1501600"/>
            <a:ext cx="10515600" cy="4675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sz="2400"/>
          </a:p>
          <a:p>
            <a:pPr indent="0" lvl="0" marL="0" rtl="0" algn="l">
              <a:spcBef>
                <a:spcPts val="1000"/>
              </a:spcBef>
              <a:spcAft>
                <a:spcPts val="0"/>
              </a:spcAft>
              <a:buNone/>
            </a:pPr>
            <a:r>
              <a:rPr b="1" lang="en-US"/>
              <a:t>From your laptop</a:t>
            </a:r>
            <a:r>
              <a:rPr lang="en-US"/>
              <a:t>: </a:t>
            </a:r>
            <a:endParaRPr/>
          </a:p>
          <a:p>
            <a:pPr indent="-342900" lvl="1" marL="914400" rtl="0" algn="l">
              <a:spcBef>
                <a:spcPts val="500"/>
              </a:spcBef>
              <a:spcAft>
                <a:spcPts val="0"/>
              </a:spcAft>
              <a:buSzPts val="1800"/>
              <a:buChar char="•"/>
            </a:pPr>
            <a:r>
              <a:rPr lang="en-US"/>
              <a:t>Navigate to: </a:t>
            </a:r>
            <a:r>
              <a:rPr lang="en-US">
                <a:solidFill>
                  <a:srgbClr val="0070C0"/>
                </a:solidFill>
                <a:highlight>
                  <a:srgbClr val="E9EFF4"/>
                </a:highlight>
                <a:uFill>
                  <a:noFill/>
                </a:uFill>
                <a:latin typeface="Arial"/>
                <a:ea typeface="Arial"/>
                <a:cs typeface="Arial"/>
                <a:sym typeface="Arial"/>
                <a:hlinkClick r:id="rId3"/>
              </a:rPr>
              <a:t>PollEv.com/melissarumme026</a:t>
            </a:r>
            <a:endParaRPr>
              <a:solidFill>
                <a:srgbClr val="666666"/>
              </a:solidFill>
            </a:endParaRPr>
          </a:p>
          <a:p>
            <a:pPr indent="-342900" lvl="1" marL="914400" rtl="0" algn="l">
              <a:spcBef>
                <a:spcPts val="0"/>
              </a:spcBef>
              <a:spcAft>
                <a:spcPts val="0"/>
              </a:spcAft>
              <a:buClr>
                <a:srgbClr val="434343"/>
              </a:buClr>
              <a:buSzPts val="1800"/>
              <a:buChar char="•"/>
            </a:pPr>
            <a:r>
              <a:rPr lang="en-US">
                <a:solidFill>
                  <a:srgbClr val="434343"/>
                </a:solidFill>
              </a:rPr>
              <a:t>Enter your screen name</a:t>
            </a:r>
            <a:endParaRPr>
              <a:solidFill>
                <a:srgbClr val="434343"/>
              </a:solidFill>
            </a:endParaRPr>
          </a:p>
          <a:p>
            <a:pPr indent="0" lvl="0" marL="0" rtl="0" algn="l">
              <a:spcBef>
                <a:spcPts val="1000"/>
              </a:spcBef>
              <a:spcAft>
                <a:spcPts val="0"/>
              </a:spcAft>
              <a:buNone/>
            </a:pPr>
            <a:r>
              <a:t/>
            </a:r>
            <a:endParaRPr>
              <a:solidFill>
                <a:srgbClr val="434343"/>
              </a:solidFill>
            </a:endParaRPr>
          </a:p>
          <a:p>
            <a:pPr indent="0" lvl="0" marL="0" rtl="0" algn="l">
              <a:spcBef>
                <a:spcPts val="1000"/>
              </a:spcBef>
              <a:spcAft>
                <a:spcPts val="0"/>
              </a:spcAft>
              <a:buNone/>
            </a:pPr>
            <a:r>
              <a:rPr b="1" lang="en-US">
                <a:solidFill>
                  <a:srgbClr val="434343"/>
                </a:solidFill>
              </a:rPr>
              <a:t>From your mobile device:</a:t>
            </a:r>
            <a:r>
              <a:rPr lang="en-US">
                <a:solidFill>
                  <a:srgbClr val="434343"/>
                </a:solidFill>
              </a:rPr>
              <a:t> </a:t>
            </a:r>
            <a:endParaRPr>
              <a:solidFill>
                <a:srgbClr val="434343"/>
              </a:solidFill>
            </a:endParaRPr>
          </a:p>
          <a:p>
            <a:pPr indent="-381000" lvl="0" marL="914400" rtl="0" algn="l">
              <a:spcBef>
                <a:spcPts val="1000"/>
              </a:spcBef>
              <a:spcAft>
                <a:spcPts val="0"/>
              </a:spcAft>
              <a:buClr>
                <a:srgbClr val="434343"/>
              </a:buClr>
              <a:buSzPts val="2400"/>
              <a:buChar char="•"/>
            </a:pPr>
            <a:r>
              <a:rPr lang="en-US" sz="2400">
                <a:solidFill>
                  <a:srgbClr val="434343"/>
                </a:solidFill>
              </a:rPr>
              <a:t>Compose a new text message to the number: </a:t>
            </a:r>
            <a:r>
              <a:rPr b="1" lang="en-US" sz="2400">
                <a:solidFill>
                  <a:srgbClr val="1679CA"/>
                </a:solidFill>
              </a:rPr>
              <a:t>22333</a:t>
            </a:r>
            <a:endParaRPr b="1" sz="2400">
              <a:solidFill>
                <a:srgbClr val="1679CA"/>
              </a:solidFill>
            </a:endParaRPr>
          </a:p>
          <a:p>
            <a:pPr indent="-381000" lvl="0" marL="914400" rtl="0" algn="l">
              <a:spcBef>
                <a:spcPts val="0"/>
              </a:spcBef>
              <a:spcAft>
                <a:spcPts val="0"/>
              </a:spcAft>
              <a:buClr>
                <a:srgbClr val="434343"/>
              </a:buClr>
              <a:buSzPts val="2400"/>
              <a:buChar char="•"/>
            </a:pPr>
            <a:r>
              <a:rPr lang="en-US" sz="2400">
                <a:solidFill>
                  <a:srgbClr val="434343"/>
                </a:solidFill>
              </a:rPr>
              <a:t>To join the session send the message: </a:t>
            </a:r>
            <a:r>
              <a:rPr b="1" lang="en-US" sz="2400">
                <a:solidFill>
                  <a:srgbClr val="1679CA"/>
                </a:solidFill>
              </a:rPr>
              <a:t>melissarumme026</a:t>
            </a:r>
            <a:endParaRPr b="1" sz="2400">
              <a:solidFill>
                <a:srgbClr val="1679CA"/>
              </a:solidFill>
            </a:endParaRPr>
          </a:p>
          <a:p>
            <a:pPr indent="0" lvl="0" marL="0" rtl="0" algn="l">
              <a:spcBef>
                <a:spcPts val="1000"/>
              </a:spcBef>
              <a:spcAft>
                <a:spcPts val="0"/>
              </a:spcAft>
              <a:buNone/>
            </a:pPr>
            <a:r>
              <a:t/>
            </a:r>
            <a:endParaRPr b="1" sz="2400">
              <a:solidFill>
                <a:srgbClr val="1679CA"/>
              </a:solidFill>
            </a:endParaRPr>
          </a:p>
          <a:p>
            <a:pPr indent="0" lvl="0" marL="0" rtl="0" algn="ctr">
              <a:spcBef>
                <a:spcPts val="1000"/>
              </a:spcBef>
              <a:spcAft>
                <a:spcPts val="0"/>
              </a:spcAft>
              <a:buClr>
                <a:schemeClr val="dk1"/>
              </a:buClr>
              <a:buSzPts val="1100"/>
              <a:buFont typeface="Arial"/>
              <a:buNone/>
            </a:pPr>
            <a:r>
              <a:rPr lang="en-US" sz="2400" u="sng">
                <a:solidFill>
                  <a:schemeClr val="hlink"/>
                </a:solidFill>
                <a:hlinkClick r:id="rId4"/>
              </a:rPr>
              <a:t>www.polleverywhere.com</a:t>
            </a:r>
            <a:endParaRPr b="1" sz="2400">
              <a:solidFill>
                <a:srgbClr val="1679CA"/>
              </a:solidFill>
            </a:endParaRPr>
          </a:p>
        </p:txBody>
      </p:sp>
      <p:pic>
        <p:nvPicPr>
          <p:cNvPr id="558" name="Google Shape;558;p69"/>
          <p:cNvPicPr preferRelativeResize="0"/>
          <p:nvPr/>
        </p:nvPicPr>
        <p:blipFill>
          <a:blip r:embed="rId5">
            <a:alphaModFix/>
          </a:blip>
          <a:stretch>
            <a:fillRect/>
          </a:stretch>
        </p:blipFill>
        <p:spPr>
          <a:xfrm>
            <a:off x="1407538" y="231400"/>
            <a:ext cx="8201025" cy="13525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105"/>
          <p:cNvSpPr txBox="1"/>
          <p:nvPr>
            <p:ph type="title"/>
          </p:nvPr>
        </p:nvSpPr>
        <p:spPr>
          <a:xfrm>
            <a:off x="838200" y="1736613"/>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Why are there storms on some days but not others?</a:t>
            </a:r>
            <a:endParaRPr sz="4800"/>
          </a:p>
        </p:txBody>
      </p:sp>
      <p:pic>
        <p:nvPicPr>
          <p:cNvPr id="908" name="Google Shape;908;p105"/>
          <p:cNvPicPr preferRelativeResize="0"/>
          <p:nvPr/>
        </p:nvPicPr>
        <p:blipFill>
          <a:blip r:embed="rId3">
            <a:alphaModFix/>
          </a:blip>
          <a:stretch>
            <a:fillRect/>
          </a:stretch>
        </p:blipFill>
        <p:spPr>
          <a:xfrm>
            <a:off x="8774175" y="536975"/>
            <a:ext cx="2453975" cy="2217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06"/>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Comparing a sunny day and a stormy day</a:t>
            </a:r>
            <a:endParaRPr sz="3600"/>
          </a:p>
        </p:txBody>
      </p:sp>
      <p:sp>
        <p:nvSpPr>
          <p:cNvPr id="914" name="Google Shape;914;p106"/>
          <p:cNvSpPr txBox="1"/>
          <p:nvPr>
            <p:ph idx="11" type="ftr"/>
          </p:nvPr>
        </p:nvSpPr>
        <p:spPr>
          <a:xfrm>
            <a:off x="317500" y="65849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 2019 University Corporation for Atmospheric Research. All Rights Reserved </a:t>
            </a:r>
            <a:endParaRPr/>
          </a:p>
          <a:p>
            <a:pPr indent="0" lvl="0" marL="0" rtl="0" algn="l">
              <a:spcBef>
                <a:spcPts val="0"/>
              </a:spcBef>
              <a:spcAft>
                <a:spcPts val="0"/>
              </a:spcAft>
              <a:buNone/>
            </a:pPr>
            <a:r>
              <a:t/>
            </a:r>
            <a:endParaRPr/>
          </a:p>
        </p:txBody>
      </p:sp>
      <p:pic>
        <p:nvPicPr>
          <p:cNvPr id="915" name="Google Shape;915;p106"/>
          <p:cNvPicPr preferRelativeResize="0"/>
          <p:nvPr/>
        </p:nvPicPr>
        <p:blipFill>
          <a:blip r:embed="rId3">
            <a:alphaModFix/>
          </a:blip>
          <a:stretch>
            <a:fillRect/>
          </a:stretch>
        </p:blipFill>
        <p:spPr>
          <a:xfrm>
            <a:off x="838199" y="215175"/>
            <a:ext cx="1149426" cy="1147500"/>
          </a:xfrm>
          <a:prstGeom prst="rect">
            <a:avLst/>
          </a:prstGeom>
          <a:noFill/>
          <a:ln>
            <a:noFill/>
          </a:ln>
        </p:spPr>
      </p:pic>
      <p:pic>
        <p:nvPicPr>
          <p:cNvPr id="916" name="Google Shape;916;p106"/>
          <p:cNvPicPr preferRelativeResize="0"/>
          <p:nvPr/>
        </p:nvPicPr>
        <p:blipFill>
          <a:blip r:embed="rId4">
            <a:alphaModFix/>
          </a:blip>
          <a:stretch>
            <a:fillRect/>
          </a:stretch>
        </p:blipFill>
        <p:spPr>
          <a:xfrm>
            <a:off x="2173706" y="1185625"/>
            <a:ext cx="3691393" cy="5383275"/>
          </a:xfrm>
          <a:prstGeom prst="rect">
            <a:avLst/>
          </a:prstGeom>
          <a:noFill/>
          <a:ln>
            <a:noFill/>
          </a:ln>
          <a:effectLst>
            <a:outerShdw blurRad="57150" rotWithShape="0" algn="bl" dir="5400000" dist="19050">
              <a:srgbClr val="000000">
                <a:alpha val="50000"/>
              </a:srgbClr>
            </a:outerShdw>
          </a:effectLst>
        </p:spPr>
      </p:pic>
      <p:pic>
        <p:nvPicPr>
          <p:cNvPr id="917" name="Google Shape;917;p106"/>
          <p:cNvPicPr preferRelativeResize="0"/>
          <p:nvPr/>
        </p:nvPicPr>
        <p:blipFill>
          <a:blip r:embed="rId5">
            <a:alphaModFix/>
          </a:blip>
          <a:stretch>
            <a:fillRect/>
          </a:stretch>
        </p:blipFill>
        <p:spPr>
          <a:xfrm>
            <a:off x="6221740" y="1185625"/>
            <a:ext cx="3892859" cy="5383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sp>
        <p:nvSpPr>
          <p:cNvPr id="923" name="Google Shape;923;p107"/>
          <p:cNvSpPr txBox="1"/>
          <p:nvPr>
            <p:ph type="title"/>
          </p:nvPr>
        </p:nvSpPr>
        <p:spPr>
          <a:xfrm>
            <a:off x="451559" y="481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Investigation: Storm in a Bottle</a:t>
            </a:r>
            <a:endParaRPr/>
          </a:p>
        </p:txBody>
      </p:sp>
      <p:sp>
        <p:nvSpPr>
          <p:cNvPr id="924" name="Google Shape;924;p107"/>
          <p:cNvSpPr txBox="1"/>
          <p:nvPr>
            <p:ph idx="1" type="body"/>
          </p:nvPr>
        </p:nvSpPr>
        <p:spPr>
          <a:xfrm>
            <a:off x="451557" y="1176207"/>
            <a:ext cx="6764100" cy="4905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Make a storm in a bottle.</a:t>
            </a:r>
            <a:endParaRPr/>
          </a:p>
          <a:p>
            <a:pPr indent="0" lvl="0" marL="0" rtl="0" algn="l">
              <a:lnSpc>
                <a:spcPct val="90000"/>
              </a:lnSpc>
              <a:spcBef>
                <a:spcPts val="1000"/>
              </a:spcBef>
              <a:spcAft>
                <a:spcPts val="0"/>
              </a:spcAft>
              <a:buClr>
                <a:srgbClr val="595857"/>
              </a:buClr>
              <a:buSzPts val="1100"/>
              <a:buNone/>
            </a:pPr>
            <a:r>
              <a:t/>
            </a:r>
            <a:endParaRPr sz="1100"/>
          </a:p>
          <a:p>
            <a:pPr indent="-228600" lvl="0" marL="228600" rtl="0" algn="l">
              <a:lnSpc>
                <a:spcPct val="90000"/>
              </a:lnSpc>
              <a:spcBef>
                <a:spcPts val="1000"/>
              </a:spcBef>
              <a:spcAft>
                <a:spcPts val="0"/>
              </a:spcAft>
              <a:buClr>
                <a:srgbClr val="595857"/>
              </a:buClr>
              <a:buSzPts val="2800"/>
              <a:buChar char="•"/>
            </a:pPr>
            <a:r>
              <a:rPr lang="en-US"/>
              <a:t>Using what you know about temperature and relative humidity, create a model of a sunny day and stormy day using clear bottles with different contents.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rgbClr val="595857"/>
              </a:buClr>
              <a:buSzPts val="3200"/>
              <a:buNone/>
            </a:pPr>
            <a:r>
              <a:t/>
            </a:r>
            <a:endParaRPr sz="3200"/>
          </a:p>
          <a:p>
            <a:pPr indent="-50800" lvl="0" marL="228600" rtl="0" algn="l">
              <a:lnSpc>
                <a:spcPct val="90000"/>
              </a:lnSpc>
              <a:spcBef>
                <a:spcPts val="1000"/>
              </a:spcBef>
              <a:spcAft>
                <a:spcPts val="0"/>
              </a:spcAft>
              <a:buClr>
                <a:srgbClr val="595857"/>
              </a:buClr>
              <a:buSzPts val="2800"/>
              <a:buNone/>
            </a:pPr>
            <a:r>
              <a:t/>
            </a:r>
            <a:endParaRPr/>
          </a:p>
        </p:txBody>
      </p:sp>
      <p:sp>
        <p:nvSpPr>
          <p:cNvPr id="925" name="Google Shape;925;p107"/>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26" name="Google Shape;926;p107"/>
          <p:cNvPicPr preferRelativeResize="0"/>
          <p:nvPr/>
        </p:nvPicPr>
        <p:blipFill rotWithShape="1">
          <a:blip r:embed="rId3">
            <a:alphaModFix/>
          </a:blip>
          <a:srcRect b="0" l="0" r="0" t="0"/>
          <a:stretch/>
        </p:blipFill>
        <p:spPr>
          <a:xfrm>
            <a:off x="7021912" y="739744"/>
            <a:ext cx="4493283" cy="56166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0" name="Shape 930"/>
        <p:cNvGrpSpPr/>
        <p:nvPr/>
      </p:nvGrpSpPr>
      <p:grpSpPr>
        <a:xfrm>
          <a:off x="0" y="0"/>
          <a:ext cx="0" cy="0"/>
          <a:chOff x="0" y="0"/>
          <a:chExt cx="0" cy="0"/>
        </a:xfrm>
      </p:grpSpPr>
      <p:sp>
        <p:nvSpPr>
          <p:cNvPr id="931" name="Google Shape;931;p108"/>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Investigation: Mylar Balloon</a:t>
            </a:r>
            <a:endParaRPr sz="3600"/>
          </a:p>
        </p:txBody>
      </p:sp>
      <p:sp>
        <p:nvSpPr>
          <p:cNvPr id="932" name="Google Shape;932;p108"/>
          <p:cNvSpPr txBox="1"/>
          <p:nvPr>
            <p:ph idx="1" type="body"/>
          </p:nvPr>
        </p:nvSpPr>
        <p:spPr>
          <a:xfrm>
            <a:off x="850900" y="1847850"/>
            <a:ext cx="4662600" cy="450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a:solidFill>
                  <a:srgbClr val="0070C0"/>
                </a:solidFill>
              </a:rPr>
              <a:t>Step 1</a:t>
            </a:r>
            <a:r>
              <a:rPr b="1" lang="en-US"/>
              <a:t>: </a:t>
            </a:r>
            <a:r>
              <a:rPr lang="en-US"/>
              <a:t>Observe warmed and cooled air.</a:t>
            </a:r>
            <a:endParaRPr>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1371600" rtl="0" algn="l">
              <a:spcBef>
                <a:spcPts val="800"/>
              </a:spcBef>
              <a:spcAft>
                <a:spcPts val="0"/>
              </a:spcAft>
              <a:buNone/>
            </a:pPr>
            <a:r>
              <a:t/>
            </a:r>
            <a:endParaRPr sz="2100">
              <a:solidFill>
                <a:srgbClr val="666666"/>
              </a:solidFill>
              <a:latin typeface="Arial"/>
              <a:ea typeface="Arial"/>
              <a:cs typeface="Arial"/>
              <a:sym typeface="Arial"/>
            </a:endParaRPr>
          </a:p>
          <a:p>
            <a:pPr indent="0" lvl="0" marL="457200" rtl="0" algn="l">
              <a:spcBef>
                <a:spcPts val="0"/>
              </a:spcBef>
              <a:spcAft>
                <a:spcPts val="0"/>
              </a:spcAft>
              <a:buNone/>
            </a:pPr>
            <a:r>
              <a:t/>
            </a:r>
            <a:endParaRPr/>
          </a:p>
        </p:txBody>
      </p:sp>
      <p:sp>
        <p:nvSpPr>
          <p:cNvPr id="933" name="Google Shape;933;p10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34" name="Google Shape;934;p108"/>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935" name="Google Shape;935;p108"/>
          <p:cNvPicPr preferRelativeResize="0"/>
          <p:nvPr/>
        </p:nvPicPr>
        <p:blipFill>
          <a:blip r:embed="rId4">
            <a:alphaModFix/>
          </a:blip>
          <a:stretch>
            <a:fillRect/>
          </a:stretch>
        </p:blipFill>
        <p:spPr>
          <a:xfrm>
            <a:off x="5646850" y="1399825"/>
            <a:ext cx="6140276" cy="4246400"/>
          </a:xfrm>
          <a:prstGeom prst="rect">
            <a:avLst/>
          </a:prstGeom>
          <a:noFill/>
          <a:ln>
            <a:noFill/>
          </a:ln>
          <a:effectLst>
            <a:outerShdw blurRad="57150" rotWithShape="0" algn="bl" dir="5400000" dist="19050">
              <a:srgbClr val="000000">
                <a:alpha val="50000"/>
              </a:srgbClr>
            </a:outerShdw>
          </a:effectLst>
        </p:spPr>
      </p:pic>
      <p:sp>
        <p:nvSpPr>
          <p:cNvPr id="936" name="Google Shape;936;p108"/>
          <p:cNvSpPr txBox="1"/>
          <p:nvPr/>
        </p:nvSpPr>
        <p:spPr>
          <a:xfrm>
            <a:off x="5993900" y="5759874"/>
            <a:ext cx="5446200" cy="4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u="sng">
                <a:solidFill>
                  <a:schemeClr val="hlink"/>
                </a:solidFill>
                <a:latin typeface="Open Sans"/>
                <a:ea typeface="Open Sans"/>
                <a:cs typeface="Open Sans"/>
                <a:sym typeface="Open Sans"/>
                <a:hlinkClick r:id="rId5"/>
              </a:rPr>
              <a:t>https://scied.ucar.edu/warming-mylar-balloon</a:t>
            </a:r>
            <a:endParaRPr sz="180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1" name="Shape 941"/>
        <p:cNvGrpSpPr/>
        <p:nvPr/>
      </p:nvGrpSpPr>
      <p:grpSpPr>
        <a:xfrm>
          <a:off x="0" y="0"/>
          <a:ext cx="0" cy="0"/>
          <a:chOff x="0" y="0"/>
          <a:chExt cx="0" cy="0"/>
        </a:xfrm>
      </p:grpSpPr>
      <p:sp>
        <p:nvSpPr>
          <p:cNvPr id="942" name="Google Shape;942;p109"/>
          <p:cNvSpPr txBox="1"/>
          <p:nvPr>
            <p:ph type="title"/>
          </p:nvPr>
        </p:nvSpPr>
        <p:spPr>
          <a:xfrm>
            <a:off x="451557" y="298695"/>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943" name="Google Shape;943;p109"/>
          <p:cNvSpPr txBox="1"/>
          <p:nvPr>
            <p:ph idx="1" type="body"/>
          </p:nvPr>
        </p:nvSpPr>
        <p:spPr>
          <a:xfrm>
            <a:off x="451557" y="1389133"/>
            <a:ext cx="4970400" cy="4876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2: </a:t>
            </a:r>
            <a:r>
              <a:rPr lang="en-US" sz="3200"/>
              <a:t>Air on the Move</a:t>
            </a:r>
            <a:endParaRPr/>
          </a:p>
          <a:p>
            <a:pPr indent="0" lvl="0" marL="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Read about the differences between cold and warm air.</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 diagram of 20 air molecules inside the mylar balloon when they are warmed and when they are cooler.</a:t>
            </a:r>
            <a:endParaRPr/>
          </a:p>
        </p:txBody>
      </p:sp>
      <p:sp>
        <p:nvSpPr>
          <p:cNvPr id="944" name="Google Shape;944;p109"/>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45" name="Google Shape;945;p109"/>
          <p:cNvPicPr preferRelativeResize="0"/>
          <p:nvPr/>
        </p:nvPicPr>
        <p:blipFill rotWithShape="1">
          <a:blip r:embed="rId3">
            <a:alphaModFix/>
          </a:blip>
          <a:srcRect b="0" l="0" r="0" t="0"/>
          <a:stretch/>
        </p:blipFill>
        <p:spPr>
          <a:xfrm>
            <a:off x="5726948" y="294341"/>
            <a:ext cx="5544434" cy="5544435"/>
          </a:xfrm>
          <a:prstGeom prst="rect">
            <a:avLst/>
          </a:prstGeom>
          <a:noFill/>
          <a:ln>
            <a:noFill/>
          </a:ln>
        </p:spPr>
      </p:pic>
      <p:sp>
        <p:nvSpPr>
          <p:cNvPr id="946" name="Google Shape;946;p109"/>
          <p:cNvSpPr txBox="1"/>
          <p:nvPr/>
        </p:nvSpPr>
        <p:spPr>
          <a:xfrm>
            <a:off x="6422674" y="5463512"/>
            <a:ext cx="1368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Cold Air</a:t>
            </a:r>
            <a:endParaRPr sz="1900"/>
          </a:p>
        </p:txBody>
      </p:sp>
      <p:sp>
        <p:nvSpPr>
          <p:cNvPr id="947" name="Google Shape;947;p109"/>
          <p:cNvSpPr/>
          <p:nvPr/>
        </p:nvSpPr>
        <p:spPr>
          <a:xfrm>
            <a:off x="9257152" y="5463512"/>
            <a:ext cx="1584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Warm Air</a:t>
            </a:r>
            <a:endParaRPr sz="1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sp>
        <p:nvSpPr>
          <p:cNvPr id="953" name="Google Shape;953;p110"/>
          <p:cNvSpPr txBox="1"/>
          <p:nvPr>
            <p:ph type="title"/>
          </p:nvPr>
        </p:nvSpPr>
        <p:spPr>
          <a:xfrm>
            <a:off x="373625" y="365127"/>
            <a:ext cx="10980000" cy="87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954" name="Google Shape;954;p110"/>
          <p:cNvSpPr txBox="1"/>
          <p:nvPr>
            <p:ph idx="1" type="body"/>
          </p:nvPr>
        </p:nvSpPr>
        <p:spPr>
          <a:xfrm>
            <a:off x="7679741" y="2079624"/>
            <a:ext cx="4213500" cy="34245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Read about how gravity affects air molecules.</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air molecules between the planet and the top of the atmosphere.</a:t>
            </a:r>
            <a:endParaRPr/>
          </a:p>
        </p:txBody>
      </p:sp>
      <p:sp>
        <p:nvSpPr>
          <p:cNvPr id="955" name="Google Shape;955;p11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56" name="Google Shape;956;p110"/>
          <p:cNvPicPr preferRelativeResize="0"/>
          <p:nvPr/>
        </p:nvPicPr>
        <p:blipFill rotWithShape="1">
          <a:blip r:embed="rId3">
            <a:alphaModFix/>
          </a:blip>
          <a:srcRect b="0" l="0" r="0" t="0"/>
          <a:stretch/>
        </p:blipFill>
        <p:spPr>
          <a:xfrm>
            <a:off x="655349" y="1996089"/>
            <a:ext cx="6709614" cy="4173378"/>
          </a:xfrm>
          <a:prstGeom prst="rect">
            <a:avLst/>
          </a:prstGeom>
          <a:noFill/>
          <a:ln>
            <a:noFill/>
          </a:ln>
          <a:effectLst>
            <a:outerShdw blurRad="50800" rotWithShape="0" algn="t" dir="5400000" dist="38100">
              <a:srgbClr val="000000">
                <a:alpha val="40000"/>
              </a:srgbClr>
            </a:outerShdw>
          </a:effectLst>
        </p:spPr>
      </p:pic>
      <p:sp>
        <p:nvSpPr>
          <p:cNvPr id="957" name="Google Shape;957;p110"/>
          <p:cNvSpPr txBox="1"/>
          <p:nvPr/>
        </p:nvSpPr>
        <p:spPr>
          <a:xfrm>
            <a:off x="530941" y="1262597"/>
            <a:ext cx="4917900" cy="544800"/>
          </a:xfrm>
          <a:prstGeom prst="rect">
            <a:avLst/>
          </a:prstGeom>
          <a:noFill/>
          <a:ln>
            <a:noFill/>
          </a:ln>
        </p:spPr>
        <p:txBody>
          <a:bodyPr anchorCtr="0" anchor="t" bIns="60925" lIns="121900" spcFirstLastPara="1" rIns="121900" wrap="square" tIns="60925">
            <a:noAutofit/>
          </a:bodyPr>
          <a:lstStyle/>
          <a:p>
            <a:pPr indent="0" lvl="0" marL="0" marR="0" rtl="0" algn="l">
              <a:lnSpc>
                <a:spcPct val="90000"/>
              </a:lnSpc>
              <a:spcBef>
                <a:spcPts val="0"/>
              </a:spcBef>
              <a:spcAft>
                <a:spcPts val="0"/>
              </a:spcAft>
              <a:buClr>
                <a:srgbClr val="0070C0"/>
              </a:buClr>
              <a:buSzPts val="3200"/>
              <a:buFont typeface="Arial"/>
              <a:buNone/>
            </a:pPr>
            <a:r>
              <a:rPr lang="en-US" sz="3200">
                <a:solidFill>
                  <a:srgbClr val="0070C0"/>
                </a:solidFill>
                <a:latin typeface="Montserrat SemiBold"/>
                <a:ea typeface="Montserrat SemiBold"/>
                <a:cs typeface="Montserrat SemiBold"/>
                <a:sym typeface="Montserrat SemiBold"/>
              </a:rPr>
              <a:t>Step 2: </a:t>
            </a:r>
            <a:r>
              <a:rPr lang="en-US" sz="3200">
                <a:solidFill>
                  <a:srgbClr val="595857"/>
                </a:solidFill>
                <a:latin typeface="Open Sans"/>
                <a:ea typeface="Open Sans"/>
                <a:cs typeface="Open Sans"/>
                <a:sym typeface="Open Sans"/>
              </a:rPr>
              <a:t>Air on the Move</a:t>
            </a:r>
            <a:endParaRPr sz="19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1" name="Shape 961"/>
        <p:cNvGrpSpPr/>
        <p:nvPr/>
      </p:nvGrpSpPr>
      <p:grpSpPr>
        <a:xfrm>
          <a:off x="0" y="0"/>
          <a:ext cx="0" cy="0"/>
          <a:chOff x="0" y="0"/>
          <a:chExt cx="0" cy="0"/>
        </a:xfrm>
      </p:grpSpPr>
      <p:sp>
        <p:nvSpPr>
          <p:cNvPr id="962" name="Google Shape;962;p111"/>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b="1" lang="en-US" sz="3600">
                <a:solidFill>
                  <a:srgbClr val="0070C0"/>
                </a:solidFill>
                <a:latin typeface="Open Sans"/>
                <a:ea typeface="Open Sans"/>
                <a:cs typeface="Open Sans"/>
                <a:sym typeface="Open Sans"/>
              </a:rPr>
              <a:t>Step 2</a:t>
            </a:r>
            <a:r>
              <a:rPr lang="en-US" sz="3600">
                <a:latin typeface="Open Sans"/>
                <a:ea typeface="Open Sans"/>
                <a:cs typeface="Open Sans"/>
                <a:sym typeface="Open Sans"/>
              </a:rPr>
              <a:t>: Air on the Move (continued)</a:t>
            </a:r>
            <a:endParaRPr sz="3600"/>
          </a:p>
        </p:txBody>
      </p:sp>
      <p:sp>
        <p:nvSpPr>
          <p:cNvPr id="963" name="Google Shape;963;p111"/>
          <p:cNvSpPr txBox="1"/>
          <p:nvPr>
            <p:ph idx="1" type="body"/>
          </p:nvPr>
        </p:nvSpPr>
        <p:spPr>
          <a:xfrm>
            <a:off x="850900" y="1475825"/>
            <a:ext cx="5029200" cy="32178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rPr lang="en-US"/>
              <a:t>Putting it all together to explain the cycle of rising of warm air and the falling of cold air, called </a:t>
            </a:r>
            <a:r>
              <a:rPr lang="en-US">
                <a:solidFill>
                  <a:srgbClr val="0070C0"/>
                </a:solidFill>
              </a:rPr>
              <a:t>convection</a:t>
            </a:r>
            <a:r>
              <a:rPr lang="en-US"/>
              <a:t>.</a:t>
            </a:r>
            <a:endParaRPr/>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64" name="Google Shape;964;p11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65" name="Google Shape;965;p111"/>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966" name="Google Shape;966;p111"/>
          <p:cNvPicPr preferRelativeResize="0"/>
          <p:nvPr/>
        </p:nvPicPr>
        <p:blipFill rotWithShape="1">
          <a:blip r:embed="rId4">
            <a:alphaModFix/>
          </a:blip>
          <a:srcRect b="3333" l="4786" r="3697" t="3024"/>
          <a:stretch/>
        </p:blipFill>
        <p:spPr>
          <a:xfrm>
            <a:off x="6279775" y="1399625"/>
            <a:ext cx="3429000" cy="4803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Google Shape;971;p112"/>
          <p:cNvSpPr txBox="1"/>
          <p:nvPr>
            <p:ph type="title"/>
          </p:nvPr>
        </p:nvSpPr>
        <p:spPr>
          <a:xfrm>
            <a:off x="2039225" y="343900"/>
            <a:ext cx="9284700" cy="7041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Simulation: </a:t>
            </a:r>
            <a:r>
              <a:rPr lang="en-US" sz="3600">
                <a:latin typeface="Open Sans"/>
                <a:ea typeface="Open Sans"/>
                <a:cs typeface="Open Sans"/>
                <a:sym typeface="Open Sans"/>
              </a:rPr>
              <a:t>Make a Thunderstorm  </a:t>
            </a:r>
            <a:endParaRPr sz="3600"/>
          </a:p>
        </p:txBody>
      </p:sp>
      <p:sp>
        <p:nvSpPr>
          <p:cNvPr id="972" name="Google Shape;972;p112"/>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13716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73" name="Google Shape;973;p11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74" name="Google Shape;974;p112"/>
          <p:cNvPicPr preferRelativeResize="0"/>
          <p:nvPr/>
        </p:nvPicPr>
        <p:blipFill>
          <a:blip r:embed="rId3">
            <a:alphaModFix/>
          </a:blip>
          <a:stretch>
            <a:fillRect/>
          </a:stretch>
        </p:blipFill>
        <p:spPr>
          <a:xfrm>
            <a:off x="2039216" y="1047975"/>
            <a:ext cx="8409983" cy="4762050"/>
          </a:xfrm>
          <a:prstGeom prst="rect">
            <a:avLst/>
          </a:prstGeom>
          <a:noFill/>
          <a:ln>
            <a:noFill/>
          </a:ln>
        </p:spPr>
      </p:pic>
      <p:pic>
        <p:nvPicPr>
          <p:cNvPr id="975" name="Google Shape;975;p112"/>
          <p:cNvPicPr preferRelativeResize="0"/>
          <p:nvPr/>
        </p:nvPicPr>
        <p:blipFill>
          <a:blip r:embed="rId4">
            <a:alphaModFix/>
          </a:blip>
          <a:stretch>
            <a:fillRect/>
          </a:stretch>
        </p:blipFill>
        <p:spPr>
          <a:xfrm>
            <a:off x="850898" y="165125"/>
            <a:ext cx="1063424" cy="1061638"/>
          </a:xfrm>
          <a:prstGeom prst="rect">
            <a:avLst/>
          </a:prstGeom>
          <a:noFill/>
          <a:ln>
            <a:noFill/>
          </a:ln>
        </p:spPr>
      </p:pic>
      <p:sp>
        <p:nvSpPr>
          <p:cNvPr id="976" name="Google Shape;976;p112"/>
          <p:cNvSpPr txBox="1"/>
          <p:nvPr/>
        </p:nvSpPr>
        <p:spPr>
          <a:xfrm>
            <a:off x="3729600" y="5810025"/>
            <a:ext cx="50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Open Sans"/>
                <a:ea typeface="Open Sans"/>
                <a:cs typeface="Open Sans"/>
                <a:sym typeface="Open Sans"/>
                <a:hlinkClick r:id="rId5"/>
              </a:rPr>
              <a:t>https://scied.ucar.edu/make-thunderstorm</a:t>
            </a:r>
            <a:endParaRPr sz="18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0" name="Shape 980"/>
        <p:cNvGrpSpPr/>
        <p:nvPr/>
      </p:nvGrpSpPr>
      <p:grpSpPr>
        <a:xfrm>
          <a:off x="0" y="0"/>
          <a:ext cx="0" cy="0"/>
          <a:chOff x="0" y="0"/>
          <a:chExt cx="0" cy="0"/>
        </a:xfrm>
      </p:grpSpPr>
      <p:sp>
        <p:nvSpPr>
          <p:cNvPr id="981" name="Google Shape;981;p113"/>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ready to start at 12:55pm</a:t>
            </a:r>
            <a:endParaRPr sz="3600"/>
          </a:p>
        </p:txBody>
      </p:sp>
      <p:sp>
        <p:nvSpPr>
          <p:cNvPr id="982" name="Google Shape;982;p113"/>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83" name="Google Shape;983;p11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84" name="Google Shape;984;p113"/>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8" name="Shape 988"/>
        <p:cNvGrpSpPr/>
        <p:nvPr/>
      </p:nvGrpSpPr>
      <p:grpSpPr>
        <a:xfrm>
          <a:off x="0" y="0"/>
          <a:ext cx="0" cy="0"/>
          <a:chOff x="0" y="0"/>
          <a:chExt cx="0" cy="0"/>
        </a:xfrm>
      </p:grpSpPr>
      <p:sp>
        <p:nvSpPr>
          <p:cNvPr id="989" name="Google Shape;989;p11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Please download the free </a:t>
            </a:r>
            <a:r>
              <a:rPr b="1" lang="en-US"/>
              <a:t>GLOBE Observer </a:t>
            </a:r>
            <a:r>
              <a:rPr lang="en-US"/>
              <a:t>app on your mobile device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Create an account (use your teacher email)</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Learn more about GLOBE Observer at: </a:t>
            </a:r>
            <a:r>
              <a:rPr lang="en-US" u="sng">
                <a:solidFill>
                  <a:schemeClr val="hlink"/>
                </a:solidFill>
                <a:hlinkClick r:id="rId3"/>
              </a:rPr>
              <a:t>https://observer.globe.gov</a:t>
            </a:r>
            <a:r>
              <a:rPr lang="en-US"/>
              <a:t> </a:t>
            </a:r>
            <a:endParaRPr/>
          </a:p>
        </p:txBody>
      </p:sp>
      <p:sp>
        <p:nvSpPr>
          <p:cNvPr id="990" name="Google Shape;990;p11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91" name="Google Shape;991;p114"/>
          <p:cNvPicPr preferRelativeResize="0"/>
          <p:nvPr/>
        </p:nvPicPr>
        <p:blipFill rotWithShape="1">
          <a:blip r:embed="rId4">
            <a:alphaModFix/>
          </a:blip>
          <a:srcRect b="6010" l="6952" r="6459" t="6752"/>
          <a:stretch/>
        </p:blipFill>
        <p:spPr>
          <a:xfrm>
            <a:off x="8695750" y="4221725"/>
            <a:ext cx="1480525" cy="1396750"/>
          </a:xfrm>
          <a:prstGeom prst="rect">
            <a:avLst/>
          </a:prstGeom>
          <a:noFill/>
          <a:ln>
            <a:noFill/>
          </a:ln>
        </p:spPr>
      </p:pic>
      <p:sp>
        <p:nvSpPr>
          <p:cNvPr id="992" name="Google Shape;992;p11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Cloud Data Collection with GLOBE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70"/>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70"/>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t/>
            </a:r>
            <a:endParaRPr/>
          </a:p>
        </p:txBody>
      </p:sp>
      <p:pic>
        <p:nvPicPr>
          <p:cNvPr id="566" name="Google Shape;566;p70"/>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567" name="Google Shape;567;p7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7" name="Shape 997"/>
        <p:cNvGrpSpPr/>
        <p:nvPr/>
      </p:nvGrpSpPr>
      <p:grpSpPr>
        <a:xfrm>
          <a:off x="0" y="0"/>
          <a:ext cx="0" cy="0"/>
          <a:chOff x="0" y="0"/>
          <a:chExt cx="0" cy="0"/>
        </a:xfrm>
      </p:grpSpPr>
      <p:sp>
        <p:nvSpPr>
          <p:cNvPr id="998" name="Google Shape;998;p1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a:t>
            </a:r>
            <a:endParaRPr/>
          </a:p>
        </p:txBody>
      </p:sp>
      <p:sp>
        <p:nvSpPr>
          <p:cNvPr id="999" name="Google Shape;999;p115"/>
          <p:cNvSpPr txBox="1"/>
          <p:nvPr>
            <p:ph idx="1" type="body"/>
          </p:nvPr>
        </p:nvSpPr>
        <p:spPr>
          <a:xfrm>
            <a:off x="838200" y="1690825"/>
            <a:ext cx="10515600" cy="46629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the activities wearing your “student hat” first</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42900" lvl="2" marL="1371600" rtl="0" algn="l">
              <a:spcBef>
                <a:spcPts val="1000"/>
              </a:spcBef>
              <a:spcAft>
                <a:spcPts val="0"/>
              </a:spcAft>
              <a:buSzPts val="18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000" name="Google Shape;1000;p115"/>
          <p:cNvSpPr txBox="1"/>
          <p:nvPr/>
        </p:nvSpPr>
        <p:spPr>
          <a:xfrm>
            <a:off x="8979025" y="113125"/>
            <a:ext cx="3000000" cy="5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a:p>
        </p:txBody>
      </p:sp>
      <p:sp>
        <p:nvSpPr>
          <p:cNvPr id="1001" name="Google Shape;1001;p115"/>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5" name="Shape 1005"/>
        <p:cNvGrpSpPr/>
        <p:nvPr/>
      </p:nvGrpSpPr>
      <p:grpSpPr>
        <a:xfrm>
          <a:off x="0" y="0"/>
          <a:ext cx="0" cy="0"/>
          <a:chOff x="0" y="0"/>
          <a:chExt cx="0" cy="0"/>
        </a:xfrm>
      </p:grpSpPr>
      <p:sp>
        <p:nvSpPr>
          <p:cNvPr id="1006" name="Google Shape;1006;p116"/>
          <p:cNvSpPr txBox="1"/>
          <p:nvPr>
            <p:ph type="title"/>
          </p:nvPr>
        </p:nvSpPr>
        <p:spPr>
          <a:xfrm>
            <a:off x="1231900" y="381000"/>
            <a:ext cx="8558700" cy="18039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a:t>GLOBE Atmosphere Protocols</a:t>
            </a:r>
            <a:endParaRPr/>
          </a:p>
        </p:txBody>
      </p:sp>
      <p:sp>
        <p:nvSpPr>
          <p:cNvPr id="1007" name="Google Shape;1007;p11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08" name="Google Shape;1008;p116"/>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117"/>
          <p:cNvSpPr txBox="1"/>
          <p:nvPr>
            <p:ph type="title"/>
          </p:nvPr>
        </p:nvSpPr>
        <p:spPr>
          <a:xfrm>
            <a:off x="838200" y="373850"/>
            <a:ext cx="10515600" cy="1064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Outline</a:t>
            </a:r>
            <a:endParaRPr/>
          </a:p>
        </p:txBody>
      </p:sp>
      <p:sp>
        <p:nvSpPr>
          <p:cNvPr id="1015" name="Google Shape;1015;p117"/>
          <p:cNvSpPr txBox="1"/>
          <p:nvPr>
            <p:ph idx="1" type="body"/>
          </p:nvPr>
        </p:nvSpPr>
        <p:spPr>
          <a:xfrm>
            <a:off x="838200" y="1261175"/>
            <a:ext cx="10515600" cy="32832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1000"/>
              </a:spcBef>
              <a:spcAft>
                <a:spcPts val="0"/>
              </a:spcAft>
              <a:buSzPts val="1800"/>
              <a:buChar char="•"/>
            </a:pPr>
            <a:r>
              <a:rPr lang="en-US"/>
              <a:t>Why GLOBE?</a:t>
            </a:r>
            <a:endParaRPr/>
          </a:p>
          <a:p>
            <a:pPr indent="-342900" lvl="0" marL="457200" rtl="0" algn="l">
              <a:lnSpc>
                <a:spcPct val="100000"/>
              </a:lnSpc>
              <a:spcBef>
                <a:spcPts val="0"/>
              </a:spcBef>
              <a:spcAft>
                <a:spcPts val="0"/>
              </a:spcAft>
              <a:buSzPts val="1800"/>
              <a:buChar char="•"/>
            </a:pPr>
            <a:r>
              <a:rPr lang="en-US"/>
              <a:t>What is GLOBE?</a:t>
            </a:r>
            <a:endParaRPr/>
          </a:p>
          <a:p>
            <a:pPr indent="-342900" lvl="0" marL="457200" rtl="0" algn="l">
              <a:lnSpc>
                <a:spcPct val="100000"/>
              </a:lnSpc>
              <a:spcBef>
                <a:spcPts val="0"/>
              </a:spcBef>
              <a:spcAft>
                <a:spcPts val="0"/>
              </a:spcAft>
              <a:buSzPts val="1800"/>
              <a:buChar char="•"/>
            </a:pPr>
            <a:r>
              <a:rPr lang="en-US"/>
              <a:t>GLOBE by the numbers</a:t>
            </a:r>
            <a:endParaRPr/>
          </a:p>
          <a:p>
            <a:pPr indent="-342900" lvl="0" marL="457200" rtl="0" algn="l">
              <a:lnSpc>
                <a:spcPct val="100000"/>
              </a:lnSpc>
              <a:spcBef>
                <a:spcPts val="0"/>
              </a:spcBef>
              <a:spcAft>
                <a:spcPts val="0"/>
              </a:spcAft>
              <a:buSzPts val="1800"/>
              <a:buChar char="•"/>
            </a:pPr>
            <a:r>
              <a:rPr lang="en-US"/>
              <a:t>Benefits for GLOBE Teachers &amp; Students</a:t>
            </a:r>
            <a:endParaRPr/>
          </a:p>
          <a:p>
            <a:pPr indent="-342900" lvl="0" marL="457200" rtl="0" algn="l">
              <a:lnSpc>
                <a:spcPct val="100000"/>
              </a:lnSpc>
              <a:spcBef>
                <a:spcPts val="0"/>
              </a:spcBef>
              <a:spcAft>
                <a:spcPts val="0"/>
              </a:spcAft>
              <a:buSzPts val="1800"/>
              <a:buChar char="•"/>
            </a:pPr>
            <a:r>
              <a:rPr lang="en-US"/>
              <a:t>Next Steps</a:t>
            </a:r>
            <a:endParaRPr/>
          </a:p>
        </p:txBody>
      </p:sp>
      <p:pic>
        <p:nvPicPr>
          <p:cNvPr id="1016" name="Google Shape;1016;p117"/>
          <p:cNvPicPr preferRelativeResize="0"/>
          <p:nvPr/>
        </p:nvPicPr>
        <p:blipFill>
          <a:blip r:embed="rId3">
            <a:alphaModFix/>
          </a:blip>
          <a:stretch>
            <a:fillRect/>
          </a:stretch>
        </p:blipFill>
        <p:spPr>
          <a:xfrm>
            <a:off x="4237539" y="3574800"/>
            <a:ext cx="4107886" cy="3283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1" name="Shape 1021"/>
        <p:cNvGrpSpPr/>
        <p:nvPr/>
      </p:nvGrpSpPr>
      <p:grpSpPr>
        <a:xfrm>
          <a:off x="0" y="0"/>
          <a:ext cx="0" cy="0"/>
          <a:chOff x="0" y="0"/>
          <a:chExt cx="0" cy="0"/>
        </a:xfrm>
      </p:grpSpPr>
      <p:sp>
        <p:nvSpPr>
          <p:cNvPr id="1022" name="Google Shape;1022;p118"/>
          <p:cNvSpPr txBox="1"/>
          <p:nvPr>
            <p:ph type="title"/>
          </p:nvPr>
        </p:nvSpPr>
        <p:spPr>
          <a:xfrm>
            <a:off x="1810275" y="365125"/>
            <a:ext cx="9543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GLOBE?</a:t>
            </a:r>
            <a:endParaRPr/>
          </a:p>
        </p:txBody>
      </p:sp>
      <p:sp>
        <p:nvSpPr>
          <p:cNvPr id="1023" name="Google Shape;1023;p118"/>
          <p:cNvSpPr txBox="1"/>
          <p:nvPr>
            <p:ph idx="1" type="body"/>
          </p:nvPr>
        </p:nvSpPr>
        <p:spPr>
          <a:xfrm>
            <a:off x="838200" y="1825625"/>
            <a:ext cx="11194200" cy="4351200"/>
          </a:xfrm>
          <a:prstGeom prst="rect">
            <a:avLst/>
          </a:prstGeom>
        </p:spPr>
        <p:txBody>
          <a:bodyPr anchorCtr="0" anchor="t" bIns="45700" lIns="91425" spcFirstLastPara="1" rIns="91425" wrap="square" tIns="45700">
            <a:noAutofit/>
          </a:bodyPr>
          <a:lstStyle/>
          <a:p>
            <a:pPr indent="-342900" lvl="0" marL="457200" rtl="0" algn="l">
              <a:lnSpc>
                <a:spcPct val="50000"/>
              </a:lnSpc>
              <a:spcBef>
                <a:spcPts val="1000"/>
              </a:spcBef>
              <a:spcAft>
                <a:spcPts val="0"/>
              </a:spcAft>
              <a:buSzPts val="1800"/>
              <a:buChar char="•"/>
            </a:pPr>
            <a:r>
              <a:rPr lang="en-US"/>
              <a:t>Access to 25 year-old database: </a:t>
            </a:r>
            <a:r>
              <a:rPr lang="en-US" sz="2800"/>
              <a:t>179,160,433 measurements</a:t>
            </a:r>
            <a:endParaRPr sz="2800"/>
          </a:p>
          <a:p>
            <a:pPr indent="0" lvl="0" marL="457200" rtl="0" algn="l">
              <a:lnSpc>
                <a:spcPct val="50000"/>
              </a:lnSpc>
              <a:spcBef>
                <a:spcPts val="1000"/>
              </a:spcBef>
              <a:spcAft>
                <a:spcPts val="0"/>
              </a:spcAft>
              <a:buNone/>
            </a:pPr>
            <a:r>
              <a:t/>
            </a:r>
            <a:endParaRPr/>
          </a:p>
          <a:p>
            <a:pPr indent="-342900" lvl="0" marL="457200" rtl="0" algn="l">
              <a:lnSpc>
                <a:spcPct val="90000"/>
              </a:lnSpc>
              <a:spcBef>
                <a:spcPts val="1000"/>
              </a:spcBef>
              <a:spcAft>
                <a:spcPts val="0"/>
              </a:spcAft>
              <a:buSzPts val="1800"/>
              <a:buChar char="•"/>
            </a:pPr>
            <a:r>
              <a:rPr lang="en-US"/>
              <a:t>Authentic field-based science</a:t>
            </a:r>
            <a:endParaRPr/>
          </a:p>
          <a:p>
            <a:pPr indent="0" lvl="0" marL="457200" rtl="0" algn="l">
              <a:lnSpc>
                <a:spcPct val="50000"/>
              </a:lnSpc>
              <a:spcBef>
                <a:spcPts val="1000"/>
              </a:spcBef>
              <a:spcAft>
                <a:spcPts val="0"/>
              </a:spcAft>
              <a:buNone/>
            </a:pPr>
            <a:r>
              <a:t/>
            </a:r>
            <a:endParaRPr/>
          </a:p>
          <a:p>
            <a:pPr indent="-342900" lvl="0" marL="457200" rtl="0" algn="l">
              <a:lnSpc>
                <a:spcPct val="50000"/>
              </a:lnSpc>
              <a:spcBef>
                <a:spcPts val="1000"/>
              </a:spcBef>
              <a:spcAft>
                <a:spcPts val="0"/>
              </a:spcAft>
              <a:buSzPts val="1800"/>
              <a:buChar char="•"/>
            </a:pPr>
            <a:r>
              <a:rPr lang="en-US"/>
              <a:t>Data collection with consistency through protocols</a:t>
            </a:r>
            <a:endParaRPr/>
          </a:p>
          <a:p>
            <a:pPr indent="0" lvl="0" marL="457200" rtl="0" algn="l">
              <a:lnSpc>
                <a:spcPct val="50000"/>
              </a:lnSpc>
              <a:spcBef>
                <a:spcPts val="1000"/>
              </a:spcBef>
              <a:spcAft>
                <a:spcPts val="0"/>
              </a:spcAft>
              <a:buNone/>
            </a:pPr>
            <a:r>
              <a:t/>
            </a:r>
            <a:endParaRPr/>
          </a:p>
          <a:p>
            <a:pPr indent="-342900" lvl="0" marL="457200" rtl="0" algn="l">
              <a:lnSpc>
                <a:spcPct val="50000"/>
              </a:lnSpc>
              <a:spcBef>
                <a:spcPts val="1000"/>
              </a:spcBef>
              <a:spcAft>
                <a:spcPts val="0"/>
              </a:spcAft>
              <a:buSzPts val="1800"/>
              <a:buChar char="•"/>
            </a:pPr>
            <a:r>
              <a:rPr lang="en-US"/>
              <a:t>Allows for comparable data around the world</a:t>
            </a:r>
            <a:endParaRPr/>
          </a:p>
          <a:p>
            <a:pPr indent="0" lvl="0" marL="457200" rtl="0" algn="l">
              <a:lnSpc>
                <a:spcPct val="50000"/>
              </a:lnSpc>
              <a:spcBef>
                <a:spcPts val="1000"/>
              </a:spcBef>
              <a:spcAft>
                <a:spcPts val="0"/>
              </a:spcAft>
              <a:buNone/>
            </a:pPr>
            <a:r>
              <a:t/>
            </a:r>
            <a:endParaRPr/>
          </a:p>
          <a:p>
            <a:pPr indent="-342900" lvl="0" marL="457200" rtl="0" algn="l">
              <a:lnSpc>
                <a:spcPct val="50000"/>
              </a:lnSpc>
              <a:spcBef>
                <a:spcPts val="1000"/>
              </a:spcBef>
              <a:spcAft>
                <a:spcPts val="0"/>
              </a:spcAft>
              <a:buSzPts val="1800"/>
              <a:buChar char="•"/>
            </a:pPr>
            <a:r>
              <a:rPr lang="en-US"/>
              <a:t>Protocols developed and agreed upon by NASA scientists</a:t>
            </a:r>
            <a:endParaRPr/>
          </a:p>
        </p:txBody>
      </p:sp>
      <p:pic>
        <p:nvPicPr>
          <p:cNvPr id="1024" name="Google Shape;1024;p118"/>
          <p:cNvPicPr preferRelativeResize="0"/>
          <p:nvPr/>
        </p:nvPicPr>
        <p:blipFill rotWithShape="1">
          <a:blip r:embed="rId3">
            <a:alphaModFix/>
          </a:blip>
          <a:srcRect b="6010" l="6952" r="6459" t="6752"/>
          <a:stretch/>
        </p:blipFill>
        <p:spPr>
          <a:xfrm>
            <a:off x="149067" y="96825"/>
            <a:ext cx="1501483" cy="1416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9" name="Shape 1029"/>
        <p:cNvGrpSpPr/>
        <p:nvPr/>
      </p:nvGrpSpPr>
      <p:grpSpPr>
        <a:xfrm>
          <a:off x="0" y="0"/>
          <a:ext cx="0" cy="0"/>
          <a:chOff x="0" y="0"/>
          <a:chExt cx="0" cy="0"/>
        </a:xfrm>
      </p:grpSpPr>
      <p:sp>
        <p:nvSpPr>
          <p:cNvPr id="1030" name="Google Shape;1030;p119"/>
          <p:cNvSpPr txBox="1"/>
          <p:nvPr>
            <p:ph type="title"/>
          </p:nvPr>
        </p:nvSpPr>
        <p:spPr>
          <a:xfrm>
            <a:off x="838200" y="240900"/>
            <a:ext cx="10515600" cy="77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3"/>
              </a:rPr>
              <a:t>Visualization Tool</a:t>
            </a:r>
            <a:endParaRPr/>
          </a:p>
        </p:txBody>
      </p:sp>
      <p:pic>
        <p:nvPicPr>
          <p:cNvPr id="1031" name="Google Shape;1031;p119"/>
          <p:cNvPicPr preferRelativeResize="0"/>
          <p:nvPr/>
        </p:nvPicPr>
        <p:blipFill>
          <a:blip r:embed="rId4">
            <a:alphaModFix/>
          </a:blip>
          <a:stretch>
            <a:fillRect/>
          </a:stretch>
        </p:blipFill>
        <p:spPr>
          <a:xfrm>
            <a:off x="2216799" y="1182637"/>
            <a:ext cx="7758425" cy="4781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pic>
        <p:nvPicPr>
          <p:cNvPr descr="Image result" id="1037" name="Google Shape;1037;p120"/>
          <p:cNvPicPr preferRelativeResize="0"/>
          <p:nvPr/>
        </p:nvPicPr>
        <p:blipFill>
          <a:blip r:embed="rId3">
            <a:alphaModFix/>
          </a:blip>
          <a:stretch>
            <a:fillRect/>
          </a:stretch>
        </p:blipFill>
        <p:spPr>
          <a:xfrm>
            <a:off x="2734475" y="2169525"/>
            <a:ext cx="5632150" cy="4250700"/>
          </a:xfrm>
          <a:prstGeom prst="rect">
            <a:avLst/>
          </a:prstGeom>
          <a:noFill/>
          <a:ln>
            <a:noFill/>
          </a:ln>
        </p:spPr>
      </p:pic>
      <p:sp>
        <p:nvSpPr>
          <p:cNvPr id="1038" name="Google Shape;1038;p120"/>
          <p:cNvSpPr txBox="1"/>
          <p:nvPr/>
        </p:nvSpPr>
        <p:spPr>
          <a:xfrm>
            <a:off x="592500" y="423750"/>
            <a:ext cx="11007000" cy="109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lang="en-US" sz="2100">
                <a:solidFill>
                  <a:srgbClr val="222222"/>
                </a:solidFill>
                <a:latin typeface="Open Sans"/>
                <a:ea typeface="Open Sans"/>
                <a:cs typeface="Open Sans"/>
                <a:sym typeface="Open Sans"/>
              </a:rPr>
              <a:t>"</a:t>
            </a:r>
            <a:r>
              <a:rPr b="1" lang="en-US" sz="2100">
                <a:solidFill>
                  <a:srgbClr val="222222"/>
                </a:solidFill>
                <a:latin typeface="Open Sans"/>
                <a:ea typeface="Open Sans"/>
                <a:cs typeface="Open Sans"/>
                <a:sym typeface="Open Sans"/>
              </a:rPr>
              <a:t>Earth System Science</a:t>
            </a:r>
            <a:r>
              <a:rPr lang="en-US" sz="2100">
                <a:solidFill>
                  <a:srgbClr val="222222"/>
                </a:solidFill>
                <a:latin typeface="Open Sans"/>
                <a:ea typeface="Open Sans"/>
                <a:cs typeface="Open Sans"/>
                <a:sym typeface="Open Sans"/>
              </a:rPr>
              <a:t> is a relatively new field of study that focuses on the operation of the whole </a:t>
            </a:r>
            <a:r>
              <a:rPr b="1" lang="en-US" sz="2100">
                <a:solidFill>
                  <a:srgbClr val="222222"/>
                </a:solidFill>
                <a:latin typeface="Open Sans"/>
                <a:ea typeface="Open Sans"/>
                <a:cs typeface="Open Sans"/>
                <a:sym typeface="Open Sans"/>
              </a:rPr>
              <a:t>Earth</a:t>
            </a:r>
            <a:r>
              <a:rPr lang="en-US" sz="2100">
                <a:solidFill>
                  <a:srgbClr val="222222"/>
                </a:solidFill>
                <a:latin typeface="Open Sans"/>
                <a:ea typeface="Open Sans"/>
                <a:cs typeface="Open Sans"/>
                <a:sym typeface="Open Sans"/>
              </a:rPr>
              <a:t>, including the atmosphere, hydrosphere, biosphere, and geosphere. These four spheres can be thought of as four machines or </a:t>
            </a:r>
            <a:r>
              <a:rPr b="1" lang="en-US" sz="2100">
                <a:solidFill>
                  <a:srgbClr val="222222"/>
                </a:solidFill>
                <a:latin typeface="Open Sans"/>
                <a:ea typeface="Open Sans"/>
                <a:cs typeface="Open Sans"/>
                <a:sym typeface="Open Sans"/>
              </a:rPr>
              <a:t>systems</a:t>
            </a:r>
            <a:r>
              <a:rPr lang="en-US" sz="2100">
                <a:solidFill>
                  <a:srgbClr val="222222"/>
                </a:solidFill>
                <a:latin typeface="Open Sans"/>
                <a:ea typeface="Open Sans"/>
                <a:cs typeface="Open Sans"/>
                <a:sym typeface="Open Sans"/>
              </a:rPr>
              <a:t> that are connected together to make one larger machine -- the whole </a:t>
            </a:r>
            <a:r>
              <a:rPr b="1" lang="en-US" sz="2100">
                <a:solidFill>
                  <a:srgbClr val="222222"/>
                </a:solidFill>
                <a:latin typeface="Open Sans"/>
                <a:ea typeface="Open Sans"/>
                <a:cs typeface="Open Sans"/>
                <a:sym typeface="Open Sans"/>
              </a:rPr>
              <a:t>Earth system</a:t>
            </a:r>
            <a:r>
              <a:rPr lang="en-US" sz="2100">
                <a:solidFill>
                  <a:srgbClr val="222222"/>
                </a:solidFill>
                <a:latin typeface="Open Sans"/>
                <a:ea typeface="Open Sans"/>
                <a:cs typeface="Open Sans"/>
                <a:sym typeface="Open Sans"/>
              </a:rPr>
              <a:t>.”</a:t>
            </a:r>
            <a:endParaRPr sz="2100">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2" name="Shape 1042"/>
        <p:cNvGrpSpPr/>
        <p:nvPr/>
      </p:nvGrpSpPr>
      <p:grpSpPr>
        <a:xfrm>
          <a:off x="0" y="0"/>
          <a:ext cx="0" cy="0"/>
          <a:chOff x="0" y="0"/>
          <a:chExt cx="0" cy="0"/>
        </a:xfrm>
      </p:grpSpPr>
      <p:sp>
        <p:nvSpPr>
          <p:cNvPr id="1043" name="Google Shape;1043;p121"/>
          <p:cNvSpPr txBox="1"/>
          <p:nvPr>
            <p:ph idx="1" type="body"/>
          </p:nvPr>
        </p:nvSpPr>
        <p:spPr>
          <a:xfrm>
            <a:off x="457200" y="1978025"/>
            <a:ext cx="57327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Examples of GLOBE Protocols:</a:t>
            </a:r>
            <a:endParaRPr sz="2400"/>
          </a:p>
          <a:p>
            <a:pPr indent="0" lvl="0" marL="0" rtl="0" algn="l">
              <a:lnSpc>
                <a:spcPct val="100000"/>
              </a:lnSpc>
              <a:spcBef>
                <a:spcPts val="0"/>
              </a:spcBef>
              <a:spcAft>
                <a:spcPts val="0"/>
              </a:spcAft>
              <a:buNone/>
            </a:pPr>
            <a:r>
              <a:t/>
            </a:r>
            <a:endParaRPr sz="600"/>
          </a:p>
          <a:p>
            <a:pPr indent="-381000" lvl="0" marL="457200" rtl="0" algn="l">
              <a:lnSpc>
                <a:spcPct val="100000"/>
              </a:lnSpc>
              <a:spcBef>
                <a:spcPts val="0"/>
              </a:spcBef>
              <a:spcAft>
                <a:spcPts val="0"/>
              </a:spcAft>
              <a:buSzPts val="2400"/>
              <a:buChar char="•"/>
            </a:pPr>
            <a:r>
              <a:rPr lang="en-US" sz="2400"/>
              <a:t>Atmosphere - air temperature, precipitation, clouds</a:t>
            </a:r>
            <a:endParaRPr sz="2400"/>
          </a:p>
          <a:p>
            <a:pPr indent="-381000" lvl="0" marL="457200" rtl="0" algn="l">
              <a:lnSpc>
                <a:spcPct val="100000"/>
              </a:lnSpc>
              <a:spcBef>
                <a:spcPts val="0"/>
              </a:spcBef>
              <a:spcAft>
                <a:spcPts val="0"/>
              </a:spcAft>
              <a:buSzPts val="2400"/>
              <a:buChar char="•"/>
            </a:pPr>
            <a:r>
              <a:rPr lang="en-US" sz="2400"/>
              <a:t>Hydrosphere - temperature, pH, mosquito habitats</a:t>
            </a:r>
            <a:endParaRPr sz="2400"/>
          </a:p>
          <a:p>
            <a:pPr indent="-381000" lvl="0" marL="457200" rtl="0" algn="l">
              <a:lnSpc>
                <a:spcPct val="100000"/>
              </a:lnSpc>
              <a:spcBef>
                <a:spcPts val="0"/>
              </a:spcBef>
              <a:spcAft>
                <a:spcPts val="0"/>
              </a:spcAft>
              <a:buSzPts val="2400"/>
              <a:buChar char="•"/>
            </a:pPr>
            <a:r>
              <a:rPr lang="en-US" sz="2400"/>
              <a:t>Soils/Pedosphere - soil moisture, temperature, characterization</a:t>
            </a:r>
            <a:endParaRPr sz="2400"/>
          </a:p>
          <a:p>
            <a:pPr indent="-381000" lvl="0" marL="457200" rtl="0" algn="l">
              <a:lnSpc>
                <a:spcPct val="100000"/>
              </a:lnSpc>
              <a:spcBef>
                <a:spcPts val="0"/>
              </a:spcBef>
              <a:spcAft>
                <a:spcPts val="0"/>
              </a:spcAft>
              <a:buSzPts val="2400"/>
              <a:buChar char="•"/>
            </a:pPr>
            <a:r>
              <a:rPr lang="en-US" sz="2400"/>
              <a:t>Biosphere - green up/down, land cover, fire fuel, carbon cycle</a:t>
            </a:r>
            <a:endParaRPr sz="2400"/>
          </a:p>
        </p:txBody>
      </p:sp>
      <p:sp>
        <p:nvSpPr>
          <p:cNvPr id="1044" name="Google Shape;1044;p121"/>
          <p:cNvSpPr txBox="1"/>
          <p:nvPr>
            <p:ph idx="11" type="ftr"/>
          </p:nvPr>
        </p:nvSpPr>
        <p:spPr>
          <a:xfrm>
            <a:off x="622300" y="5975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400"/>
              <a:t>www.globe.gov | help@globe.gov</a:t>
            </a:r>
            <a:endParaRPr sz="2400"/>
          </a:p>
        </p:txBody>
      </p:sp>
      <p:sp>
        <p:nvSpPr>
          <p:cNvPr id="1045" name="Google Shape;1045;p121"/>
          <p:cNvSpPr txBox="1"/>
          <p:nvPr>
            <p:ph type="title"/>
          </p:nvPr>
        </p:nvSpPr>
        <p:spPr>
          <a:xfrm>
            <a:off x="609600" y="365125"/>
            <a:ext cx="10884900" cy="110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GLOBE Program: </a:t>
            </a:r>
            <a:r>
              <a:rPr b="1" lang="en-US" sz="4000">
                <a:latin typeface="Open Sans"/>
                <a:ea typeface="Open Sans"/>
                <a:cs typeface="Open Sans"/>
                <a:sym typeface="Open Sans"/>
              </a:rPr>
              <a:t>G</a:t>
            </a:r>
            <a:r>
              <a:rPr lang="en-US" sz="4000">
                <a:latin typeface="Open Sans"/>
                <a:ea typeface="Open Sans"/>
                <a:cs typeface="Open Sans"/>
                <a:sym typeface="Open Sans"/>
              </a:rPr>
              <a:t>lobal </a:t>
            </a:r>
            <a:r>
              <a:rPr b="1" lang="en-US" sz="4000">
                <a:latin typeface="Open Sans"/>
                <a:ea typeface="Open Sans"/>
                <a:cs typeface="Open Sans"/>
                <a:sym typeface="Open Sans"/>
              </a:rPr>
              <a:t>L</a:t>
            </a:r>
            <a:r>
              <a:rPr lang="en-US" sz="4000">
                <a:latin typeface="Open Sans"/>
                <a:ea typeface="Open Sans"/>
                <a:cs typeface="Open Sans"/>
                <a:sym typeface="Open Sans"/>
              </a:rPr>
              <a:t>earning and </a:t>
            </a:r>
            <a:r>
              <a:rPr b="1" lang="en-US" sz="4000">
                <a:latin typeface="Open Sans"/>
                <a:ea typeface="Open Sans"/>
                <a:cs typeface="Open Sans"/>
                <a:sym typeface="Open Sans"/>
              </a:rPr>
              <a:t>O</a:t>
            </a:r>
            <a:r>
              <a:rPr lang="en-US" sz="4000">
                <a:latin typeface="Open Sans"/>
                <a:ea typeface="Open Sans"/>
                <a:cs typeface="Open Sans"/>
                <a:sym typeface="Open Sans"/>
              </a:rPr>
              <a:t>bservations to </a:t>
            </a:r>
            <a:r>
              <a:rPr b="1" lang="en-US" sz="4000">
                <a:latin typeface="Open Sans"/>
                <a:ea typeface="Open Sans"/>
                <a:cs typeface="Open Sans"/>
                <a:sym typeface="Open Sans"/>
              </a:rPr>
              <a:t>B</a:t>
            </a:r>
            <a:r>
              <a:rPr lang="en-US" sz="4000">
                <a:latin typeface="Open Sans"/>
                <a:ea typeface="Open Sans"/>
                <a:cs typeface="Open Sans"/>
                <a:sym typeface="Open Sans"/>
              </a:rPr>
              <a:t>enefit the </a:t>
            </a:r>
            <a:r>
              <a:rPr b="1" lang="en-US" sz="4000">
                <a:latin typeface="Open Sans"/>
                <a:ea typeface="Open Sans"/>
                <a:cs typeface="Open Sans"/>
                <a:sym typeface="Open Sans"/>
              </a:rPr>
              <a:t>E</a:t>
            </a:r>
            <a:r>
              <a:rPr lang="en-US" sz="4000">
                <a:latin typeface="Open Sans"/>
                <a:ea typeface="Open Sans"/>
                <a:cs typeface="Open Sans"/>
                <a:sym typeface="Open Sans"/>
              </a:rPr>
              <a:t>nvironment</a:t>
            </a:r>
            <a:endParaRPr sz="4000"/>
          </a:p>
        </p:txBody>
      </p:sp>
      <p:pic>
        <p:nvPicPr>
          <p:cNvPr id="1046" name="Google Shape;1046;p121"/>
          <p:cNvPicPr preferRelativeResize="0"/>
          <p:nvPr/>
        </p:nvPicPr>
        <p:blipFill>
          <a:blip r:embed="rId3">
            <a:alphaModFix/>
          </a:blip>
          <a:stretch>
            <a:fillRect/>
          </a:stretch>
        </p:blipFill>
        <p:spPr>
          <a:xfrm>
            <a:off x="6082999" y="1759062"/>
            <a:ext cx="2092453" cy="4636726"/>
          </a:xfrm>
          <a:prstGeom prst="rect">
            <a:avLst/>
          </a:prstGeom>
          <a:noFill/>
          <a:ln>
            <a:noFill/>
          </a:ln>
        </p:spPr>
      </p:pic>
      <p:sp>
        <p:nvSpPr>
          <p:cNvPr id="1047" name="Google Shape;1047;p121"/>
          <p:cNvSpPr txBox="1"/>
          <p:nvPr/>
        </p:nvSpPr>
        <p:spPr>
          <a:xfrm>
            <a:off x="8405450" y="2508750"/>
            <a:ext cx="34758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857"/>
                </a:solidFill>
                <a:latin typeface="Open Sans"/>
                <a:ea typeface="Open Sans"/>
                <a:cs typeface="Open Sans"/>
                <a:sym typeface="Open Sans"/>
              </a:rPr>
              <a:t>How to participate:</a:t>
            </a:r>
            <a:endParaRPr sz="24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6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Protocol eTrainings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GLOBE Observer</a:t>
            </a:r>
            <a:endParaRPr sz="2400">
              <a:solidFill>
                <a:srgbClr val="595857"/>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sp>
        <p:nvSpPr>
          <p:cNvPr id="1053" name="Google Shape;1053;p12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by the Numbers</a:t>
            </a:r>
            <a:endParaRPr/>
          </a:p>
        </p:txBody>
      </p:sp>
      <p:sp>
        <p:nvSpPr>
          <p:cNvPr id="1054" name="Google Shape;1054;p122"/>
          <p:cNvSpPr txBox="1"/>
          <p:nvPr>
            <p:ph idx="1" type="body"/>
          </p:nvPr>
        </p:nvSpPr>
        <p:spPr>
          <a:xfrm>
            <a:off x="228600" y="1154700"/>
            <a:ext cx="10515600" cy="5589900"/>
          </a:xfrm>
          <a:prstGeom prst="rect">
            <a:avLst/>
          </a:prstGeom>
        </p:spPr>
        <p:txBody>
          <a:bodyPr anchorCtr="0" anchor="t" bIns="45700" lIns="91425" spcFirstLastPara="1" rIns="91425" wrap="square" tIns="45700">
            <a:noAutofit/>
          </a:bodyPr>
          <a:lstStyle/>
          <a:p>
            <a:pPr indent="-342900" lvl="0" marL="1371600" rtl="0" algn="l">
              <a:spcBef>
                <a:spcPts val="1000"/>
              </a:spcBef>
              <a:spcAft>
                <a:spcPts val="0"/>
              </a:spcAft>
              <a:buSzPts val="1800"/>
              <a:buChar char="•"/>
            </a:pPr>
            <a:r>
              <a:rPr lang="en-US"/>
              <a:t>123 Countries</a:t>
            </a:r>
            <a:endParaRPr/>
          </a:p>
          <a:p>
            <a:pPr indent="-342900" lvl="0" marL="1371600" rtl="0" algn="l">
              <a:spcBef>
                <a:spcPts val="0"/>
              </a:spcBef>
              <a:spcAft>
                <a:spcPts val="0"/>
              </a:spcAft>
              <a:buSzPts val="1800"/>
              <a:buChar char="•"/>
            </a:pPr>
            <a:r>
              <a:rPr lang="en-US"/>
              <a:t>36,935 Schools</a:t>
            </a:r>
            <a:endParaRPr/>
          </a:p>
          <a:p>
            <a:pPr indent="-342900" lvl="0" marL="1371600" rtl="0" algn="l">
              <a:spcBef>
                <a:spcPts val="0"/>
              </a:spcBef>
              <a:spcAft>
                <a:spcPts val="0"/>
              </a:spcAft>
              <a:buSzPts val="1800"/>
              <a:buChar char="•"/>
            </a:pPr>
            <a:r>
              <a:rPr lang="en-US"/>
              <a:t>39,244 Teachers</a:t>
            </a:r>
            <a:endParaRPr/>
          </a:p>
          <a:p>
            <a:pPr indent="-342900" lvl="0" marL="1371600" rtl="0" algn="l">
              <a:spcBef>
                <a:spcPts val="0"/>
              </a:spcBef>
              <a:spcAft>
                <a:spcPts val="0"/>
              </a:spcAft>
              <a:buSzPts val="1800"/>
              <a:buChar char="•"/>
            </a:pPr>
            <a:r>
              <a:rPr lang="en-US"/>
              <a:t>170,361 GLOBE Observers</a:t>
            </a:r>
            <a:endParaRPr/>
          </a:p>
          <a:p>
            <a:pPr indent="0" lvl="0" marL="0" rtl="0" algn="l">
              <a:spcBef>
                <a:spcPts val="1000"/>
              </a:spcBef>
              <a:spcAft>
                <a:spcPts val="0"/>
              </a:spcAft>
              <a:buNone/>
            </a:pPr>
            <a:r>
              <a:t/>
            </a:r>
            <a:endParaRPr/>
          </a:p>
          <a:p>
            <a:pPr indent="-342900" lvl="0" marL="457200" rtl="0" algn="l">
              <a:lnSpc>
                <a:spcPct val="50000"/>
              </a:lnSpc>
              <a:spcBef>
                <a:spcPts val="1000"/>
              </a:spcBef>
              <a:spcAft>
                <a:spcPts val="0"/>
              </a:spcAft>
              <a:buSzPts val="1800"/>
              <a:buChar char="●"/>
            </a:pPr>
            <a:r>
              <a:rPr lang="en-US"/>
              <a:t>Connect with schools around the world</a:t>
            </a:r>
            <a:endParaRPr/>
          </a:p>
          <a:p>
            <a:pPr indent="0" lvl="0" marL="0" rtl="0" algn="l">
              <a:lnSpc>
                <a:spcPct val="50000"/>
              </a:lnSpc>
              <a:spcBef>
                <a:spcPts val="1000"/>
              </a:spcBef>
              <a:spcAft>
                <a:spcPts val="0"/>
              </a:spcAft>
              <a:buNone/>
            </a:pPr>
            <a:r>
              <a:t/>
            </a:r>
            <a:endParaRPr/>
          </a:p>
          <a:p>
            <a:pPr indent="-342900" lvl="0" marL="457200" rtl="0" algn="l">
              <a:lnSpc>
                <a:spcPct val="50000"/>
              </a:lnSpc>
              <a:spcBef>
                <a:spcPts val="1000"/>
              </a:spcBef>
              <a:spcAft>
                <a:spcPts val="0"/>
              </a:spcAft>
              <a:buSzPts val="1800"/>
              <a:buChar char="●"/>
            </a:pPr>
            <a:r>
              <a:rPr lang="en-US"/>
              <a:t>Join the GLOBE Community</a:t>
            </a:r>
            <a:endParaRPr/>
          </a:p>
          <a:p>
            <a:pPr indent="-381000" lvl="2" marL="1371600" rtl="0" algn="l">
              <a:lnSpc>
                <a:spcPct val="50000"/>
              </a:lnSpc>
              <a:spcBef>
                <a:spcPts val="1000"/>
              </a:spcBef>
              <a:spcAft>
                <a:spcPts val="0"/>
              </a:spcAft>
              <a:buSzPts val="2400"/>
              <a:buChar char="○"/>
            </a:pPr>
            <a:r>
              <a:rPr lang="en-US" sz="2400"/>
              <a:t>Connections with scientists</a:t>
            </a:r>
            <a:endParaRPr sz="2400"/>
          </a:p>
          <a:p>
            <a:pPr indent="-381000" lvl="2" marL="1371600" rtl="0" algn="l">
              <a:lnSpc>
                <a:spcPct val="50000"/>
              </a:lnSpc>
              <a:spcBef>
                <a:spcPts val="1000"/>
              </a:spcBef>
              <a:spcAft>
                <a:spcPts val="0"/>
              </a:spcAft>
              <a:buSzPts val="2400"/>
              <a:buChar char="○"/>
            </a:pPr>
            <a:r>
              <a:rPr lang="en-US" sz="2400"/>
              <a:t>Annual and Regional Meetings</a:t>
            </a:r>
            <a:endParaRPr sz="2400"/>
          </a:p>
          <a:p>
            <a:pPr indent="-381000" lvl="2" marL="1371600" rtl="0" algn="l">
              <a:lnSpc>
                <a:spcPct val="50000"/>
              </a:lnSpc>
              <a:spcBef>
                <a:spcPts val="1000"/>
              </a:spcBef>
              <a:spcAft>
                <a:spcPts val="0"/>
              </a:spcAft>
              <a:buSzPts val="2400"/>
              <a:buChar char="○"/>
            </a:pPr>
            <a:r>
              <a:rPr lang="en-US" sz="2400"/>
              <a:t>Student Research Symposia</a:t>
            </a:r>
            <a:endParaRPr sz="2400"/>
          </a:p>
          <a:p>
            <a:pPr indent="-381000" lvl="2" marL="1371600" rtl="0" algn="l">
              <a:lnSpc>
                <a:spcPct val="50000"/>
              </a:lnSpc>
              <a:spcBef>
                <a:spcPts val="1000"/>
              </a:spcBef>
              <a:spcAft>
                <a:spcPts val="0"/>
              </a:spcAft>
              <a:buSzPts val="2400"/>
              <a:buChar char="○"/>
            </a:pPr>
            <a:r>
              <a:rPr lang="en-US" sz="2400"/>
              <a:t>International Virtual Science Symposium</a:t>
            </a:r>
            <a:endParaRPr sz="2400"/>
          </a:p>
          <a:p>
            <a:pPr indent="0" lvl="0" marL="914400" rtl="0" algn="l">
              <a:lnSpc>
                <a:spcPct val="50000"/>
              </a:lnSpc>
              <a:spcBef>
                <a:spcPts val="1000"/>
              </a:spcBef>
              <a:spcAft>
                <a:spcPts val="0"/>
              </a:spcAft>
              <a:buNone/>
            </a:pPr>
            <a:r>
              <a:t/>
            </a:r>
            <a:endParaRPr sz="2400"/>
          </a:p>
          <a:p>
            <a:pPr indent="-342900" lvl="0" marL="457200" rtl="0" algn="l">
              <a:lnSpc>
                <a:spcPct val="50000"/>
              </a:lnSpc>
              <a:spcBef>
                <a:spcPts val="1000"/>
              </a:spcBef>
              <a:spcAft>
                <a:spcPts val="0"/>
              </a:spcAft>
              <a:buSzPts val="1800"/>
              <a:buChar char="●"/>
            </a:pPr>
            <a:r>
              <a:rPr lang="en-US"/>
              <a:t>Access to support </a:t>
            </a:r>
            <a:endParaRPr/>
          </a:p>
        </p:txBody>
      </p:sp>
      <p:pic>
        <p:nvPicPr>
          <p:cNvPr id="1055" name="Google Shape;1055;p122"/>
          <p:cNvPicPr preferRelativeResize="0"/>
          <p:nvPr/>
        </p:nvPicPr>
        <p:blipFill>
          <a:blip r:embed="rId3">
            <a:alphaModFix/>
          </a:blip>
          <a:stretch>
            <a:fillRect/>
          </a:stretch>
        </p:blipFill>
        <p:spPr>
          <a:xfrm>
            <a:off x="5749325" y="1319875"/>
            <a:ext cx="6986351" cy="32016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0" name="Shape 1060"/>
        <p:cNvGrpSpPr/>
        <p:nvPr/>
      </p:nvGrpSpPr>
      <p:grpSpPr>
        <a:xfrm>
          <a:off x="0" y="0"/>
          <a:ext cx="0" cy="0"/>
          <a:chOff x="0" y="0"/>
          <a:chExt cx="0" cy="0"/>
        </a:xfrm>
      </p:grpSpPr>
      <p:sp>
        <p:nvSpPr>
          <p:cNvPr id="1061" name="Google Shape;1061;p12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Next Steps</a:t>
            </a:r>
            <a:endParaRPr/>
          </a:p>
        </p:txBody>
      </p:sp>
      <p:sp>
        <p:nvSpPr>
          <p:cNvPr id="1062" name="Google Shape;1062;p123"/>
          <p:cNvSpPr txBox="1"/>
          <p:nvPr>
            <p:ph idx="1" type="body"/>
          </p:nvPr>
        </p:nvSpPr>
        <p:spPr>
          <a:xfrm>
            <a:off x="838200" y="1420900"/>
            <a:ext cx="10515600" cy="5288400"/>
          </a:xfrm>
          <a:prstGeom prst="rect">
            <a:avLst/>
          </a:prstGeom>
        </p:spPr>
        <p:txBody>
          <a:bodyPr anchorCtr="0" anchor="t" bIns="45700" lIns="91425" spcFirstLastPara="1" rIns="91425" wrap="square" tIns="45700">
            <a:noAutofit/>
          </a:bodyPr>
          <a:lstStyle/>
          <a:p>
            <a:pPr indent="-406400" lvl="0" marL="457200" rtl="0" algn="l">
              <a:lnSpc>
                <a:spcPct val="70000"/>
              </a:lnSpc>
              <a:spcBef>
                <a:spcPts val="1000"/>
              </a:spcBef>
              <a:spcAft>
                <a:spcPts val="0"/>
              </a:spcAft>
              <a:buSzPts val="2800"/>
              <a:buChar char="●"/>
            </a:pPr>
            <a:r>
              <a:rPr lang="en-US"/>
              <a:t>Learn more about</a:t>
            </a:r>
            <a:endParaRPr/>
          </a:p>
          <a:p>
            <a:pPr indent="-406400" lvl="2" marL="1371600" rtl="0" algn="l">
              <a:lnSpc>
                <a:spcPct val="70000"/>
              </a:lnSpc>
              <a:spcBef>
                <a:spcPts val="1000"/>
              </a:spcBef>
              <a:spcAft>
                <a:spcPts val="0"/>
              </a:spcAft>
              <a:buSzPts val="2800"/>
              <a:buChar char="○"/>
            </a:pPr>
            <a:r>
              <a:rPr lang="en-US" sz="2800"/>
              <a:t>Guide to the GLOBE website</a:t>
            </a:r>
            <a:endParaRPr sz="2800"/>
          </a:p>
          <a:p>
            <a:pPr indent="-406400" lvl="2" marL="1371600" rtl="0" algn="l">
              <a:lnSpc>
                <a:spcPct val="70000"/>
              </a:lnSpc>
              <a:spcBef>
                <a:spcPts val="1000"/>
              </a:spcBef>
              <a:spcAft>
                <a:spcPts val="0"/>
              </a:spcAft>
              <a:buSzPts val="2800"/>
              <a:buChar char="○"/>
            </a:pPr>
            <a:r>
              <a:rPr lang="en-US" sz="2800"/>
              <a:t>E-Learning modules for protocols</a:t>
            </a:r>
            <a:endParaRPr sz="2800"/>
          </a:p>
          <a:p>
            <a:pPr indent="-406400" lvl="2" marL="1371600" rtl="0" algn="l">
              <a:lnSpc>
                <a:spcPct val="70000"/>
              </a:lnSpc>
              <a:spcBef>
                <a:spcPts val="1000"/>
              </a:spcBef>
              <a:spcAft>
                <a:spcPts val="0"/>
              </a:spcAft>
              <a:buSzPts val="2800"/>
              <a:buChar char="○"/>
            </a:pPr>
            <a:r>
              <a:rPr lang="en-US" sz="2800"/>
              <a:t>Entering data on the GLOBE website: tutorials</a:t>
            </a:r>
            <a:endParaRPr sz="2800"/>
          </a:p>
          <a:p>
            <a:pPr indent="-406400" lvl="2" marL="1371600" rtl="0" algn="l">
              <a:lnSpc>
                <a:spcPct val="70000"/>
              </a:lnSpc>
              <a:spcBef>
                <a:spcPts val="1000"/>
              </a:spcBef>
              <a:spcAft>
                <a:spcPts val="0"/>
              </a:spcAft>
              <a:buSzPts val="2800"/>
              <a:buChar char="○"/>
            </a:pPr>
            <a:r>
              <a:rPr lang="en-US" sz="2800"/>
              <a:t>Online data visualization</a:t>
            </a:r>
            <a:endParaRPr sz="2800"/>
          </a:p>
          <a:p>
            <a:pPr indent="-406400" lvl="2" marL="1371600" rtl="0" algn="l">
              <a:lnSpc>
                <a:spcPct val="70000"/>
              </a:lnSpc>
              <a:spcBef>
                <a:spcPts val="1000"/>
              </a:spcBef>
              <a:spcAft>
                <a:spcPts val="0"/>
              </a:spcAft>
              <a:buSzPts val="2800"/>
              <a:buChar char="○"/>
            </a:pPr>
            <a:r>
              <a:rPr lang="en-US" sz="2800"/>
              <a:t>Field campaigns</a:t>
            </a:r>
            <a:endParaRPr sz="2800"/>
          </a:p>
          <a:p>
            <a:pPr indent="0" lvl="0" marL="0" rtl="0" algn="l">
              <a:lnSpc>
                <a:spcPct val="70000"/>
              </a:lnSpc>
              <a:spcBef>
                <a:spcPts val="1000"/>
              </a:spcBef>
              <a:spcAft>
                <a:spcPts val="0"/>
              </a:spcAft>
              <a:buNone/>
            </a:pPr>
            <a:r>
              <a:t/>
            </a:r>
            <a:endParaRPr sz="2800"/>
          </a:p>
          <a:p>
            <a:pPr indent="-406400" lvl="0" marL="457200" rtl="0" algn="l">
              <a:lnSpc>
                <a:spcPct val="70000"/>
              </a:lnSpc>
              <a:spcBef>
                <a:spcPts val="1000"/>
              </a:spcBef>
              <a:spcAft>
                <a:spcPts val="0"/>
              </a:spcAft>
              <a:buSzPts val="2800"/>
              <a:buChar char="●"/>
            </a:pPr>
            <a:r>
              <a:rPr lang="en-US"/>
              <a:t>Colorado Partner Collaborative</a:t>
            </a:r>
            <a:endParaRPr/>
          </a:p>
          <a:p>
            <a:pPr indent="0" lvl="0" marL="457200" rtl="0" algn="l">
              <a:lnSpc>
                <a:spcPct val="70000"/>
              </a:lnSpc>
              <a:spcBef>
                <a:spcPts val="1000"/>
              </a:spcBef>
              <a:spcAft>
                <a:spcPts val="0"/>
              </a:spcAft>
              <a:buNone/>
            </a:pPr>
            <a:r>
              <a:t/>
            </a:r>
            <a:endParaRPr/>
          </a:p>
          <a:p>
            <a:pPr indent="-406400" lvl="0" marL="457200" rtl="0" algn="l">
              <a:lnSpc>
                <a:spcPct val="70000"/>
              </a:lnSpc>
              <a:spcBef>
                <a:spcPts val="1000"/>
              </a:spcBef>
              <a:spcAft>
                <a:spcPts val="0"/>
              </a:spcAft>
              <a:buSzPts val="2800"/>
              <a:buChar char="●"/>
            </a:pPr>
            <a:r>
              <a:rPr lang="en-US"/>
              <a:t>Questions?</a:t>
            </a:r>
            <a:endParaRPr/>
          </a:p>
          <a:p>
            <a:pPr indent="0" lvl="0" marL="914400" rtl="0" algn="l">
              <a:lnSpc>
                <a:spcPct val="70000"/>
              </a:lnSpc>
              <a:spcBef>
                <a:spcPts val="1000"/>
              </a:spcBef>
              <a:spcAft>
                <a:spcPts val="0"/>
              </a:spcAft>
              <a:buNone/>
            </a:pPr>
            <a:r>
              <a:rPr lang="en-US" u="sng">
                <a:solidFill>
                  <a:schemeClr val="hlink"/>
                </a:solidFill>
                <a:hlinkClick r:id="rId3"/>
              </a:rPr>
              <a:t>jristvey@ucar.edu</a:t>
            </a:r>
            <a:endParaRPr/>
          </a:p>
          <a:p>
            <a:pPr indent="0" lvl="0" marL="914400" rtl="0" algn="l">
              <a:lnSpc>
                <a:spcPct val="70000"/>
              </a:lnSpc>
              <a:spcBef>
                <a:spcPts val="1000"/>
              </a:spcBef>
              <a:spcAft>
                <a:spcPts val="0"/>
              </a:spcAft>
              <a:buNone/>
            </a:pPr>
            <a:r>
              <a:rPr lang="en-US"/>
              <a:t>303-497-2591</a:t>
            </a:r>
            <a:endParaRPr/>
          </a:p>
          <a:p>
            <a:pPr indent="0" lvl="0" marL="457200" rtl="0" algn="l">
              <a:spcBef>
                <a:spcPts val="1000"/>
              </a:spcBef>
              <a:spcAft>
                <a:spcPts val="0"/>
              </a:spcAft>
              <a:buNone/>
            </a:pPr>
            <a:r>
              <a:t/>
            </a:r>
            <a:endParaRPr/>
          </a:p>
        </p:txBody>
      </p:sp>
      <p:pic>
        <p:nvPicPr>
          <p:cNvPr id="1063" name="Google Shape;1063;p123"/>
          <p:cNvPicPr preferRelativeResize="0"/>
          <p:nvPr/>
        </p:nvPicPr>
        <p:blipFill>
          <a:blip r:embed="rId4">
            <a:alphaModFix/>
          </a:blip>
          <a:stretch>
            <a:fillRect/>
          </a:stretch>
        </p:blipFill>
        <p:spPr>
          <a:xfrm>
            <a:off x="8592100" y="3539850"/>
            <a:ext cx="3322025" cy="2655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1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LS1: Research Projects with GLOBE</a:t>
            </a:r>
            <a:endParaRPr/>
          </a:p>
        </p:txBody>
      </p:sp>
      <p:sp>
        <p:nvSpPr>
          <p:cNvPr id="1070" name="Google Shape;1070;p124"/>
          <p:cNvSpPr txBox="1"/>
          <p:nvPr>
            <p:ph idx="1" type="body"/>
          </p:nvPr>
        </p:nvSpPr>
        <p:spPr>
          <a:xfrm>
            <a:off x="838200" y="1520400"/>
            <a:ext cx="10515600" cy="4656300"/>
          </a:xfrm>
          <a:prstGeom prst="rect">
            <a:avLst/>
          </a:prstGeom>
        </p:spPr>
        <p:txBody>
          <a:bodyPr anchorCtr="0" anchor="t" bIns="45700" lIns="91425" spcFirstLastPara="1" rIns="91425" wrap="square" tIns="45700">
            <a:noAutofit/>
          </a:bodyPr>
          <a:lstStyle/>
          <a:p>
            <a:pPr indent="0" lvl="0" marL="914400" rtl="0" algn="l">
              <a:lnSpc>
                <a:spcPct val="100000"/>
              </a:lnSpc>
              <a:spcBef>
                <a:spcPts val="0"/>
              </a:spcBef>
              <a:spcAft>
                <a:spcPts val="0"/>
              </a:spcAft>
              <a:buNone/>
            </a:pPr>
            <a:r>
              <a:t/>
            </a:r>
            <a:endParaRPr/>
          </a:p>
          <a:p>
            <a:pPr indent="0" lvl="0" marL="0" rtl="0" algn="ctr">
              <a:lnSpc>
                <a:spcPct val="100000"/>
              </a:lnSpc>
              <a:spcBef>
                <a:spcPts val="360"/>
              </a:spcBef>
              <a:spcAft>
                <a:spcPts val="0"/>
              </a:spcAft>
              <a:buClr>
                <a:schemeClr val="dk1"/>
              </a:buClr>
              <a:buSzPts val="1100"/>
              <a:buFont typeface="Arial"/>
              <a:buNone/>
            </a:pPr>
            <a:r>
              <a:rPr lang="en-US" u="sng">
                <a:solidFill>
                  <a:schemeClr val="hlink"/>
                </a:solidFill>
                <a:hlinkClick r:id="rId3"/>
              </a:rPr>
              <a:t>https://www.globe.gov/science-symposium</a:t>
            </a:r>
            <a:r>
              <a:rPr lang="en-US"/>
              <a:t>		</a:t>
            </a:r>
            <a:endParaRPr/>
          </a:p>
        </p:txBody>
      </p:sp>
      <p:pic>
        <p:nvPicPr>
          <p:cNvPr id="1071" name="Google Shape;1071;p124"/>
          <p:cNvPicPr preferRelativeResize="0"/>
          <p:nvPr/>
        </p:nvPicPr>
        <p:blipFill rotWithShape="1">
          <a:blip r:embed="rId4">
            <a:alphaModFix/>
          </a:blip>
          <a:srcRect b="33620" l="0" r="0" t="-33620"/>
          <a:stretch/>
        </p:blipFill>
        <p:spPr>
          <a:xfrm>
            <a:off x="0" y="1937050"/>
            <a:ext cx="11668500" cy="2983900"/>
          </a:xfrm>
          <a:prstGeom prst="rect">
            <a:avLst/>
          </a:prstGeom>
          <a:noFill/>
          <a:ln>
            <a:noFill/>
          </a:ln>
          <a:effectLst>
            <a:outerShdw blurRad="57150" rotWithShape="0" algn="bl" dir="5400000" dist="19050">
              <a:srgbClr val="000000">
                <a:alpha val="47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71"/>
          <p:cNvSpPr txBox="1"/>
          <p:nvPr>
            <p:ph type="title"/>
          </p:nvPr>
        </p:nvSpPr>
        <p:spPr>
          <a:xfrm>
            <a:off x="594725" y="351600"/>
            <a:ext cx="10759200" cy="10905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3600"/>
              <a:t>Teaching the science of weather is challenging.</a:t>
            </a:r>
            <a:endParaRPr sz="3600"/>
          </a:p>
        </p:txBody>
      </p:sp>
      <p:sp>
        <p:nvSpPr>
          <p:cNvPr id="573" name="Google Shape;573;p71"/>
          <p:cNvSpPr txBox="1"/>
          <p:nvPr>
            <p:ph idx="1" type="body"/>
          </p:nvPr>
        </p:nvSpPr>
        <p:spPr>
          <a:xfrm>
            <a:off x="838200" y="1184125"/>
            <a:ext cx="10515600" cy="50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150000"/>
              </a:lnSpc>
              <a:spcBef>
                <a:spcPts val="0"/>
              </a:spcBef>
              <a:spcAft>
                <a:spcPts val="0"/>
              </a:spcAft>
              <a:buSzPts val="1800"/>
              <a:buChar char="•"/>
            </a:pPr>
            <a:r>
              <a:rPr lang="en-US"/>
              <a:t>Processes involved are difficult to observe</a:t>
            </a:r>
            <a:endParaRPr/>
          </a:p>
          <a:p>
            <a:pPr indent="-342900" lvl="0" marL="457200" rtl="0" algn="l">
              <a:lnSpc>
                <a:spcPct val="150000"/>
              </a:lnSpc>
              <a:spcBef>
                <a:spcPts val="0"/>
              </a:spcBef>
              <a:spcAft>
                <a:spcPts val="0"/>
              </a:spcAft>
              <a:buClr>
                <a:srgbClr val="4A86E8"/>
              </a:buClr>
              <a:buSzPts val="1800"/>
              <a:buChar char="•"/>
            </a:pPr>
            <a:r>
              <a:rPr lang="en-US">
                <a:solidFill>
                  <a:srgbClr val="4A86E8"/>
                </a:solidFill>
              </a:rPr>
              <a:t>The atmosphere is a chaotic system</a:t>
            </a:r>
            <a:endParaRPr>
              <a:solidFill>
                <a:srgbClr val="4A86E8"/>
              </a:solidFill>
            </a:endParaRPr>
          </a:p>
          <a:p>
            <a:pPr indent="-342900" lvl="0" marL="457200" rtl="0" algn="l">
              <a:lnSpc>
                <a:spcPct val="100000"/>
              </a:lnSpc>
              <a:spcBef>
                <a:spcPts val="0"/>
              </a:spcBef>
              <a:spcAft>
                <a:spcPts val="0"/>
              </a:spcAft>
              <a:buSzPts val="1800"/>
              <a:buChar char="•"/>
            </a:pPr>
            <a:r>
              <a:rPr lang="en-US"/>
              <a:t>How you experience weather is different depending on where you are on the Earth</a:t>
            </a:r>
            <a:endParaRPr/>
          </a:p>
          <a:p>
            <a:pPr indent="0" lvl="0" marL="0" rtl="0" algn="l">
              <a:lnSpc>
                <a:spcPct val="100000"/>
              </a:lnSpc>
              <a:spcBef>
                <a:spcPts val="0"/>
              </a:spcBef>
              <a:spcAft>
                <a:spcPts val="0"/>
              </a:spcAft>
              <a:buNone/>
            </a:pPr>
            <a:r>
              <a:t/>
            </a:r>
            <a:endParaRPr sz="1400"/>
          </a:p>
          <a:p>
            <a:pPr indent="-342900" lvl="0" marL="457200" rtl="0" algn="l">
              <a:lnSpc>
                <a:spcPct val="150000"/>
              </a:lnSpc>
              <a:spcBef>
                <a:spcPts val="0"/>
              </a:spcBef>
              <a:spcAft>
                <a:spcPts val="0"/>
              </a:spcAft>
              <a:buClr>
                <a:srgbClr val="4A86E8"/>
              </a:buClr>
              <a:buSzPts val="1800"/>
              <a:buChar char="•"/>
            </a:pPr>
            <a:r>
              <a:rPr lang="en-US">
                <a:solidFill>
                  <a:srgbClr val="4A86E8"/>
                </a:solidFill>
              </a:rPr>
              <a:t>Many unknowns, even for weather scientists!</a:t>
            </a:r>
            <a:endParaRPr>
              <a:solidFill>
                <a:srgbClr val="4A86E8"/>
              </a:solidFill>
            </a:endParaRPr>
          </a:p>
          <a:p>
            <a:pPr indent="-342900" lvl="0" marL="457200" rtl="0" algn="l">
              <a:lnSpc>
                <a:spcPct val="150000"/>
              </a:lnSpc>
              <a:spcBef>
                <a:spcPts val="0"/>
              </a:spcBef>
              <a:spcAft>
                <a:spcPts val="0"/>
              </a:spcAft>
              <a:buSzPts val="1800"/>
              <a:buChar char="•"/>
            </a:pPr>
            <a:r>
              <a:rPr lang="en-US"/>
              <a:t>Misconceptions are prevalent</a:t>
            </a:r>
            <a:endParaRPr/>
          </a:p>
          <a:p>
            <a:pPr indent="-342900" lvl="0" marL="457200" rtl="0" algn="l">
              <a:lnSpc>
                <a:spcPct val="150000"/>
              </a:lnSpc>
              <a:spcBef>
                <a:spcPts val="0"/>
              </a:spcBef>
              <a:spcAft>
                <a:spcPts val="0"/>
              </a:spcAft>
              <a:buClr>
                <a:srgbClr val="4A86E8"/>
              </a:buClr>
              <a:buSzPts val="1800"/>
              <a:buChar char="•"/>
            </a:pPr>
            <a:r>
              <a:rPr lang="en-US">
                <a:solidFill>
                  <a:srgbClr val="4A86E8"/>
                </a:solidFill>
              </a:rPr>
              <a:t>Background knowledge required</a:t>
            </a:r>
            <a:endParaRPr>
              <a:solidFill>
                <a:srgbClr val="4A86E8"/>
              </a:solidFill>
            </a:endParaRPr>
          </a:p>
        </p:txBody>
      </p:sp>
      <p:sp>
        <p:nvSpPr>
          <p:cNvPr id="574" name="Google Shape;574;p7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6" name="Shape 1076"/>
        <p:cNvGrpSpPr/>
        <p:nvPr/>
      </p:nvGrpSpPr>
      <p:grpSpPr>
        <a:xfrm>
          <a:off x="0" y="0"/>
          <a:ext cx="0" cy="0"/>
          <a:chOff x="0" y="0"/>
          <a:chExt cx="0" cy="0"/>
        </a:xfrm>
      </p:grpSpPr>
      <p:sp>
        <p:nvSpPr>
          <p:cNvPr id="1077" name="Google Shape;1077;p125"/>
          <p:cNvSpPr txBox="1"/>
          <p:nvPr>
            <p:ph type="title"/>
          </p:nvPr>
        </p:nvSpPr>
        <p:spPr>
          <a:xfrm>
            <a:off x="838200" y="0"/>
            <a:ext cx="10515600" cy="1628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LS2: GLOBE Data Visualization Tool</a:t>
            </a:r>
            <a:endParaRPr/>
          </a:p>
          <a:p>
            <a:pPr indent="0" lvl="0" marL="0" rtl="0" algn="ctr">
              <a:spcBef>
                <a:spcPts val="0"/>
              </a:spcBef>
              <a:spcAft>
                <a:spcPts val="0"/>
              </a:spcAft>
              <a:buNone/>
            </a:pPr>
            <a:r>
              <a:rPr lang="en-US" sz="2800" u="sng">
                <a:solidFill>
                  <a:schemeClr val="hlink"/>
                </a:solidFill>
                <a:latin typeface="Arial"/>
                <a:ea typeface="Arial"/>
                <a:cs typeface="Arial"/>
                <a:sym typeface="Arial"/>
                <a:hlinkClick r:id="rId3"/>
              </a:rPr>
              <a:t>https://vis.globe.gov/GLOBE/</a:t>
            </a:r>
            <a:endParaRPr sz="2800"/>
          </a:p>
        </p:txBody>
      </p:sp>
      <p:pic>
        <p:nvPicPr>
          <p:cNvPr id="1078" name="Google Shape;1078;p125"/>
          <p:cNvPicPr preferRelativeResize="0"/>
          <p:nvPr/>
        </p:nvPicPr>
        <p:blipFill>
          <a:blip r:embed="rId4">
            <a:alphaModFix/>
          </a:blip>
          <a:stretch>
            <a:fillRect/>
          </a:stretch>
        </p:blipFill>
        <p:spPr>
          <a:xfrm>
            <a:off x="678563" y="1564800"/>
            <a:ext cx="10834879" cy="5293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3" name="Shape 1083"/>
        <p:cNvGrpSpPr/>
        <p:nvPr/>
      </p:nvGrpSpPr>
      <p:grpSpPr>
        <a:xfrm>
          <a:off x="0" y="0"/>
          <a:ext cx="0" cy="0"/>
          <a:chOff x="0" y="0"/>
          <a:chExt cx="0" cy="0"/>
        </a:xfrm>
      </p:grpSpPr>
      <p:sp>
        <p:nvSpPr>
          <p:cNvPr id="1084" name="Google Shape;1084;p126"/>
          <p:cNvSpPr txBox="1"/>
          <p:nvPr>
            <p:ph type="title"/>
          </p:nvPr>
        </p:nvSpPr>
        <p:spPr>
          <a:xfrm>
            <a:off x="838200" y="0"/>
            <a:ext cx="10515600" cy="152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LS3: GLOBE Community</a:t>
            </a:r>
            <a:endParaRPr/>
          </a:p>
          <a:p>
            <a:pPr indent="0" lvl="0" marL="0" rtl="0" algn="ctr">
              <a:spcBef>
                <a:spcPts val="0"/>
              </a:spcBef>
              <a:spcAft>
                <a:spcPts val="0"/>
              </a:spcAft>
              <a:buNone/>
            </a:pPr>
            <a:r>
              <a:rPr lang="en-US" sz="2800" u="sng">
                <a:solidFill>
                  <a:schemeClr val="hlink"/>
                </a:solidFill>
                <a:latin typeface="Arial"/>
                <a:ea typeface="Arial"/>
                <a:cs typeface="Arial"/>
                <a:sym typeface="Arial"/>
                <a:hlinkClick r:id="rId3"/>
              </a:rPr>
              <a:t>https://www.globe.gov/globe-community/community-map</a:t>
            </a:r>
            <a:endParaRPr sz="2800"/>
          </a:p>
        </p:txBody>
      </p:sp>
      <p:pic>
        <p:nvPicPr>
          <p:cNvPr id="1085" name="Google Shape;1085;p126"/>
          <p:cNvPicPr preferRelativeResize="0"/>
          <p:nvPr/>
        </p:nvPicPr>
        <p:blipFill>
          <a:blip r:embed="rId4">
            <a:alphaModFix/>
          </a:blip>
          <a:stretch>
            <a:fillRect/>
          </a:stretch>
        </p:blipFill>
        <p:spPr>
          <a:xfrm>
            <a:off x="2580650" y="1423125"/>
            <a:ext cx="7030699" cy="55727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0" name="Shape 1090"/>
        <p:cNvGrpSpPr/>
        <p:nvPr/>
      </p:nvGrpSpPr>
      <p:grpSpPr>
        <a:xfrm>
          <a:off x="0" y="0"/>
          <a:ext cx="0" cy="0"/>
          <a:chOff x="0" y="0"/>
          <a:chExt cx="0" cy="0"/>
        </a:xfrm>
      </p:grpSpPr>
      <p:sp>
        <p:nvSpPr>
          <p:cNvPr id="1091" name="Google Shape;1091;p12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Surface Temperature Field Campaign</a:t>
            </a:r>
            <a:endParaRPr/>
          </a:p>
        </p:txBody>
      </p:sp>
      <p:pic>
        <p:nvPicPr>
          <p:cNvPr id="1092" name="Google Shape;1092;p127"/>
          <p:cNvPicPr preferRelativeResize="0"/>
          <p:nvPr/>
        </p:nvPicPr>
        <p:blipFill>
          <a:blip r:embed="rId3">
            <a:alphaModFix/>
          </a:blip>
          <a:stretch>
            <a:fillRect/>
          </a:stretch>
        </p:blipFill>
        <p:spPr>
          <a:xfrm>
            <a:off x="2799249" y="1493775"/>
            <a:ext cx="6591051" cy="52411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6" name="Shape 1096"/>
        <p:cNvGrpSpPr/>
        <p:nvPr/>
      </p:nvGrpSpPr>
      <p:grpSpPr>
        <a:xfrm>
          <a:off x="0" y="0"/>
          <a:ext cx="0" cy="0"/>
          <a:chOff x="0" y="0"/>
          <a:chExt cx="0" cy="0"/>
        </a:xfrm>
      </p:grpSpPr>
      <p:sp>
        <p:nvSpPr>
          <p:cNvPr id="1097" name="Google Shape;1097;p128"/>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098" name="Google Shape;1098;p12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099" name="Google Shape;1099;p12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0" name="Google Shape;1100;p128"/>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5" name="Shape 1105"/>
        <p:cNvGrpSpPr/>
        <p:nvPr/>
      </p:nvGrpSpPr>
      <p:grpSpPr>
        <a:xfrm>
          <a:off x="0" y="0"/>
          <a:ext cx="0" cy="0"/>
          <a:chOff x="0" y="0"/>
          <a:chExt cx="0" cy="0"/>
        </a:xfrm>
      </p:grpSpPr>
      <p:sp>
        <p:nvSpPr>
          <p:cNvPr id="1106" name="Google Shape;1106;p129"/>
          <p:cNvSpPr txBox="1"/>
          <p:nvPr>
            <p:ph type="title"/>
          </p:nvPr>
        </p:nvSpPr>
        <p:spPr>
          <a:xfrm>
            <a:off x="1533576" y="534525"/>
            <a:ext cx="96084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Current questions:</a:t>
            </a:r>
            <a:endParaRPr/>
          </a:p>
        </p:txBody>
      </p:sp>
      <p:sp>
        <p:nvSpPr>
          <p:cNvPr id="1107" name="Google Shape;1107;p129"/>
          <p:cNvSpPr txBox="1"/>
          <p:nvPr>
            <p:ph idx="1" type="body"/>
          </p:nvPr>
        </p:nvSpPr>
        <p:spPr>
          <a:xfrm>
            <a:off x="832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190500" lvl="0" marL="228600" rtl="0" algn="l">
              <a:spcBef>
                <a:spcPts val="800"/>
              </a:spcBef>
              <a:spcAft>
                <a:spcPts val="0"/>
              </a:spcAft>
              <a:buClr>
                <a:srgbClr val="666666"/>
              </a:buClr>
              <a:buSzPts val="18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108" name="Google Shape;1108;p129"/>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9" name="Google Shape;1109;p129"/>
          <p:cNvPicPr preferRelativeResize="0"/>
          <p:nvPr/>
        </p:nvPicPr>
        <p:blipFill rotWithShape="1">
          <a:blip r:embed="rId3">
            <a:alphaModFix/>
          </a:blip>
          <a:srcRect b="0" l="0" r="0" t="0"/>
          <a:stretch/>
        </p:blipFill>
        <p:spPr>
          <a:xfrm>
            <a:off x="6823550" y="382750"/>
            <a:ext cx="4788000" cy="1426300"/>
          </a:xfrm>
          <a:prstGeom prst="rect">
            <a:avLst/>
          </a:prstGeom>
          <a:noFill/>
          <a:ln>
            <a:noFill/>
          </a:ln>
        </p:spPr>
      </p:pic>
      <p:pic>
        <p:nvPicPr>
          <p:cNvPr id="1110" name="Google Shape;1110;p129"/>
          <p:cNvPicPr preferRelativeResize="0"/>
          <p:nvPr/>
        </p:nvPicPr>
        <p:blipFill>
          <a:blip r:embed="rId4">
            <a:alphaModFix/>
          </a:blip>
          <a:stretch>
            <a:fillRect/>
          </a:stretch>
        </p:blipFill>
        <p:spPr>
          <a:xfrm>
            <a:off x="451550" y="382746"/>
            <a:ext cx="995694" cy="9956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5" name="Shape 1115"/>
        <p:cNvGrpSpPr/>
        <p:nvPr/>
      </p:nvGrpSpPr>
      <p:grpSpPr>
        <a:xfrm>
          <a:off x="0" y="0"/>
          <a:ext cx="0" cy="0"/>
          <a:chOff x="0" y="0"/>
          <a:chExt cx="0" cy="0"/>
        </a:xfrm>
      </p:grpSpPr>
      <p:sp>
        <p:nvSpPr>
          <p:cNvPr id="1116" name="Google Shape;1116;p130"/>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117" name="Google Shape;1117;p130"/>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118" name="Google Shape;1118;p13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3" name="Shape 1123"/>
        <p:cNvGrpSpPr/>
        <p:nvPr/>
      </p:nvGrpSpPr>
      <p:grpSpPr>
        <a:xfrm>
          <a:off x="0" y="0"/>
          <a:ext cx="0" cy="0"/>
          <a:chOff x="0" y="0"/>
          <a:chExt cx="0" cy="0"/>
        </a:xfrm>
      </p:grpSpPr>
      <p:pic>
        <p:nvPicPr>
          <p:cNvPr id="1124" name="Google Shape;1124;p131"/>
          <p:cNvPicPr preferRelativeResize="0"/>
          <p:nvPr/>
        </p:nvPicPr>
        <p:blipFill>
          <a:blip r:embed="rId3">
            <a:alphaModFix/>
          </a:blip>
          <a:stretch>
            <a:fillRect/>
          </a:stretch>
        </p:blipFill>
        <p:spPr>
          <a:xfrm>
            <a:off x="1224724" y="306825"/>
            <a:ext cx="9742550" cy="58484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9" name="Shape 1129"/>
        <p:cNvGrpSpPr/>
        <p:nvPr/>
      </p:nvGrpSpPr>
      <p:grpSpPr>
        <a:xfrm>
          <a:off x="0" y="0"/>
          <a:ext cx="0" cy="0"/>
          <a:chOff x="0" y="0"/>
          <a:chExt cx="0" cy="0"/>
        </a:xfrm>
      </p:grpSpPr>
      <p:pic>
        <p:nvPicPr>
          <p:cNvPr id="1130" name="Google Shape;1130;p132"/>
          <p:cNvPicPr preferRelativeResize="0"/>
          <p:nvPr/>
        </p:nvPicPr>
        <p:blipFill>
          <a:blip r:embed="rId3">
            <a:alphaModFix/>
          </a:blip>
          <a:stretch>
            <a:fillRect/>
          </a:stretch>
        </p:blipFill>
        <p:spPr>
          <a:xfrm>
            <a:off x="6109125" y="2289880"/>
            <a:ext cx="5640398" cy="3384243"/>
          </a:xfrm>
          <a:prstGeom prst="rect">
            <a:avLst/>
          </a:prstGeom>
          <a:noFill/>
          <a:ln>
            <a:noFill/>
          </a:ln>
        </p:spPr>
      </p:pic>
      <p:pic>
        <p:nvPicPr>
          <p:cNvPr id="1131" name="Google Shape;1131;p132"/>
          <p:cNvPicPr preferRelativeResize="0"/>
          <p:nvPr/>
        </p:nvPicPr>
        <p:blipFill>
          <a:blip r:embed="rId4">
            <a:alphaModFix/>
          </a:blip>
          <a:stretch>
            <a:fillRect/>
          </a:stretch>
        </p:blipFill>
        <p:spPr>
          <a:xfrm>
            <a:off x="320700" y="2289875"/>
            <a:ext cx="5640398" cy="3384252"/>
          </a:xfrm>
          <a:prstGeom prst="rect">
            <a:avLst/>
          </a:prstGeom>
          <a:noFill/>
          <a:ln>
            <a:noFill/>
          </a:ln>
        </p:spPr>
      </p:pic>
      <p:sp>
        <p:nvSpPr>
          <p:cNvPr id="1132" name="Google Shape;1132;p13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didn’t it rain on July 22nd?</a:t>
            </a:r>
            <a:endParaRPr/>
          </a:p>
        </p:txBody>
      </p:sp>
      <p:pic>
        <p:nvPicPr>
          <p:cNvPr id="1133" name="Google Shape;1133;p132"/>
          <p:cNvPicPr preferRelativeResize="0"/>
          <p:nvPr/>
        </p:nvPicPr>
        <p:blipFill>
          <a:blip r:embed="rId5">
            <a:alphaModFix/>
          </a:blip>
          <a:stretch>
            <a:fillRect/>
          </a:stretch>
        </p:blipFill>
        <p:spPr>
          <a:xfrm>
            <a:off x="9630625" y="159172"/>
            <a:ext cx="2319790" cy="173760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Google Shape;1138;p133"/>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Open Sans"/>
                <a:ea typeface="Open Sans"/>
                <a:cs typeface="Open Sans"/>
                <a:sym typeface="Open Sans"/>
              </a:rPr>
              <a:t>Step 3</a:t>
            </a:r>
            <a:r>
              <a:rPr lang="en-US" sz="3600">
                <a:latin typeface="Open Sans"/>
                <a:ea typeface="Open Sans"/>
                <a:cs typeface="Open Sans"/>
                <a:sym typeface="Open Sans"/>
              </a:rPr>
              <a:t>: Create a Model to describe how precipitation happens in an isolated storm </a:t>
            </a:r>
            <a:endParaRPr sz="3600"/>
          </a:p>
        </p:txBody>
      </p:sp>
      <p:sp>
        <p:nvSpPr>
          <p:cNvPr id="1139" name="Google Shape;1139;p133"/>
          <p:cNvSpPr txBox="1"/>
          <p:nvPr>
            <p:ph idx="1" type="body"/>
          </p:nvPr>
        </p:nvSpPr>
        <p:spPr>
          <a:xfrm>
            <a:off x="850900" y="1833925"/>
            <a:ext cx="10565700" cy="438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US" sz="2400"/>
              <a:t>Draw and write in the illustration. Your model should explain:</a:t>
            </a:r>
            <a:endParaRPr sz="2400"/>
          </a:p>
          <a:p>
            <a:pPr indent="0" lvl="0" marL="0" rtl="0" algn="l">
              <a:spcBef>
                <a:spcPts val="800"/>
              </a:spcBef>
              <a:spcAft>
                <a:spcPts val="0"/>
              </a:spcAft>
              <a:buClr>
                <a:schemeClr val="dk1"/>
              </a:buClr>
              <a:buSzPts val="1100"/>
              <a:buFont typeface="Arial"/>
              <a:buNone/>
            </a:pPr>
            <a:r>
              <a:t/>
            </a:r>
            <a:endParaRPr sz="24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energy from the Sun that leads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water at the surface and clouds that lead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temperature and humidity change as air moves from the ground to the clouds?</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moves between the ground and where the storm forms?</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pic>
        <p:nvPicPr>
          <p:cNvPr id="1140" name="Google Shape;1140;p133"/>
          <p:cNvPicPr preferRelativeResize="0"/>
          <p:nvPr/>
        </p:nvPicPr>
        <p:blipFill>
          <a:blip r:embed="rId3">
            <a:alphaModFix/>
          </a:blip>
          <a:stretch>
            <a:fillRect/>
          </a:stretch>
        </p:blipFill>
        <p:spPr>
          <a:xfrm>
            <a:off x="850900" y="257213"/>
            <a:ext cx="1063425" cy="1063425"/>
          </a:xfrm>
          <a:prstGeom prst="rect">
            <a:avLst/>
          </a:prstGeom>
          <a:noFill/>
          <a:ln>
            <a:noFill/>
          </a:ln>
        </p:spPr>
      </p:pic>
      <p:sp>
        <p:nvSpPr>
          <p:cNvPr id="1141" name="Google Shape;1141;p133"/>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sp>
        <p:nvSpPr>
          <p:cNvPr id="1146" name="Google Shape;1146;p134"/>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147" name="Google Shape;1147;p134"/>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457200" rtl="0" algn="l">
              <a:spcBef>
                <a:spcPts val="0"/>
              </a:spcBef>
              <a:spcAft>
                <a:spcPts val="0"/>
              </a:spcAft>
              <a:buNone/>
            </a:pPr>
            <a:r>
              <a:t/>
            </a:r>
            <a:endParaRPr i="1" sz="2400"/>
          </a:p>
          <a:p>
            <a:pPr indent="-342900" lvl="0" marL="457200" rtl="0" algn="l">
              <a:spcBef>
                <a:spcPts val="0"/>
              </a:spcBef>
              <a:spcAft>
                <a:spcPts val="0"/>
              </a:spcAft>
              <a:buSzPts val="1800"/>
              <a:buChar char="•"/>
            </a:pPr>
            <a:r>
              <a:rPr i="1" lang="en-US" sz="2400"/>
              <a:t>The Model Idea Tracker is used to record consensus ideas that help explain a phenomenon.  These ideas are generated by students and agreed upon as a class</a:t>
            </a:r>
            <a:r>
              <a:rPr i="1" lang="en-US"/>
              <a:t>.</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148" name="Google Shape;1148;p13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49" name="Google Shape;1149;p134"/>
          <p:cNvPicPr preferRelativeResize="0"/>
          <p:nvPr/>
        </p:nvPicPr>
        <p:blipFill>
          <a:blip r:embed="rId3">
            <a:alphaModFix/>
          </a:blip>
          <a:stretch>
            <a:fillRect/>
          </a:stretch>
        </p:blipFill>
        <p:spPr>
          <a:xfrm>
            <a:off x="2868241" y="291675"/>
            <a:ext cx="994521" cy="99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72"/>
          <p:cNvSpPr txBox="1"/>
          <p:nvPr>
            <p:ph idx="1" type="body"/>
          </p:nvPr>
        </p:nvSpPr>
        <p:spPr>
          <a:xfrm>
            <a:off x="364950" y="1514800"/>
            <a:ext cx="10988700" cy="5206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1- Take a moment to read your card and reflect on your own</a:t>
            </a:r>
            <a:endParaRPr>
              <a:solidFill>
                <a:srgbClr val="434343"/>
              </a:solidFill>
              <a:latin typeface="Arial"/>
              <a:ea typeface="Arial"/>
              <a:cs typeface="Arial"/>
              <a:sym typeface="Arial"/>
            </a:endParaRPr>
          </a:p>
          <a:p>
            <a:pPr indent="-342900" lvl="0" marL="1371600" rtl="0" algn="l">
              <a:lnSpc>
                <a:spcPct val="115000"/>
              </a:lnSpc>
              <a:spcBef>
                <a:spcPts val="0"/>
              </a:spcBef>
              <a:spcAft>
                <a:spcPts val="0"/>
              </a:spcAft>
              <a:buClr>
                <a:srgbClr val="434343"/>
              </a:buClr>
              <a:buSzPts val="1800"/>
              <a:buChar char="•"/>
            </a:pPr>
            <a:r>
              <a:rPr i="1" lang="en-US" sz="2400">
                <a:solidFill>
                  <a:srgbClr val="434343"/>
                </a:solidFill>
                <a:latin typeface="Arial"/>
                <a:ea typeface="Arial"/>
                <a:cs typeface="Arial"/>
                <a:sym typeface="Arial"/>
              </a:rPr>
              <a:t>Why is the claim false and what should change to make it true? </a:t>
            </a:r>
            <a:endParaRPr i="1">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2- Find a partner: introduce yourself and discuss your cards</a:t>
            </a:r>
            <a:endParaRPr>
              <a:solidFill>
                <a:srgbClr val="434343"/>
              </a:solidFill>
              <a:latin typeface="Arial"/>
              <a:ea typeface="Arial"/>
              <a:cs typeface="Arial"/>
              <a:sym typeface="Arial"/>
            </a:endParaRPr>
          </a:p>
          <a:p>
            <a:pPr indent="-381000" lvl="0" marL="1371600" rtl="0" algn="l">
              <a:lnSpc>
                <a:spcPct val="115000"/>
              </a:lnSpc>
              <a:spcBef>
                <a:spcPts val="0"/>
              </a:spcBef>
              <a:spcAft>
                <a:spcPts val="0"/>
              </a:spcAft>
              <a:buClr>
                <a:srgbClr val="434343"/>
              </a:buClr>
              <a:buSzPts val="2400"/>
              <a:buFont typeface="Arial"/>
              <a:buChar char="•"/>
            </a:pPr>
            <a:r>
              <a:rPr lang="en-US" sz="2400">
                <a:solidFill>
                  <a:srgbClr val="434343"/>
                </a:solidFill>
                <a:latin typeface="Arial"/>
                <a:ea typeface="Arial"/>
                <a:cs typeface="Arial"/>
                <a:sym typeface="Arial"/>
              </a:rPr>
              <a:t>Which claims/misconceptions do your students struggle with? </a:t>
            </a:r>
            <a:endParaRPr sz="2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4- Form a group of four: introduce yourselves and discuss </a:t>
            </a:r>
            <a:endParaRPr>
              <a:solidFill>
                <a:srgbClr val="434343"/>
              </a:solidFill>
              <a:latin typeface="Arial"/>
              <a:ea typeface="Arial"/>
              <a:cs typeface="Arial"/>
              <a:sym typeface="Arial"/>
            </a:endParaRPr>
          </a:p>
          <a:p>
            <a:pPr indent="-381000" lvl="0" marL="1371600" rtl="0" algn="l">
              <a:lnSpc>
                <a:spcPct val="115000"/>
              </a:lnSpc>
              <a:spcBef>
                <a:spcPts val="0"/>
              </a:spcBef>
              <a:spcAft>
                <a:spcPts val="0"/>
              </a:spcAft>
              <a:buClr>
                <a:srgbClr val="434343"/>
              </a:buClr>
              <a:buSzPts val="2400"/>
              <a:buFont typeface="Arial"/>
              <a:buChar char="•"/>
            </a:pPr>
            <a:r>
              <a:rPr i="1" lang="en-US" sz="2400">
                <a:solidFill>
                  <a:srgbClr val="434343"/>
                </a:solidFill>
                <a:latin typeface="Arial"/>
                <a:ea typeface="Arial"/>
                <a:cs typeface="Arial"/>
                <a:sym typeface="Arial"/>
              </a:rPr>
              <a:t>Which concepts are most challenging to teach, and why?</a:t>
            </a:r>
            <a:endParaRPr i="1" sz="2400">
              <a:solidFill>
                <a:srgbClr val="434343"/>
              </a:solidFill>
              <a:latin typeface="Arial"/>
              <a:ea typeface="Arial"/>
              <a:cs typeface="Arial"/>
              <a:sym typeface="Arial"/>
            </a:endParaRPr>
          </a:p>
          <a:p>
            <a:pPr indent="0" lvl="0" marL="45720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All- Whole group share out</a:t>
            </a:r>
            <a:endParaRPr>
              <a:solidFill>
                <a:srgbClr val="434343"/>
              </a:solidFill>
              <a:latin typeface="Arial"/>
              <a:ea typeface="Arial"/>
              <a:cs typeface="Arial"/>
              <a:sym typeface="Arial"/>
            </a:endParaRPr>
          </a:p>
          <a:p>
            <a:pPr indent="-50800" lvl="0" marL="228600" rtl="0" algn="l">
              <a:lnSpc>
                <a:spcPct val="90000"/>
              </a:lnSpc>
              <a:spcBef>
                <a:spcPts val="0"/>
              </a:spcBef>
              <a:spcAft>
                <a:spcPts val="0"/>
              </a:spcAft>
              <a:buClr>
                <a:srgbClr val="595857"/>
              </a:buClr>
              <a:buSzPts val="2800"/>
              <a:buNone/>
            </a:pPr>
            <a:r>
              <a:t/>
            </a:r>
            <a:endParaRPr/>
          </a:p>
        </p:txBody>
      </p:sp>
      <p:sp>
        <p:nvSpPr>
          <p:cNvPr id="580" name="Google Shape;580;p7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581" name="Google Shape;581;p72"/>
          <p:cNvSpPr txBox="1"/>
          <p:nvPr>
            <p:ph type="title"/>
          </p:nvPr>
        </p:nvSpPr>
        <p:spPr>
          <a:xfrm>
            <a:off x="364950" y="218725"/>
            <a:ext cx="10451100" cy="115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Get to know each other</a:t>
            </a:r>
            <a:endParaRPr/>
          </a:p>
        </p:txBody>
      </p:sp>
      <p:sp>
        <p:nvSpPr>
          <p:cNvPr id="582" name="Google Shape;582;p72"/>
          <p:cNvSpPr/>
          <p:nvPr/>
        </p:nvSpPr>
        <p:spPr>
          <a:xfrm>
            <a:off x="9842950" y="184675"/>
            <a:ext cx="1905600" cy="1726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72"/>
          <p:cNvSpPr txBox="1"/>
          <p:nvPr/>
        </p:nvSpPr>
        <p:spPr>
          <a:xfrm rot="583048">
            <a:off x="9981728" y="347255"/>
            <a:ext cx="1628059" cy="123512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Open Sans"/>
                <a:ea typeface="Open Sans"/>
                <a:cs typeface="Open Sans"/>
                <a:sym typeface="Open Sans"/>
              </a:rPr>
              <a:t>1-2-4-All</a:t>
            </a:r>
            <a:endParaRPr sz="2400">
              <a:latin typeface="Open Sans"/>
              <a:ea typeface="Open Sans"/>
              <a:cs typeface="Open Sans"/>
              <a:sym typeface="Open Sans"/>
            </a:endParaRPr>
          </a:p>
          <a:p>
            <a:pPr indent="0" lvl="0" marL="0" rtl="0" algn="ctr">
              <a:spcBef>
                <a:spcPts val="0"/>
              </a:spcBef>
              <a:spcAft>
                <a:spcPts val="0"/>
              </a:spcAft>
              <a:buNone/>
            </a:pPr>
            <a:r>
              <a:rPr lang="en-US">
                <a:latin typeface="Open Sans"/>
                <a:ea typeface="Open Sans"/>
                <a:cs typeface="Open Sans"/>
                <a:sym typeface="Open Sans"/>
              </a:rPr>
              <a:t>Engage everyone simultaneously in generating ideas</a:t>
            </a:r>
            <a:endParaRPr>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pic>
        <p:nvPicPr>
          <p:cNvPr id="1154" name="Google Shape;1154;p135"/>
          <p:cNvPicPr preferRelativeResize="0"/>
          <p:nvPr/>
        </p:nvPicPr>
        <p:blipFill>
          <a:blip r:embed="rId3">
            <a:alphaModFix/>
          </a:blip>
          <a:stretch>
            <a:fillRect/>
          </a:stretch>
        </p:blipFill>
        <p:spPr>
          <a:xfrm>
            <a:off x="9159313" y="1320650"/>
            <a:ext cx="2559101" cy="1706075"/>
          </a:xfrm>
          <a:prstGeom prst="rect">
            <a:avLst/>
          </a:prstGeom>
          <a:noFill/>
          <a:ln>
            <a:noFill/>
          </a:ln>
        </p:spPr>
      </p:pic>
      <p:sp>
        <p:nvSpPr>
          <p:cNvPr id="1155" name="Google Shape;1155;p135"/>
          <p:cNvSpPr txBox="1"/>
          <p:nvPr>
            <p:ph type="title"/>
          </p:nvPr>
        </p:nvSpPr>
        <p:spPr>
          <a:xfrm>
            <a:off x="1914325" y="-67325"/>
            <a:ext cx="6185400" cy="1500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Make a Consensus Model </a:t>
            </a:r>
            <a:endParaRPr sz="3600"/>
          </a:p>
        </p:txBody>
      </p:sp>
      <p:sp>
        <p:nvSpPr>
          <p:cNvPr id="1156" name="Google Shape;1156;p135"/>
          <p:cNvSpPr txBox="1"/>
          <p:nvPr>
            <p:ph idx="1" type="body"/>
          </p:nvPr>
        </p:nvSpPr>
        <p:spPr>
          <a:xfrm>
            <a:off x="831850" y="1969621"/>
            <a:ext cx="10515600" cy="4120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i="0" lang="en-US" sz="2800">
                <a:solidFill>
                  <a:srgbClr val="595857"/>
                </a:solidFill>
                <a:latin typeface="Open Sans"/>
                <a:ea typeface="Open Sans"/>
                <a:cs typeface="Open Sans"/>
                <a:sym typeface="Open Sans"/>
              </a:rPr>
              <a:t>What has to happen for an isolated storm to form?</a:t>
            </a:r>
            <a:endParaRPr i="0" sz="2800">
              <a:solidFill>
                <a:srgbClr val="595857"/>
              </a:solidFill>
              <a:latin typeface="Open Sans"/>
              <a:ea typeface="Open Sans"/>
              <a:cs typeface="Open Sans"/>
              <a:sym typeface="Open Sans"/>
            </a:endParaRPr>
          </a:p>
          <a:p>
            <a:pPr indent="0" lvl="0" marL="0" rtl="0" algn="l">
              <a:spcBef>
                <a:spcPts val="800"/>
              </a:spcBef>
              <a:spcAft>
                <a:spcPts val="0"/>
              </a:spcAft>
              <a:buNone/>
            </a:pPr>
            <a:r>
              <a:t/>
            </a:r>
            <a:endParaRPr i="0" sz="280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•Share ideas from student models from Step 3</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•Draw a Consensus Model for the class, using ideas from student </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 models.</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•Use data or other evidence from our investigations to support the </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 ideas added to the Consensus Model.</a:t>
            </a:r>
            <a:endParaRPr i="0">
              <a:solidFill>
                <a:srgbClr val="595857"/>
              </a:solidFill>
              <a:latin typeface="Open Sans"/>
              <a:ea typeface="Open Sans"/>
              <a:cs typeface="Open Sans"/>
              <a:sym typeface="Open Sans"/>
            </a:endParaRPr>
          </a:p>
          <a:p>
            <a:pPr indent="0" lvl="0" marL="4572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57" name="Google Shape;1157;p135"/>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58" name="Google Shape;1158;p135"/>
          <p:cNvPicPr preferRelativeResize="0"/>
          <p:nvPr/>
        </p:nvPicPr>
        <p:blipFill>
          <a:blip r:embed="rId4">
            <a:alphaModFix/>
          </a:blip>
          <a:stretch>
            <a:fillRect/>
          </a:stretch>
        </p:blipFill>
        <p:spPr>
          <a:xfrm>
            <a:off x="850900" y="257213"/>
            <a:ext cx="1063425" cy="1063425"/>
          </a:xfrm>
          <a:prstGeom prst="rect">
            <a:avLst/>
          </a:prstGeom>
          <a:noFill/>
          <a:ln>
            <a:noFill/>
          </a:ln>
        </p:spPr>
      </p:pic>
      <p:pic>
        <p:nvPicPr>
          <p:cNvPr id="1159" name="Google Shape;1159;p135"/>
          <p:cNvPicPr preferRelativeResize="0"/>
          <p:nvPr/>
        </p:nvPicPr>
        <p:blipFill>
          <a:blip r:embed="rId5">
            <a:alphaModFix/>
          </a:blip>
          <a:stretch>
            <a:fillRect/>
          </a:stretch>
        </p:blipFill>
        <p:spPr>
          <a:xfrm>
            <a:off x="9297200" y="0"/>
            <a:ext cx="2986724" cy="24889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pic>
        <p:nvPicPr>
          <p:cNvPr id="1165" name="Google Shape;1165;p136"/>
          <p:cNvPicPr preferRelativeResize="0"/>
          <p:nvPr/>
        </p:nvPicPr>
        <p:blipFill>
          <a:blip r:embed="rId3">
            <a:alphaModFix/>
          </a:blip>
          <a:stretch>
            <a:fillRect/>
          </a:stretch>
        </p:blipFill>
        <p:spPr>
          <a:xfrm>
            <a:off x="4444075" y="272200"/>
            <a:ext cx="4334700" cy="5957475"/>
          </a:xfrm>
          <a:prstGeom prst="rect">
            <a:avLst/>
          </a:prstGeom>
          <a:noFill/>
          <a:ln>
            <a:noFill/>
          </a:ln>
        </p:spPr>
      </p:pic>
      <p:sp>
        <p:nvSpPr>
          <p:cNvPr id="1166" name="Google Shape;1166;p136"/>
          <p:cNvSpPr txBox="1"/>
          <p:nvPr>
            <p:ph type="title"/>
          </p:nvPr>
        </p:nvSpPr>
        <p:spPr>
          <a:xfrm>
            <a:off x="1061025" y="1343075"/>
            <a:ext cx="2826000" cy="3014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Example of a student model</a:t>
            </a:r>
            <a:endParaRPr sz="24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Google Shape;1171;p137"/>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172" name="Google Shape;1172;p137"/>
          <p:cNvSpPr txBox="1"/>
          <p:nvPr>
            <p:ph idx="4294967295" type="body"/>
          </p:nvPr>
        </p:nvSpPr>
        <p:spPr>
          <a:xfrm>
            <a:off x="389425" y="4934325"/>
            <a:ext cx="11249700" cy="11673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i="1" lang="en-US"/>
              <a:t>How can we use the DQB as an assessment?</a:t>
            </a:r>
            <a:endParaRPr b="1" i="1"/>
          </a:p>
        </p:txBody>
      </p:sp>
      <p:sp>
        <p:nvSpPr>
          <p:cNvPr id="1173" name="Google Shape;1173;p137"/>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174" name="Google Shape;1174;p137"/>
          <p:cNvSpPr txBox="1"/>
          <p:nvPr>
            <p:ph idx="4294967295" type="body"/>
          </p:nvPr>
        </p:nvSpPr>
        <p:spPr>
          <a:xfrm>
            <a:off x="277450"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175" name="Google Shape;1175;p137"/>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0" name="Shape 1180"/>
        <p:cNvGrpSpPr/>
        <p:nvPr/>
      </p:nvGrpSpPr>
      <p:grpSpPr>
        <a:xfrm>
          <a:off x="0" y="0"/>
          <a:ext cx="0" cy="0"/>
          <a:chOff x="0" y="0"/>
          <a:chExt cx="0" cy="0"/>
        </a:xfrm>
      </p:grpSpPr>
      <p:pic>
        <p:nvPicPr>
          <p:cNvPr id="1181" name="Google Shape;1181;p138"/>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182" name="Google Shape;1182;p138"/>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183" name="Google Shape;1183;p138"/>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7" name="Shape 1187"/>
        <p:cNvGrpSpPr/>
        <p:nvPr/>
      </p:nvGrpSpPr>
      <p:grpSpPr>
        <a:xfrm>
          <a:off x="0" y="0"/>
          <a:ext cx="0" cy="0"/>
          <a:chOff x="0" y="0"/>
          <a:chExt cx="0" cy="0"/>
        </a:xfrm>
      </p:grpSpPr>
      <p:sp>
        <p:nvSpPr>
          <p:cNvPr id="1188" name="Google Shape;1188;p139"/>
          <p:cNvSpPr txBox="1"/>
          <p:nvPr>
            <p:ph type="title"/>
          </p:nvPr>
        </p:nvSpPr>
        <p:spPr>
          <a:xfrm>
            <a:off x="1127600" y="2724850"/>
            <a:ext cx="52131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are you feeling?</a:t>
            </a:r>
            <a:endParaRPr sz="3600"/>
          </a:p>
        </p:txBody>
      </p:sp>
      <p:sp>
        <p:nvSpPr>
          <p:cNvPr id="1189" name="Google Shape;1189;p13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90" name="Google Shape;1190;p139"/>
          <p:cNvPicPr preferRelativeResize="0"/>
          <p:nvPr/>
        </p:nvPicPr>
        <p:blipFill>
          <a:blip r:embed="rId3">
            <a:alphaModFix/>
          </a:blip>
          <a:stretch>
            <a:fillRect/>
          </a:stretch>
        </p:blipFill>
        <p:spPr>
          <a:xfrm>
            <a:off x="6592525" y="291675"/>
            <a:ext cx="2930413" cy="58608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5" name="Shape 1195"/>
        <p:cNvGrpSpPr/>
        <p:nvPr/>
      </p:nvGrpSpPr>
      <p:grpSpPr>
        <a:xfrm>
          <a:off x="0" y="0"/>
          <a:ext cx="0" cy="0"/>
          <a:chOff x="0" y="0"/>
          <a:chExt cx="0" cy="0"/>
        </a:xfrm>
      </p:grpSpPr>
      <p:sp>
        <p:nvSpPr>
          <p:cNvPr id="1196" name="Google Shape;1196;p14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of Day 1 slides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1" name="Shape 1201"/>
        <p:cNvGrpSpPr/>
        <p:nvPr/>
      </p:nvGrpSpPr>
      <p:grpSpPr>
        <a:xfrm>
          <a:off x="0" y="0"/>
          <a:ext cx="0" cy="0"/>
          <a:chOff x="0" y="0"/>
          <a:chExt cx="0" cy="0"/>
        </a:xfrm>
      </p:grpSpPr>
      <p:sp>
        <p:nvSpPr>
          <p:cNvPr id="1202" name="Google Shape;1202;p141"/>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2</a:t>
            </a:r>
            <a:endParaRPr/>
          </a:p>
        </p:txBody>
      </p:sp>
      <p:sp>
        <p:nvSpPr>
          <p:cNvPr id="1203" name="Google Shape;1203;p141"/>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pic>
        <p:nvPicPr>
          <p:cNvPr id="1204" name="Google Shape;1204;p141"/>
          <p:cNvPicPr preferRelativeResize="0"/>
          <p:nvPr/>
        </p:nvPicPr>
        <p:blipFill>
          <a:blip r:embed="rId3">
            <a:alphaModFix/>
          </a:blip>
          <a:stretch>
            <a:fillRect/>
          </a:stretch>
        </p:blipFill>
        <p:spPr>
          <a:xfrm>
            <a:off x="417526" y="4081986"/>
            <a:ext cx="4548828" cy="627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9" name="Shape 1209"/>
        <p:cNvGrpSpPr/>
        <p:nvPr/>
      </p:nvGrpSpPr>
      <p:grpSpPr>
        <a:xfrm>
          <a:off x="0" y="0"/>
          <a:ext cx="0" cy="0"/>
          <a:chOff x="0" y="0"/>
          <a:chExt cx="0" cy="0"/>
        </a:xfrm>
      </p:grpSpPr>
      <p:sp>
        <p:nvSpPr>
          <p:cNvPr id="1210" name="Google Shape;1210;p142"/>
          <p:cNvSpPr txBox="1"/>
          <p:nvPr>
            <p:ph type="title"/>
          </p:nvPr>
        </p:nvSpPr>
        <p:spPr>
          <a:xfrm>
            <a:off x="2172450" y="382750"/>
            <a:ext cx="41280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endParaRPr/>
          </a:p>
        </p:txBody>
      </p:sp>
      <p:sp>
        <p:nvSpPr>
          <p:cNvPr id="1211" name="Google Shape;1211;p142"/>
          <p:cNvSpPr txBox="1"/>
          <p:nvPr>
            <p:ph idx="1" type="body"/>
          </p:nvPr>
        </p:nvSpPr>
        <p:spPr>
          <a:xfrm>
            <a:off x="832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212" name="Google Shape;1212;p142"/>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13" name="Google Shape;1213;p142"/>
          <p:cNvPicPr preferRelativeResize="0"/>
          <p:nvPr/>
        </p:nvPicPr>
        <p:blipFill rotWithShape="1">
          <a:blip r:embed="rId3">
            <a:alphaModFix/>
          </a:blip>
          <a:srcRect b="0" l="0" r="0" t="0"/>
          <a:stretch/>
        </p:blipFill>
        <p:spPr>
          <a:xfrm>
            <a:off x="1533575" y="648950"/>
            <a:ext cx="5244476" cy="1426300"/>
          </a:xfrm>
          <a:prstGeom prst="rect">
            <a:avLst/>
          </a:prstGeom>
          <a:noFill/>
          <a:ln>
            <a:noFill/>
          </a:ln>
        </p:spPr>
      </p:pic>
      <p:pic>
        <p:nvPicPr>
          <p:cNvPr id="1214" name="Google Shape;1214;p142"/>
          <p:cNvPicPr preferRelativeResize="0"/>
          <p:nvPr/>
        </p:nvPicPr>
        <p:blipFill>
          <a:blip r:embed="rId4">
            <a:alphaModFix/>
          </a:blip>
          <a:stretch>
            <a:fillRect/>
          </a:stretch>
        </p:blipFill>
        <p:spPr>
          <a:xfrm>
            <a:off x="451550" y="382746"/>
            <a:ext cx="995694" cy="99569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sp>
        <p:nvSpPr>
          <p:cNvPr id="1220" name="Google Shape;1220;p143"/>
          <p:cNvSpPr txBox="1"/>
          <p:nvPr>
            <p:ph type="title"/>
          </p:nvPr>
        </p:nvSpPr>
        <p:spPr>
          <a:xfrm>
            <a:off x="838200" y="365125"/>
            <a:ext cx="4557900" cy="43566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sz="3600"/>
              <a:t>Does our model for an isolated storm explain the Colorado storm?</a:t>
            </a:r>
            <a:endParaRPr sz="3600"/>
          </a:p>
        </p:txBody>
      </p:sp>
      <p:pic>
        <p:nvPicPr>
          <p:cNvPr id="1221" name="Google Shape;1221;p143"/>
          <p:cNvPicPr preferRelativeResize="0"/>
          <p:nvPr/>
        </p:nvPicPr>
        <p:blipFill>
          <a:blip r:embed="rId3">
            <a:alphaModFix/>
          </a:blip>
          <a:stretch>
            <a:fillRect/>
          </a:stretch>
        </p:blipFill>
        <p:spPr>
          <a:xfrm>
            <a:off x="5734525" y="226675"/>
            <a:ext cx="5084526" cy="602475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6" name="Shape 1226"/>
        <p:cNvGrpSpPr/>
        <p:nvPr/>
      </p:nvGrpSpPr>
      <p:grpSpPr>
        <a:xfrm>
          <a:off x="0" y="0"/>
          <a:ext cx="0" cy="0"/>
          <a:chOff x="0" y="0"/>
          <a:chExt cx="0" cy="0"/>
        </a:xfrm>
      </p:grpSpPr>
      <p:sp>
        <p:nvSpPr>
          <p:cNvPr id="1227" name="Google Shape;1227;p144"/>
          <p:cNvSpPr txBox="1"/>
          <p:nvPr>
            <p:ph type="title"/>
          </p:nvPr>
        </p:nvSpPr>
        <p:spPr>
          <a:xfrm>
            <a:off x="451557" y="611297"/>
            <a:ext cx="10690500" cy="605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228" name="Google Shape;1228;p144"/>
          <p:cNvSpPr txBox="1"/>
          <p:nvPr>
            <p:ph idx="1" type="body"/>
          </p:nvPr>
        </p:nvSpPr>
        <p:spPr>
          <a:xfrm>
            <a:off x="451557" y="1322961"/>
            <a:ext cx="11160000" cy="55011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Did the Colorado storm happen in the afternoon? </a:t>
            </a:r>
            <a:endParaRPr/>
          </a:p>
          <a:p>
            <a:pPr indent="-228600" lvl="0" marL="228600" rtl="0" algn="l">
              <a:lnSpc>
                <a:spcPct val="90000"/>
              </a:lnSpc>
              <a:spcBef>
                <a:spcPts val="1000"/>
              </a:spcBef>
              <a:spcAft>
                <a:spcPts val="0"/>
              </a:spcAft>
              <a:buClr>
                <a:srgbClr val="595857"/>
              </a:buClr>
              <a:buSzPts val="2800"/>
              <a:buChar char="•"/>
            </a:pPr>
            <a:r>
              <a:rPr lang="en-US"/>
              <a:t>What parts of our model might explain the Colorado storm? </a:t>
            </a:r>
            <a:endParaRPr/>
          </a:p>
        </p:txBody>
      </p:sp>
      <p:pic>
        <p:nvPicPr>
          <p:cNvPr id="1229" name="Google Shape;1229;p144"/>
          <p:cNvPicPr preferRelativeResize="0"/>
          <p:nvPr/>
        </p:nvPicPr>
        <p:blipFill rotWithShape="1">
          <a:blip r:embed="rId3">
            <a:alphaModFix/>
          </a:blip>
          <a:srcRect b="0" l="0" r="0" t="0"/>
          <a:stretch/>
        </p:blipFill>
        <p:spPr>
          <a:xfrm>
            <a:off x="2346160" y="2569383"/>
            <a:ext cx="6901203" cy="3786969"/>
          </a:xfrm>
          <a:prstGeom prst="rect">
            <a:avLst/>
          </a:prstGeom>
          <a:noFill/>
          <a:ln>
            <a:noFill/>
          </a:ln>
        </p:spPr>
      </p:pic>
      <p:sp>
        <p:nvSpPr>
          <p:cNvPr id="1230" name="Google Shape;1230;p144"/>
          <p:cNvSpPr/>
          <p:nvPr/>
        </p:nvSpPr>
        <p:spPr>
          <a:xfrm>
            <a:off x="8857451" y="4073485"/>
            <a:ext cx="2284500" cy="861600"/>
          </a:xfrm>
          <a:prstGeom prst="rect">
            <a:avLst/>
          </a:prstGeom>
          <a:noFill/>
          <a:ln>
            <a:noFill/>
          </a:ln>
        </p:spPr>
        <p:txBody>
          <a:bodyPr anchorCtr="0" anchor="t" bIns="60925" lIns="121900" spcFirstLastPara="1" rIns="121900" wrap="square" tIns="60925">
            <a:noAutofit/>
          </a:bodyPr>
          <a:lstStyle/>
          <a:p>
            <a:pPr indent="0" lvl="1" marL="609600" marR="0" rtl="0" algn="l">
              <a:spcBef>
                <a:spcPts val="0"/>
              </a:spcBef>
              <a:spcAft>
                <a:spcPts val="0"/>
              </a:spcAft>
              <a:buNone/>
            </a:pPr>
            <a:r>
              <a:rPr b="0" i="0" lang="en-US" sz="2400" u="sng" cap="none" strike="noStrike">
                <a:solidFill>
                  <a:schemeClr val="dk1"/>
                </a:solidFill>
                <a:latin typeface="Calibri"/>
                <a:ea typeface="Calibri"/>
                <a:cs typeface="Calibri"/>
                <a:sym typeface="Calibri"/>
                <a:hlinkClick r:id="rId4"/>
              </a:rPr>
              <a:t>Photos link</a:t>
            </a:r>
            <a:endParaRPr b="0" i="0" sz="2400" u="none" cap="none" strike="noStrike">
              <a:solidFill>
                <a:schemeClr val="dk1"/>
              </a:solidFill>
              <a:latin typeface="Calibri"/>
              <a:ea typeface="Calibri"/>
              <a:cs typeface="Calibri"/>
              <a:sym typeface="Calibri"/>
            </a:endParaRPr>
          </a:p>
        </p:txBody>
      </p:sp>
      <p:sp>
        <p:nvSpPr>
          <p:cNvPr id="1231" name="Google Shape;1231;p144"/>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7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Goal setting</a:t>
            </a:r>
            <a:endParaRPr/>
          </a:p>
        </p:txBody>
      </p:sp>
      <p:sp>
        <p:nvSpPr>
          <p:cNvPr id="590" name="Google Shape;590;p7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9250" lvl="0" marL="457200" rtl="0" algn="l">
              <a:spcBef>
                <a:spcPts val="1100"/>
              </a:spcBef>
              <a:spcAft>
                <a:spcPts val="0"/>
              </a:spcAft>
              <a:buSzPts val="1900"/>
              <a:buChar char="•"/>
            </a:pPr>
            <a:r>
              <a:rPr lang="en-US"/>
              <a:t>What do I hope to walk away with from this workshop?</a:t>
            </a:r>
            <a:endParaRPr/>
          </a:p>
        </p:txBody>
      </p:sp>
      <p:pic>
        <p:nvPicPr>
          <p:cNvPr id="591" name="Google Shape;591;p73"/>
          <p:cNvPicPr preferRelativeResize="0"/>
          <p:nvPr/>
        </p:nvPicPr>
        <p:blipFill rotWithShape="1">
          <a:blip r:embed="rId3">
            <a:alphaModFix/>
          </a:blip>
          <a:srcRect b="46092" l="0" r="0" t="22101"/>
          <a:stretch/>
        </p:blipFill>
        <p:spPr>
          <a:xfrm>
            <a:off x="1712850" y="2698825"/>
            <a:ext cx="8331050" cy="39278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6" name="Shape 1236"/>
        <p:cNvGrpSpPr/>
        <p:nvPr/>
      </p:nvGrpSpPr>
      <p:grpSpPr>
        <a:xfrm>
          <a:off x="0" y="0"/>
          <a:ext cx="0" cy="0"/>
          <a:chOff x="0" y="0"/>
          <a:chExt cx="0" cy="0"/>
        </a:xfrm>
      </p:grpSpPr>
      <p:sp>
        <p:nvSpPr>
          <p:cNvPr id="1237" name="Google Shape;1237;p145"/>
          <p:cNvSpPr txBox="1"/>
          <p:nvPr>
            <p:ph type="title"/>
          </p:nvPr>
        </p:nvSpPr>
        <p:spPr>
          <a:xfrm>
            <a:off x="838200" y="15074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other types of storms cause precipitation? </a:t>
            </a:r>
            <a:endParaRPr sz="4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46"/>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500"/>
              <a:t>A Front Headed Your Way</a:t>
            </a:r>
            <a:endParaRPr sz="6500"/>
          </a:p>
        </p:txBody>
      </p:sp>
      <p:sp>
        <p:nvSpPr>
          <p:cNvPr id="1244" name="Google Shape;1244;p146"/>
          <p:cNvSpPr txBox="1"/>
          <p:nvPr>
            <p:ph idx="1" type="subTitle"/>
          </p:nvPr>
        </p:nvSpPr>
        <p:spPr>
          <a:xfrm>
            <a:off x="1180350" y="2872575"/>
            <a:ext cx="98013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other types of storms cause precipitation?</a:t>
            </a:r>
            <a:endParaRPr/>
          </a:p>
        </p:txBody>
      </p:sp>
      <p:sp>
        <p:nvSpPr>
          <p:cNvPr id="1245" name="Google Shape;1245;p146"/>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246" name="Google Shape;1246;p146"/>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b="1" sz="1800">
              <a:solidFill>
                <a:schemeClr val="dk2"/>
              </a:solidFill>
              <a:latin typeface="Montserrat"/>
              <a:ea typeface="Montserrat"/>
              <a:cs typeface="Montserrat"/>
              <a:sym typeface="Montserra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sp>
        <p:nvSpPr>
          <p:cNvPr id="1252" name="Google Shape;1252;p147"/>
          <p:cNvSpPr txBox="1"/>
          <p:nvPr>
            <p:ph type="title"/>
          </p:nvPr>
        </p:nvSpPr>
        <p:spPr>
          <a:xfrm>
            <a:off x="1163150" y="228600"/>
            <a:ext cx="10285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Cold front time-lapse video</a:t>
            </a:r>
            <a:endParaRPr/>
          </a:p>
        </p:txBody>
      </p:sp>
      <p:sp>
        <p:nvSpPr>
          <p:cNvPr id="1253" name="Google Shape;1253;p147"/>
          <p:cNvSpPr txBox="1"/>
          <p:nvPr>
            <p:ph idx="1" type="body"/>
          </p:nvPr>
        </p:nvSpPr>
        <p:spPr>
          <a:xfrm>
            <a:off x="9133344" y="1749860"/>
            <a:ext cx="2616000" cy="45453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2800"/>
              <a:buNone/>
            </a:pPr>
            <a:r>
              <a:rPr b="1" lang="en-US" sz="2800">
                <a:solidFill>
                  <a:srgbClr val="0070C0"/>
                </a:solidFill>
                <a:latin typeface="Montserrat SemiBold"/>
                <a:ea typeface="Montserrat SemiBold"/>
                <a:cs typeface="Montserrat SemiBold"/>
                <a:sym typeface="Montserrat SemiBold"/>
              </a:rPr>
              <a:t>Step 1</a:t>
            </a:r>
            <a:r>
              <a:rPr lang="en-US" sz="2800">
                <a:solidFill>
                  <a:srgbClr val="0070C0"/>
                </a:solidFill>
                <a:latin typeface="Montserrat SemiBold"/>
                <a:ea typeface="Montserrat SemiBold"/>
                <a:cs typeface="Montserrat SemiBold"/>
                <a:sym typeface="Montserrat SemiBold"/>
              </a:rPr>
              <a:t>:</a:t>
            </a:r>
            <a:r>
              <a:rPr lang="en-US" sz="2800">
                <a:solidFill>
                  <a:srgbClr val="0070C0"/>
                </a:solidFill>
              </a:rPr>
              <a:t> </a:t>
            </a:r>
            <a:r>
              <a:rPr lang="en-US" sz="2800"/>
              <a:t>Make observations about the cold front. </a:t>
            </a:r>
            <a:endParaRPr/>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100000"/>
              </a:lnSpc>
              <a:spcBef>
                <a:spcPts val="1000"/>
              </a:spcBef>
              <a:spcAft>
                <a:spcPts val="0"/>
              </a:spcAft>
              <a:buClr>
                <a:srgbClr val="595857"/>
              </a:buClr>
              <a:buSzPts val="2200"/>
              <a:buNone/>
            </a:pPr>
            <a:r>
              <a:t/>
            </a:r>
            <a:endParaRPr sz="2200"/>
          </a:p>
        </p:txBody>
      </p:sp>
      <p:sp>
        <p:nvSpPr>
          <p:cNvPr id="1254" name="Google Shape;1254;p147"/>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55" name="Google Shape;1255;p147"/>
          <p:cNvPicPr preferRelativeResize="0"/>
          <p:nvPr/>
        </p:nvPicPr>
        <p:blipFill rotWithShape="1">
          <a:blip r:embed="rId3">
            <a:alphaModFix/>
          </a:blip>
          <a:srcRect b="0" l="0" r="0" t="0"/>
          <a:stretch/>
        </p:blipFill>
        <p:spPr>
          <a:xfrm>
            <a:off x="850899" y="1356216"/>
            <a:ext cx="8282446" cy="4923938"/>
          </a:xfrm>
          <a:prstGeom prst="rect">
            <a:avLst/>
          </a:prstGeom>
          <a:noFill/>
          <a:ln>
            <a:noFill/>
          </a:ln>
        </p:spPr>
      </p:pic>
      <p:pic>
        <p:nvPicPr>
          <p:cNvPr id="1256" name="Google Shape;1256;p147"/>
          <p:cNvPicPr preferRelativeResize="0"/>
          <p:nvPr/>
        </p:nvPicPr>
        <p:blipFill>
          <a:blip r:embed="rId4">
            <a:alphaModFix/>
          </a:blip>
          <a:stretch>
            <a:fillRect/>
          </a:stretch>
        </p:blipFill>
        <p:spPr>
          <a:xfrm>
            <a:off x="412025" y="461275"/>
            <a:ext cx="751125" cy="7511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1" name="Shape 1261"/>
        <p:cNvGrpSpPr/>
        <p:nvPr/>
      </p:nvGrpSpPr>
      <p:grpSpPr>
        <a:xfrm>
          <a:off x="0" y="0"/>
          <a:ext cx="0" cy="0"/>
          <a:chOff x="0" y="0"/>
          <a:chExt cx="0" cy="0"/>
        </a:xfrm>
      </p:grpSpPr>
      <p:sp>
        <p:nvSpPr>
          <p:cNvPr id="1262" name="Google Shape;1262;p148"/>
          <p:cNvSpPr txBox="1"/>
          <p:nvPr>
            <p:ph type="title"/>
          </p:nvPr>
        </p:nvSpPr>
        <p:spPr>
          <a:xfrm>
            <a:off x="1445775" y="228600"/>
            <a:ext cx="7516500" cy="1209900"/>
          </a:xfrm>
          <a:prstGeom prst="rect">
            <a:avLst/>
          </a:prstGeom>
          <a:noFill/>
          <a:ln>
            <a:noFill/>
          </a:ln>
        </p:spPr>
        <p:txBody>
          <a:bodyPr anchorCtr="0" anchor="ctr" bIns="60925" lIns="121900" spcFirstLastPara="1" rIns="121900" wrap="square" tIns="60925">
            <a:noAutofit/>
          </a:bodyPr>
          <a:lstStyle/>
          <a:p>
            <a:pPr indent="0" lvl="0" marL="0" rtl="0" algn="ctr">
              <a:lnSpc>
                <a:spcPct val="90000"/>
              </a:lnSpc>
              <a:spcBef>
                <a:spcPts val="0"/>
              </a:spcBef>
              <a:spcAft>
                <a:spcPts val="0"/>
              </a:spcAft>
              <a:buNone/>
            </a:pPr>
            <a:r>
              <a:rPr lang="en-US"/>
              <a:t>Weather Forecast for a Cold Front</a:t>
            </a:r>
            <a:endParaRPr/>
          </a:p>
        </p:txBody>
      </p:sp>
      <p:sp>
        <p:nvSpPr>
          <p:cNvPr id="1263" name="Google Shape;1263;p148"/>
          <p:cNvSpPr txBox="1"/>
          <p:nvPr>
            <p:ph idx="1" type="body"/>
          </p:nvPr>
        </p:nvSpPr>
        <p:spPr>
          <a:xfrm>
            <a:off x="257725" y="3500353"/>
            <a:ext cx="11160000" cy="28560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b="1" lang="en-US" sz="3200">
                <a:solidFill>
                  <a:srgbClr val="0070C0"/>
                </a:solidFill>
              </a:rPr>
              <a:t>Make a </a:t>
            </a:r>
            <a:r>
              <a:rPr b="1" lang="en-US" sz="3200">
                <a:solidFill>
                  <a:srgbClr val="0070C0"/>
                </a:solidFill>
              </a:rPr>
              <a:t>claim</a:t>
            </a:r>
            <a:r>
              <a:rPr lang="en-US" sz="3200">
                <a:solidFill>
                  <a:srgbClr val="0070C0"/>
                </a:solidFill>
              </a:rPr>
              <a:t>: </a:t>
            </a:r>
            <a:r>
              <a:rPr lang="en-US" sz="3200"/>
              <a:t>What day did the cold front move through the area? Use evidence to support your idea.</a:t>
            </a:r>
            <a:endParaRPr/>
          </a:p>
          <a:p>
            <a:pPr indent="0" lvl="0" marL="0" rtl="0" algn="l">
              <a:lnSpc>
                <a:spcPct val="90000"/>
              </a:lnSpc>
              <a:spcBef>
                <a:spcPts val="1000"/>
              </a:spcBef>
              <a:spcAft>
                <a:spcPts val="0"/>
              </a:spcAft>
              <a:buClr>
                <a:srgbClr val="595857"/>
              </a:buClr>
              <a:buSzPts val="700"/>
              <a:buNone/>
            </a:pPr>
            <a:r>
              <a:t/>
            </a:r>
            <a:endParaRPr sz="700"/>
          </a:p>
          <a:p>
            <a:pPr indent="0" lvl="0" marL="0" rtl="0" algn="l">
              <a:lnSpc>
                <a:spcPct val="90000"/>
              </a:lnSpc>
              <a:spcBef>
                <a:spcPts val="500"/>
              </a:spcBef>
              <a:spcAft>
                <a:spcPts val="0"/>
              </a:spcAft>
              <a:buNone/>
            </a:pPr>
            <a:r>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264" name="Google Shape;1264;p148"/>
          <p:cNvPicPr preferRelativeResize="0"/>
          <p:nvPr/>
        </p:nvPicPr>
        <p:blipFill rotWithShape="1">
          <a:blip r:embed="rId3">
            <a:alphaModFix/>
          </a:blip>
          <a:srcRect b="0" l="0" r="0" t="0"/>
          <a:stretch/>
        </p:blipFill>
        <p:spPr>
          <a:xfrm>
            <a:off x="620175" y="762400"/>
            <a:ext cx="9167699" cy="3160750"/>
          </a:xfrm>
          <a:prstGeom prst="rect">
            <a:avLst/>
          </a:prstGeom>
          <a:noFill/>
          <a:ln>
            <a:noFill/>
          </a:ln>
        </p:spPr>
      </p:pic>
      <p:sp>
        <p:nvSpPr>
          <p:cNvPr id="1265" name="Google Shape;1265;p148"/>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66" name="Google Shape;1266;p148"/>
          <p:cNvPicPr preferRelativeResize="0"/>
          <p:nvPr/>
        </p:nvPicPr>
        <p:blipFill>
          <a:blip r:embed="rId4">
            <a:alphaModFix/>
          </a:blip>
          <a:stretch>
            <a:fillRect/>
          </a:stretch>
        </p:blipFill>
        <p:spPr>
          <a:xfrm>
            <a:off x="850900" y="228597"/>
            <a:ext cx="836700" cy="8367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1" name="Shape 1271"/>
        <p:cNvGrpSpPr/>
        <p:nvPr/>
      </p:nvGrpSpPr>
      <p:grpSpPr>
        <a:xfrm>
          <a:off x="0" y="0"/>
          <a:ext cx="0" cy="0"/>
          <a:chOff x="0" y="0"/>
          <a:chExt cx="0" cy="0"/>
        </a:xfrm>
      </p:grpSpPr>
      <p:sp>
        <p:nvSpPr>
          <p:cNvPr id="1272" name="Google Shape;1272;p149"/>
          <p:cNvSpPr txBox="1"/>
          <p:nvPr>
            <p:ph type="title"/>
          </p:nvPr>
        </p:nvSpPr>
        <p:spPr>
          <a:xfrm>
            <a:off x="1445775" y="228600"/>
            <a:ext cx="7516500" cy="1209900"/>
          </a:xfrm>
          <a:prstGeom prst="rect">
            <a:avLst/>
          </a:prstGeom>
          <a:noFill/>
          <a:ln>
            <a:noFill/>
          </a:ln>
        </p:spPr>
        <p:txBody>
          <a:bodyPr anchorCtr="0" anchor="ctr" bIns="60925" lIns="121900" spcFirstLastPara="1" rIns="121900" wrap="square" tIns="60925">
            <a:noAutofit/>
          </a:bodyPr>
          <a:lstStyle/>
          <a:p>
            <a:pPr indent="0" lvl="0" marL="0" rtl="0" algn="ctr">
              <a:lnSpc>
                <a:spcPct val="90000"/>
              </a:lnSpc>
              <a:spcBef>
                <a:spcPts val="0"/>
              </a:spcBef>
              <a:spcAft>
                <a:spcPts val="0"/>
              </a:spcAft>
              <a:buNone/>
            </a:pPr>
            <a:r>
              <a:rPr lang="en-US"/>
              <a:t>Weather Forecast for a Cold Front</a:t>
            </a:r>
            <a:endParaRPr/>
          </a:p>
        </p:txBody>
      </p:sp>
      <p:sp>
        <p:nvSpPr>
          <p:cNvPr id="1273" name="Google Shape;1273;p149"/>
          <p:cNvSpPr txBox="1"/>
          <p:nvPr>
            <p:ph idx="1" type="body"/>
          </p:nvPr>
        </p:nvSpPr>
        <p:spPr>
          <a:xfrm>
            <a:off x="257725" y="3500353"/>
            <a:ext cx="11160000" cy="28560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b="1" lang="en-US" sz="3200">
                <a:solidFill>
                  <a:srgbClr val="0070C0"/>
                </a:solidFill>
              </a:rPr>
              <a:t>Share your claim</a:t>
            </a:r>
            <a:r>
              <a:rPr lang="en-US" sz="3200">
                <a:solidFill>
                  <a:srgbClr val="0070C0"/>
                </a:solidFill>
              </a:rPr>
              <a:t>: </a:t>
            </a:r>
            <a:r>
              <a:rPr lang="en-US" sz="3200"/>
              <a:t>What day did the cold front move through the area? Use evidence to support your idea.</a:t>
            </a:r>
            <a:endParaRPr/>
          </a:p>
          <a:p>
            <a:pPr indent="0" lvl="0" marL="0" rtl="0" algn="l">
              <a:lnSpc>
                <a:spcPct val="90000"/>
              </a:lnSpc>
              <a:spcBef>
                <a:spcPts val="1000"/>
              </a:spcBef>
              <a:spcAft>
                <a:spcPts val="0"/>
              </a:spcAft>
              <a:buClr>
                <a:srgbClr val="595857"/>
              </a:buClr>
              <a:buSzPts val="700"/>
              <a:buNone/>
            </a:pPr>
            <a:r>
              <a:t/>
            </a:r>
            <a:endParaRPr sz="700"/>
          </a:p>
          <a:p>
            <a:pPr indent="0" lvl="0" marL="0" rtl="0" algn="l">
              <a:lnSpc>
                <a:spcPct val="90000"/>
              </a:lnSpc>
              <a:spcBef>
                <a:spcPts val="1000"/>
              </a:spcBef>
              <a:spcAft>
                <a:spcPts val="0"/>
              </a:spcAft>
              <a:buClr>
                <a:srgbClr val="0070C0"/>
              </a:buClr>
              <a:buSzPts val="3200"/>
              <a:buNone/>
            </a:pPr>
            <a:r>
              <a:rPr b="1" lang="en-US" sz="3200">
                <a:solidFill>
                  <a:srgbClr val="0070C0"/>
                </a:solidFill>
              </a:rPr>
              <a:t>Step 3: </a:t>
            </a:r>
            <a:r>
              <a:rPr lang="en-US" sz="3200"/>
              <a:t>Interpret a weather forecast for a cold front.</a:t>
            </a:r>
            <a:endParaRPr/>
          </a:p>
          <a:p>
            <a:pPr indent="-228600" lvl="1" marL="685800" rtl="0" algn="l">
              <a:lnSpc>
                <a:spcPct val="90000"/>
              </a:lnSpc>
              <a:spcBef>
                <a:spcPts val="500"/>
              </a:spcBef>
              <a:spcAft>
                <a:spcPts val="0"/>
              </a:spcAft>
              <a:buClr>
                <a:srgbClr val="595857"/>
              </a:buClr>
              <a:buSzPts val="2800"/>
              <a:buChar char="•"/>
            </a:pPr>
            <a:r>
              <a:rPr lang="en-US" sz="2800"/>
              <a:t>Work with your group of 3 to interpret what is happening before, during, and after the front.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274" name="Google Shape;1274;p149"/>
          <p:cNvPicPr preferRelativeResize="0"/>
          <p:nvPr/>
        </p:nvPicPr>
        <p:blipFill rotWithShape="1">
          <a:blip r:embed="rId3">
            <a:alphaModFix/>
          </a:blip>
          <a:srcRect b="0" l="0" r="0" t="0"/>
          <a:stretch/>
        </p:blipFill>
        <p:spPr>
          <a:xfrm>
            <a:off x="620175" y="762400"/>
            <a:ext cx="9167699" cy="3160750"/>
          </a:xfrm>
          <a:prstGeom prst="rect">
            <a:avLst/>
          </a:prstGeom>
          <a:noFill/>
          <a:ln>
            <a:noFill/>
          </a:ln>
        </p:spPr>
      </p:pic>
      <p:sp>
        <p:nvSpPr>
          <p:cNvPr id="1275" name="Google Shape;1275;p149"/>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76" name="Google Shape;1276;p149"/>
          <p:cNvPicPr preferRelativeResize="0"/>
          <p:nvPr/>
        </p:nvPicPr>
        <p:blipFill>
          <a:blip r:embed="rId4">
            <a:alphaModFix/>
          </a:blip>
          <a:stretch>
            <a:fillRect/>
          </a:stretch>
        </p:blipFill>
        <p:spPr>
          <a:xfrm>
            <a:off x="850900" y="228597"/>
            <a:ext cx="836700" cy="836700"/>
          </a:xfrm>
          <a:prstGeom prst="rect">
            <a:avLst/>
          </a:prstGeom>
          <a:noFill/>
          <a:ln>
            <a:noFill/>
          </a:ln>
        </p:spPr>
      </p:pic>
      <p:pic>
        <p:nvPicPr>
          <p:cNvPr id="1277" name="Google Shape;1277;p149"/>
          <p:cNvPicPr preferRelativeResize="0"/>
          <p:nvPr/>
        </p:nvPicPr>
        <p:blipFill>
          <a:blip r:embed="rId5">
            <a:alphaModFix/>
          </a:blip>
          <a:stretch>
            <a:fillRect/>
          </a:stretch>
        </p:blipFill>
        <p:spPr>
          <a:xfrm>
            <a:off x="9683075" y="98163"/>
            <a:ext cx="2348069" cy="219306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2" name="Shape 1282"/>
        <p:cNvGrpSpPr/>
        <p:nvPr/>
      </p:nvGrpSpPr>
      <p:grpSpPr>
        <a:xfrm>
          <a:off x="0" y="0"/>
          <a:ext cx="0" cy="0"/>
          <a:chOff x="0" y="0"/>
          <a:chExt cx="0" cy="0"/>
        </a:xfrm>
      </p:grpSpPr>
      <p:sp>
        <p:nvSpPr>
          <p:cNvPr id="1283" name="Google Shape;1283;p150"/>
          <p:cNvSpPr txBox="1"/>
          <p:nvPr>
            <p:ph type="title"/>
          </p:nvPr>
        </p:nvSpPr>
        <p:spPr>
          <a:xfrm>
            <a:off x="680151" y="516800"/>
            <a:ext cx="9443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3: </a:t>
            </a:r>
            <a:r>
              <a:rPr lang="en-US" sz="3200"/>
              <a:t>Describe the wind speed before, during, and after a cold front.</a:t>
            </a:r>
            <a:endParaRPr sz="3200"/>
          </a:p>
        </p:txBody>
      </p:sp>
      <p:sp>
        <p:nvSpPr>
          <p:cNvPr id="1284" name="Google Shape;1284;p150"/>
          <p:cNvSpPr/>
          <p:nvPr/>
        </p:nvSpPr>
        <p:spPr>
          <a:xfrm>
            <a:off x="6034828" y="3505952"/>
            <a:ext cx="892800" cy="2283900"/>
          </a:xfrm>
          <a:prstGeom prst="ellipse">
            <a:avLst/>
          </a:prstGeom>
          <a:noFill/>
          <a:ln cap="flat" cmpd="sng" w="38100">
            <a:solidFill>
              <a:srgbClr val="FF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id="1285" name="Google Shape;1285;p150"/>
          <p:cNvPicPr preferRelativeResize="0"/>
          <p:nvPr/>
        </p:nvPicPr>
        <p:blipFill rotWithShape="1">
          <a:blip r:embed="rId3">
            <a:alphaModFix/>
          </a:blip>
          <a:srcRect b="0" l="0" r="4825" t="0"/>
          <a:stretch/>
        </p:blipFill>
        <p:spPr>
          <a:xfrm>
            <a:off x="5072021" y="1873484"/>
            <a:ext cx="5714349" cy="4078855"/>
          </a:xfrm>
          <a:prstGeom prst="rect">
            <a:avLst/>
          </a:prstGeom>
          <a:noFill/>
          <a:ln>
            <a:noFill/>
          </a:ln>
          <a:effectLst>
            <a:outerShdw blurRad="63500" sx="102000" rotWithShape="0" algn="ctr" sy="102000">
              <a:srgbClr val="000000">
                <a:alpha val="40000"/>
              </a:srgbClr>
            </a:outerShdw>
          </a:effectLst>
        </p:spPr>
      </p:pic>
      <p:sp>
        <p:nvSpPr>
          <p:cNvPr id="1286" name="Google Shape;1286;p150"/>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87" name="Google Shape;1287;p150"/>
          <p:cNvPicPr preferRelativeResize="0"/>
          <p:nvPr/>
        </p:nvPicPr>
        <p:blipFill rotWithShape="1">
          <a:blip r:embed="rId4">
            <a:alphaModFix/>
          </a:blip>
          <a:srcRect b="0" l="0" r="0" t="0"/>
          <a:stretch/>
        </p:blipFill>
        <p:spPr>
          <a:xfrm>
            <a:off x="10786370" y="2214717"/>
            <a:ext cx="956330" cy="620388"/>
          </a:xfrm>
          <a:prstGeom prst="rect">
            <a:avLst/>
          </a:prstGeom>
          <a:noFill/>
          <a:ln>
            <a:noFill/>
          </a:ln>
        </p:spPr>
      </p:pic>
      <p:pic>
        <p:nvPicPr>
          <p:cNvPr id="1288" name="Google Shape;1288;p150"/>
          <p:cNvPicPr preferRelativeResize="0"/>
          <p:nvPr/>
        </p:nvPicPr>
        <p:blipFill rotWithShape="1">
          <a:blip r:embed="rId5">
            <a:alphaModFix/>
          </a:blip>
          <a:srcRect b="0" l="0" r="0" t="0"/>
          <a:stretch/>
        </p:blipFill>
        <p:spPr>
          <a:xfrm>
            <a:off x="10786370" y="2835105"/>
            <a:ext cx="960909" cy="623359"/>
          </a:xfrm>
          <a:prstGeom prst="rect">
            <a:avLst/>
          </a:prstGeom>
          <a:noFill/>
          <a:ln>
            <a:noFill/>
          </a:ln>
        </p:spPr>
      </p:pic>
      <p:sp>
        <p:nvSpPr>
          <p:cNvPr id="1289" name="Google Shape;1289;p150"/>
          <p:cNvSpPr txBox="1"/>
          <p:nvPr/>
        </p:nvSpPr>
        <p:spPr>
          <a:xfrm>
            <a:off x="451557" y="2179823"/>
            <a:ext cx="4349100" cy="3533700"/>
          </a:xfrm>
          <a:prstGeom prst="rect">
            <a:avLst/>
          </a:prstGeom>
          <a:noFill/>
          <a:ln>
            <a:noFill/>
          </a:ln>
        </p:spPr>
        <p:txBody>
          <a:bodyPr anchorCtr="0" anchor="t" bIns="60925" lIns="121900" spcFirstLastPara="1" rIns="121900" wrap="square" tIns="60925">
            <a:noAutofit/>
          </a:bodyPr>
          <a:lstStyle/>
          <a:p>
            <a:pPr indent="-228600" lvl="1" marL="685800" marR="0" rtl="0" algn="l">
              <a:lnSpc>
                <a:spcPct val="90000"/>
              </a:lnSpc>
              <a:spcBef>
                <a:spcPts val="0"/>
              </a:spcBef>
              <a:spcAft>
                <a:spcPts val="0"/>
              </a:spcAft>
              <a:buClr>
                <a:srgbClr val="595857"/>
              </a:buClr>
              <a:buSzPts val="2800"/>
              <a:buFont typeface="Arial"/>
              <a:buChar char="•"/>
            </a:pPr>
            <a:r>
              <a:rPr b="0" i="0" lang="en-US" sz="2800" u="none" cap="none" strike="noStrike">
                <a:solidFill>
                  <a:srgbClr val="595857"/>
                </a:solidFill>
                <a:latin typeface="Open Sans"/>
                <a:ea typeface="Open Sans"/>
                <a:cs typeface="Open Sans"/>
                <a:sym typeface="Open Sans"/>
              </a:rPr>
              <a:t>Circle on the graph when the cold front passed through South Riding, VA. </a:t>
            </a:r>
            <a:endParaRPr sz="1900"/>
          </a:p>
          <a:p>
            <a:pPr indent="0" lvl="0" marL="0" marR="0" rtl="0" algn="l">
              <a:lnSpc>
                <a:spcPct val="90000"/>
              </a:lnSpc>
              <a:spcBef>
                <a:spcPts val="500"/>
              </a:spcBef>
              <a:spcAft>
                <a:spcPts val="0"/>
              </a:spcAft>
              <a:buNone/>
            </a:pPr>
            <a:r>
              <a:t/>
            </a:r>
            <a:endParaRPr sz="1900"/>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p:txBody>
      </p:sp>
      <p:pic>
        <p:nvPicPr>
          <p:cNvPr id="1290" name="Google Shape;1290;p150"/>
          <p:cNvPicPr preferRelativeResize="0"/>
          <p:nvPr/>
        </p:nvPicPr>
        <p:blipFill>
          <a:blip r:embed="rId6">
            <a:alphaModFix/>
          </a:blip>
          <a:stretch>
            <a:fillRect/>
          </a:stretch>
        </p:blipFill>
        <p:spPr>
          <a:xfrm>
            <a:off x="10946850" y="244300"/>
            <a:ext cx="892801" cy="89132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4" name="Shape 1294"/>
        <p:cNvGrpSpPr/>
        <p:nvPr/>
      </p:nvGrpSpPr>
      <p:grpSpPr>
        <a:xfrm>
          <a:off x="0" y="0"/>
          <a:ext cx="0" cy="0"/>
          <a:chOff x="0" y="0"/>
          <a:chExt cx="0" cy="0"/>
        </a:xfrm>
      </p:grpSpPr>
      <p:sp>
        <p:nvSpPr>
          <p:cNvPr id="1295" name="Google Shape;1295;p151"/>
          <p:cNvSpPr txBox="1"/>
          <p:nvPr>
            <p:ph type="title"/>
          </p:nvPr>
        </p:nvSpPr>
        <p:spPr>
          <a:xfrm>
            <a:off x="2069100" y="630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296" name="Google Shape;1296;p151"/>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297" name="Google Shape;1297;p15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98" name="Google Shape;1298;p151"/>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299" name="Google Shape;1299;p151"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4" name="Shape 1304"/>
        <p:cNvGrpSpPr/>
        <p:nvPr/>
      </p:nvGrpSpPr>
      <p:grpSpPr>
        <a:xfrm>
          <a:off x="0" y="0"/>
          <a:ext cx="0" cy="0"/>
          <a:chOff x="0" y="0"/>
          <a:chExt cx="0" cy="0"/>
        </a:xfrm>
      </p:grpSpPr>
      <p:sp>
        <p:nvSpPr>
          <p:cNvPr id="1305" name="Google Shape;1305;p152"/>
          <p:cNvSpPr txBox="1"/>
          <p:nvPr>
            <p:ph type="title"/>
          </p:nvPr>
        </p:nvSpPr>
        <p:spPr>
          <a:xfrm>
            <a:off x="181557" y="344272"/>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Gathering more information</a:t>
            </a:r>
            <a:endParaRPr/>
          </a:p>
        </p:txBody>
      </p:sp>
      <p:sp>
        <p:nvSpPr>
          <p:cNvPr id="1306" name="Google Shape;1306;p152"/>
          <p:cNvSpPr txBox="1"/>
          <p:nvPr>
            <p:ph idx="1" type="body"/>
          </p:nvPr>
        </p:nvSpPr>
        <p:spPr>
          <a:xfrm>
            <a:off x="378000" y="1713175"/>
            <a:ext cx="7027500" cy="4371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4: </a:t>
            </a:r>
            <a:r>
              <a:rPr lang="en-US" sz="3200"/>
              <a:t>Investigate air masses and fronts.</a:t>
            </a:r>
            <a:endParaRPr sz="3200"/>
          </a:p>
          <a:p>
            <a:pPr indent="0" lvl="0" marL="0" rtl="0" algn="l">
              <a:lnSpc>
                <a:spcPct val="90000"/>
              </a:lnSpc>
              <a:spcBef>
                <a:spcPts val="1000"/>
              </a:spcBef>
              <a:spcAft>
                <a:spcPts val="0"/>
              </a:spcAft>
              <a:buClr>
                <a:srgbClr val="595857"/>
              </a:buClr>
              <a:buSzPts val="3200"/>
              <a:buNone/>
            </a:pPr>
            <a:r>
              <a:t/>
            </a:r>
            <a:endParaRPr sz="2400"/>
          </a:p>
          <a:p>
            <a:pPr indent="-228600" lvl="1" marL="685800" rtl="0" algn="l">
              <a:lnSpc>
                <a:spcPct val="90000"/>
              </a:lnSpc>
              <a:spcBef>
                <a:spcPts val="500"/>
              </a:spcBef>
              <a:spcAft>
                <a:spcPts val="0"/>
              </a:spcAft>
              <a:buClr>
                <a:srgbClr val="595857"/>
              </a:buClr>
              <a:buSzPts val="2800"/>
              <a:buChar char="•"/>
            </a:pPr>
            <a:r>
              <a:rPr lang="en-US" sz="2800"/>
              <a:t>Read the article about air masses and fronts. </a:t>
            </a:r>
            <a:endParaRPr sz="2800"/>
          </a:p>
          <a:p>
            <a:pPr indent="0" lvl="0" marL="457200" rtl="0" algn="l">
              <a:lnSpc>
                <a:spcPct val="90000"/>
              </a:lnSpc>
              <a:spcBef>
                <a:spcPts val="500"/>
              </a:spcBef>
              <a:spcAft>
                <a:spcPts val="0"/>
              </a:spcAft>
              <a:buNone/>
            </a:pPr>
            <a:r>
              <a:t/>
            </a:r>
            <a:endParaRPr sz="1400"/>
          </a:p>
          <a:p>
            <a:pPr indent="-228600" lvl="1" marL="685800" rtl="0" algn="l">
              <a:lnSpc>
                <a:spcPct val="90000"/>
              </a:lnSpc>
              <a:spcBef>
                <a:spcPts val="500"/>
              </a:spcBef>
              <a:spcAft>
                <a:spcPts val="0"/>
              </a:spcAft>
              <a:buClr>
                <a:srgbClr val="595857"/>
              </a:buClr>
              <a:buSzPts val="2800"/>
              <a:buChar char="•"/>
            </a:pPr>
            <a:r>
              <a:rPr lang="en-US" sz="2800"/>
              <a:t>Stop and think as you encounter questions in the text.</a:t>
            </a:r>
            <a:endParaRPr/>
          </a:p>
          <a:p>
            <a:pPr indent="0" lvl="0" marL="0" rtl="0" algn="l">
              <a:lnSpc>
                <a:spcPct val="90000"/>
              </a:lnSpc>
              <a:spcBef>
                <a:spcPts val="1000"/>
              </a:spcBef>
              <a:spcAft>
                <a:spcPts val="0"/>
              </a:spcAft>
              <a:buClr>
                <a:srgbClr val="595857"/>
              </a:buClr>
              <a:buSzPts val="2800"/>
              <a:buNone/>
            </a:pPr>
            <a:r>
              <a:t/>
            </a:r>
            <a:endParaRPr/>
          </a:p>
        </p:txBody>
      </p:sp>
      <p:sp>
        <p:nvSpPr>
          <p:cNvPr id="1307" name="Google Shape;1307;p152"/>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08" name="Google Shape;1308;p152"/>
          <p:cNvPicPr preferRelativeResize="0"/>
          <p:nvPr/>
        </p:nvPicPr>
        <p:blipFill>
          <a:blip r:embed="rId3">
            <a:alphaModFix/>
          </a:blip>
          <a:stretch>
            <a:fillRect/>
          </a:stretch>
        </p:blipFill>
        <p:spPr>
          <a:xfrm>
            <a:off x="7515775" y="1578175"/>
            <a:ext cx="4176724" cy="4176724"/>
          </a:xfrm>
          <a:prstGeom prst="rect">
            <a:avLst/>
          </a:prstGeom>
          <a:noFill/>
          <a:ln>
            <a:noFill/>
          </a:ln>
        </p:spPr>
      </p:pic>
      <p:pic>
        <p:nvPicPr>
          <p:cNvPr id="1309" name="Google Shape;1309;p152"/>
          <p:cNvPicPr preferRelativeResize="0"/>
          <p:nvPr/>
        </p:nvPicPr>
        <p:blipFill>
          <a:blip r:embed="rId4">
            <a:alphaModFix/>
          </a:blip>
          <a:stretch>
            <a:fillRect/>
          </a:stretch>
        </p:blipFill>
        <p:spPr>
          <a:xfrm>
            <a:off x="10860350" y="210675"/>
            <a:ext cx="947099" cy="9455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4" name="Shape 1314"/>
        <p:cNvGrpSpPr/>
        <p:nvPr/>
      </p:nvGrpSpPr>
      <p:grpSpPr>
        <a:xfrm>
          <a:off x="0" y="0"/>
          <a:ext cx="0" cy="0"/>
          <a:chOff x="0" y="0"/>
          <a:chExt cx="0" cy="0"/>
        </a:xfrm>
      </p:grpSpPr>
      <p:pic>
        <p:nvPicPr>
          <p:cNvPr id="1315" name="Google Shape;1315;p153"/>
          <p:cNvPicPr preferRelativeResize="0"/>
          <p:nvPr/>
        </p:nvPicPr>
        <p:blipFill>
          <a:blip r:embed="rId3">
            <a:alphaModFix/>
          </a:blip>
          <a:stretch>
            <a:fillRect/>
          </a:stretch>
        </p:blipFill>
        <p:spPr>
          <a:xfrm>
            <a:off x="1727200" y="152400"/>
            <a:ext cx="8737606" cy="655320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0" name="Shape 1320"/>
        <p:cNvGrpSpPr/>
        <p:nvPr/>
      </p:nvGrpSpPr>
      <p:grpSpPr>
        <a:xfrm>
          <a:off x="0" y="0"/>
          <a:ext cx="0" cy="0"/>
          <a:chOff x="0" y="0"/>
          <a:chExt cx="0" cy="0"/>
        </a:xfrm>
      </p:grpSpPr>
      <p:sp>
        <p:nvSpPr>
          <p:cNvPr id="1321" name="Google Shape;1321;p154"/>
          <p:cNvSpPr txBox="1"/>
          <p:nvPr>
            <p:ph type="title"/>
          </p:nvPr>
        </p:nvSpPr>
        <p:spPr>
          <a:xfrm>
            <a:off x="838200" y="365127"/>
            <a:ext cx="10515600" cy="13257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Activities Exploration</a:t>
            </a:r>
            <a:endParaRPr/>
          </a:p>
        </p:txBody>
      </p:sp>
      <p:sp>
        <p:nvSpPr>
          <p:cNvPr id="1322" name="Google Shape;1322;p154"/>
          <p:cNvSpPr txBox="1"/>
          <p:nvPr>
            <p:ph idx="1" type="body"/>
          </p:nvPr>
        </p:nvSpPr>
        <p:spPr>
          <a:xfrm>
            <a:off x="838200" y="1690825"/>
            <a:ext cx="10515600" cy="4662900"/>
          </a:xfrm>
          <a:prstGeom prst="rect">
            <a:avLst/>
          </a:prstGeom>
        </p:spPr>
        <p:txBody>
          <a:bodyPr anchorCtr="0" anchor="t" bIns="60925" lIns="121900" spcFirstLastPara="1" rIns="121900" wrap="square" tIns="60925">
            <a:noAutofit/>
          </a:bodyPr>
          <a:lstStyle/>
          <a:p>
            <a:pPr indent="-381000" lvl="0" marL="457200" rtl="0" algn="l">
              <a:spcBef>
                <a:spcPts val="1000"/>
              </a:spcBef>
              <a:spcAft>
                <a:spcPts val="0"/>
              </a:spcAft>
              <a:buSzPts val="2400"/>
              <a:buChar char="•"/>
            </a:pPr>
            <a:r>
              <a:rPr lang="en-US"/>
              <a:t>Try out the activities wearing your “student hat” first</a:t>
            </a:r>
            <a:endParaRPr/>
          </a:p>
          <a:p>
            <a:pPr indent="0" lvl="0" marL="457200" rtl="0" algn="l">
              <a:spcBef>
                <a:spcPts val="1000"/>
              </a:spcBef>
              <a:spcAft>
                <a:spcPts val="0"/>
              </a:spcAft>
              <a:buNone/>
            </a:pPr>
            <a:r>
              <a:t/>
            </a:r>
            <a:endParaRPr sz="1800"/>
          </a:p>
          <a:p>
            <a:pPr indent="-381000" lvl="0" marL="457200" rtl="0" algn="l">
              <a:spcBef>
                <a:spcPts val="1000"/>
              </a:spcBef>
              <a:spcAft>
                <a:spcPts val="0"/>
              </a:spcAft>
              <a:buSzPts val="24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81000" lvl="2" marL="1371600" rtl="0" algn="l">
              <a:spcBef>
                <a:spcPts val="1000"/>
              </a:spcBef>
              <a:spcAft>
                <a:spcPts val="0"/>
              </a:spcAft>
              <a:buSzPts val="24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81000" lvl="0" marL="457200" rtl="0" algn="l">
              <a:spcBef>
                <a:spcPts val="1000"/>
              </a:spcBef>
              <a:spcAft>
                <a:spcPts val="0"/>
              </a:spcAft>
              <a:buSzPts val="24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323" name="Google Shape;1323;p154"/>
          <p:cNvSpPr txBox="1"/>
          <p:nvPr/>
        </p:nvSpPr>
        <p:spPr>
          <a:xfrm>
            <a:off x="8650775" y="134925"/>
            <a:ext cx="3339000" cy="5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a:solidFill>
                <a:schemeClr val="dk1"/>
              </a:solidFill>
            </a:endParaRPr>
          </a:p>
        </p:txBody>
      </p:sp>
      <p:sp>
        <p:nvSpPr>
          <p:cNvPr id="1324" name="Google Shape;1324;p154"/>
          <p:cNvSpPr txBox="1"/>
          <p:nvPr>
            <p:ph idx="11" type="ftr"/>
          </p:nvPr>
        </p:nvSpPr>
        <p:spPr>
          <a:xfrm>
            <a:off x="850899" y="6356352"/>
            <a:ext cx="5080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74"/>
          <p:cNvSpPr txBox="1"/>
          <p:nvPr>
            <p:ph type="ctrTitle"/>
          </p:nvPr>
        </p:nvSpPr>
        <p:spPr>
          <a:xfrm>
            <a:off x="1123650" y="427175"/>
            <a:ext cx="99447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An Unexpected Storm</a:t>
            </a:r>
            <a:endParaRPr/>
          </a:p>
        </p:txBody>
      </p:sp>
      <p:sp>
        <p:nvSpPr>
          <p:cNvPr id="598" name="Google Shape;598;p74"/>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do we know about storms?</a:t>
            </a:r>
            <a:endParaRPr/>
          </a:p>
        </p:txBody>
      </p:sp>
      <p:pic>
        <p:nvPicPr>
          <p:cNvPr id="599" name="Google Shape;599;p74"/>
          <p:cNvPicPr preferRelativeResize="0"/>
          <p:nvPr/>
        </p:nvPicPr>
        <p:blipFill>
          <a:blip r:embed="rId3">
            <a:alphaModFix/>
          </a:blip>
          <a:stretch>
            <a:fillRect/>
          </a:stretch>
        </p:blipFill>
        <p:spPr>
          <a:xfrm>
            <a:off x="9242279" y="198575"/>
            <a:ext cx="2671921" cy="667975"/>
          </a:xfrm>
          <a:prstGeom prst="rect">
            <a:avLst/>
          </a:prstGeom>
          <a:noFill/>
          <a:ln>
            <a:noFill/>
          </a:ln>
        </p:spPr>
      </p:pic>
      <p:sp>
        <p:nvSpPr>
          <p:cNvPr id="600" name="Google Shape;600;p74"/>
          <p:cNvSpPr txBox="1"/>
          <p:nvPr/>
        </p:nvSpPr>
        <p:spPr>
          <a:xfrm>
            <a:off x="181575" y="6369150"/>
            <a:ext cx="51681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8" name="Shape 1328"/>
        <p:cNvGrpSpPr/>
        <p:nvPr/>
      </p:nvGrpSpPr>
      <p:grpSpPr>
        <a:xfrm>
          <a:off x="0" y="0"/>
          <a:ext cx="0" cy="0"/>
          <a:chOff x="0" y="0"/>
          <a:chExt cx="0" cy="0"/>
        </a:xfrm>
      </p:grpSpPr>
      <p:sp>
        <p:nvSpPr>
          <p:cNvPr id="1329" name="Google Shape;1329;p155"/>
          <p:cNvSpPr txBox="1"/>
          <p:nvPr>
            <p:ph type="title"/>
          </p:nvPr>
        </p:nvSpPr>
        <p:spPr>
          <a:xfrm>
            <a:off x="2069100" y="630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330" name="Google Shape;1330;p155"/>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31" name="Google Shape;1331;p15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32" name="Google Shape;1332;p155"/>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333" name="Google Shape;1333;p155"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7" name="Shape 1337"/>
        <p:cNvGrpSpPr/>
        <p:nvPr/>
      </p:nvGrpSpPr>
      <p:grpSpPr>
        <a:xfrm>
          <a:off x="0" y="0"/>
          <a:ext cx="0" cy="0"/>
          <a:chOff x="0" y="0"/>
          <a:chExt cx="0" cy="0"/>
        </a:xfrm>
      </p:grpSpPr>
      <p:sp>
        <p:nvSpPr>
          <p:cNvPr id="1338" name="Google Shape;1338;p15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1339" name="Google Shape;1339;p15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40" name="Google Shape;1340;p15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41" name="Google Shape;1341;p156"/>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sp>
        <p:nvSpPr>
          <p:cNvPr id="1347" name="Google Shape;1347;p157"/>
          <p:cNvSpPr txBox="1"/>
          <p:nvPr>
            <p:ph type="title"/>
          </p:nvPr>
        </p:nvSpPr>
        <p:spPr>
          <a:xfrm>
            <a:off x="477911" y="347835"/>
            <a:ext cx="10690500" cy="10896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a:t>
            </a:r>
            <a:r>
              <a:rPr lang="en-US"/>
              <a:t> Model</a:t>
            </a:r>
            <a:endParaRPr/>
          </a:p>
        </p:txBody>
      </p:sp>
      <p:sp>
        <p:nvSpPr>
          <p:cNvPr id="1348" name="Google Shape;1348;p157"/>
          <p:cNvSpPr txBox="1"/>
          <p:nvPr>
            <p:ph idx="1" type="body"/>
          </p:nvPr>
        </p:nvSpPr>
        <p:spPr>
          <a:xfrm>
            <a:off x="533400" y="1437564"/>
            <a:ext cx="11367600" cy="44373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Develop a model for explaining precipitation during the front.</a:t>
            </a:r>
            <a:endParaRPr/>
          </a:p>
          <a:p>
            <a:pPr indent="0" lvl="0" marL="0" rtl="0" algn="l">
              <a:lnSpc>
                <a:spcPct val="80000"/>
              </a:lnSpc>
              <a:spcBef>
                <a:spcPts val="1000"/>
              </a:spcBef>
              <a:spcAft>
                <a:spcPts val="0"/>
              </a:spcAft>
              <a:buClr>
                <a:srgbClr val="595857"/>
              </a:buClr>
              <a:buSzPts val="2100"/>
              <a:buNone/>
            </a:pPr>
            <a:r>
              <a:t/>
            </a:r>
            <a:endParaRPr sz="2100"/>
          </a:p>
          <a:p>
            <a:pPr indent="-228600" lvl="1" marL="685800" rtl="0" algn="l">
              <a:lnSpc>
                <a:spcPct val="80000"/>
              </a:lnSpc>
              <a:spcBef>
                <a:spcPts val="500"/>
              </a:spcBef>
              <a:spcAft>
                <a:spcPts val="0"/>
              </a:spcAft>
              <a:buClr>
                <a:srgbClr val="595857"/>
              </a:buClr>
              <a:buSzPts val="2800"/>
              <a:buChar char="•"/>
            </a:pPr>
            <a:r>
              <a:rPr lang="en-US" sz="2800"/>
              <a:t>Your model needs to explain:</a:t>
            </a:r>
            <a:endParaRPr/>
          </a:p>
          <a:p>
            <a:pPr indent="-228600" lvl="3" marL="1600200" rtl="0" algn="l">
              <a:lnSpc>
                <a:spcPct val="80000"/>
              </a:lnSpc>
              <a:spcBef>
                <a:spcPts val="500"/>
              </a:spcBef>
              <a:spcAft>
                <a:spcPts val="0"/>
              </a:spcAft>
              <a:buClr>
                <a:srgbClr val="595857"/>
              </a:buClr>
              <a:buSzPts val="2800"/>
              <a:buChar char="•"/>
            </a:pPr>
            <a:r>
              <a:rPr lang="en-US" sz="2800"/>
              <a:t>The location of the cold air mass.</a:t>
            </a:r>
            <a:endParaRPr/>
          </a:p>
          <a:p>
            <a:pPr indent="-228600" lvl="3" marL="1600200" rtl="0" algn="l">
              <a:lnSpc>
                <a:spcPct val="80000"/>
              </a:lnSpc>
              <a:spcBef>
                <a:spcPts val="500"/>
              </a:spcBef>
              <a:spcAft>
                <a:spcPts val="0"/>
              </a:spcAft>
              <a:buClr>
                <a:srgbClr val="595857"/>
              </a:buClr>
              <a:buSzPts val="2800"/>
              <a:buChar char="•"/>
            </a:pPr>
            <a:r>
              <a:rPr lang="en-US" sz="2800"/>
              <a:t>The location of the warm air mass.</a:t>
            </a:r>
            <a:endParaRPr/>
          </a:p>
          <a:p>
            <a:pPr indent="-228600" lvl="3" marL="1600200" rtl="0" algn="l">
              <a:lnSpc>
                <a:spcPct val="80000"/>
              </a:lnSpc>
              <a:spcBef>
                <a:spcPts val="500"/>
              </a:spcBef>
              <a:spcAft>
                <a:spcPts val="0"/>
              </a:spcAft>
              <a:buClr>
                <a:srgbClr val="595857"/>
              </a:buClr>
              <a:buSzPts val="2800"/>
              <a:buChar char="•"/>
            </a:pPr>
            <a:r>
              <a:rPr lang="en-US" sz="2800"/>
              <a:t>The direction that each air mass is moving.</a:t>
            </a:r>
            <a:endParaRPr/>
          </a:p>
          <a:p>
            <a:pPr indent="-228600" lvl="3" marL="1600200" rtl="0" algn="l">
              <a:lnSpc>
                <a:spcPct val="80000"/>
              </a:lnSpc>
              <a:spcBef>
                <a:spcPts val="500"/>
              </a:spcBef>
              <a:spcAft>
                <a:spcPts val="0"/>
              </a:spcAft>
              <a:buClr>
                <a:srgbClr val="595857"/>
              </a:buClr>
              <a:buSzPts val="2800"/>
              <a:buChar char="•"/>
            </a:pPr>
            <a:r>
              <a:rPr lang="en-US" sz="2800"/>
              <a:t>Where you’d expect clouds to form.</a:t>
            </a:r>
            <a:endParaRPr/>
          </a:p>
          <a:p>
            <a:pPr indent="0" lvl="3" marL="1371600" rtl="0" algn="l">
              <a:lnSpc>
                <a:spcPct val="80000"/>
              </a:lnSpc>
              <a:spcBef>
                <a:spcPts val="500"/>
              </a:spcBef>
              <a:spcAft>
                <a:spcPts val="0"/>
              </a:spcAft>
              <a:buClr>
                <a:srgbClr val="595857"/>
              </a:buClr>
              <a:buSzPts val="2800"/>
              <a:buNone/>
            </a:pPr>
            <a:r>
              <a:t/>
            </a:r>
            <a:endParaRPr sz="2800"/>
          </a:p>
          <a:p>
            <a:pPr indent="-228600" lvl="1" marL="685800" rtl="0" algn="l">
              <a:lnSpc>
                <a:spcPct val="80000"/>
              </a:lnSpc>
              <a:spcBef>
                <a:spcPts val="500"/>
              </a:spcBef>
              <a:spcAft>
                <a:spcPts val="0"/>
              </a:spcAft>
              <a:buClr>
                <a:srgbClr val="595857"/>
              </a:buClr>
              <a:buSzPts val="2800"/>
              <a:buChar char="•"/>
            </a:pPr>
            <a:r>
              <a:rPr lang="en-US" sz="2800"/>
              <a:t>Write a caption for your model. </a:t>
            </a:r>
            <a:endParaRPr sz="2800"/>
          </a:p>
          <a:p>
            <a:pPr indent="0" lvl="0" marL="0" rtl="0" algn="l">
              <a:lnSpc>
                <a:spcPct val="80000"/>
              </a:lnSpc>
              <a:spcBef>
                <a:spcPts val="1000"/>
              </a:spcBef>
              <a:spcAft>
                <a:spcPts val="0"/>
              </a:spcAft>
              <a:buClr>
                <a:srgbClr val="595857"/>
              </a:buClr>
              <a:buSzPts val="2800"/>
              <a:buNone/>
            </a:pPr>
            <a:r>
              <a:t/>
            </a:r>
            <a:endParaRPr/>
          </a:p>
        </p:txBody>
      </p:sp>
      <p:sp>
        <p:nvSpPr>
          <p:cNvPr id="1349" name="Google Shape;1349;p157"/>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3" name="Shape 1353"/>
        <p:cNvGrpSpPr/>
        <p:nvPr/>
      </p:nvGrpSpPr>
      <p:grpSpPr>
        <a:xfrm>
          <a:off x="0" y="0"/>
          <a:ext cx="0" cy="0"/>
          <a:chOff x="0" y="0"/>
          <a:chExt cx="0" cy="0"/>
        </a:xfrm>
      </p:grpSpPr>
      <p:sp>
        <p:nvSpPr>
          <p:cNvPr id="1354" name="Google Shape;1354;p15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55" name="Google Shape;1355;p15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56" name="Google Shape;1356;p158"/>
          <p:cNvPicPr preferRelativeResize="0"/>
          <p:nvPr/>
        </p:nvPicPr>
        <p:blipFill>
          <a:blip r:embed="rId3">
            <a:alphaModFix/>
          </a:blip>
          <a:stretch>
            <a:fillRect/>
          </a:stretch>
        </p:blipFill>
        <p:spPr>
          <a:xfrm>
            <a:off x="11022672" y="185950"/>
            <a:ext cx="929750" cy="928226"/>
          </a:xfrm>
          <a:prstGeom prst="rect">
            <a:avLst/>
          </a:prstGeom>
          <a:noFill/>
          <a:ln>
            <a:noFill/>
          </a:ln>
        </p:spPr>
      </p:pic>
      <p:pic>
        <p:nvPicPr>
          <p:cNvPr id="1357" name="Google Shape;1357;p158"/>
          <p:cNvPicPr preferRelativeResize="0"/>
          <p:nvPr/>
        </p:nvPicPr>
        <p:blipFill rotWithShape="1">
          <a:blip r:embed="rId4">
            <a:alphaModFix/>
          </a:blip>
          <a:srcRect b="5740" l="0" r="0" t="0"/>
          <a:stretch/>
        </p:blipFill>
        <p:spPr>
          <a:xfrm>
            <a:off x="2616200" y="12700"/>
            <a:ext cx="6428461" cy="63436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2" name="Shape 1362"/>
        <p:cNvGrpSpPr/>
        <p:nvPr/>
      </p:nvGrpSpPr>
      <p:grpSpPr>
        <a:xfrm>
          <a:off x="0" y="0"/>
          <a:ext cx="0" cy="0"/>
          <a:chOff x="0" y="0"/>
          <a:chExt cx="0" cy="0"/>
        </a:xfrm>
      </p:grpSpPr>
      <p:sp>
        <p:nvSpPr>
          <p:cNvPr id="1363" name="Google Shape;1363;p159"/>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Develop a class Consensus Model</a:t>
            </a:r>
            <a:endParaRPr/>
          </a:p>
        </p:txBody>
      </p:sp>
      <p:sp>
        <p:nvSpPr>
          <p:cNvPr id="1364" name="Google Shape;1364;p159"/>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p>
            <a:pPr indent="0" lvl="0" marL="88900" rtl="0" algn="l">
              <a:lnSpc>
                <a:spcPct val="90000"/>
              </a:lnSpc>
              <a:spcBef>
                <a:spcPts val="1000"/>
              </a:spcBef>
              <a:spcAft>
                <a:spcPts val="0"/>
              </a:spcAft>
              <a:buClr>
                <a:srgbClr val="595857"/>
              </a:buClr>
              <a:buSzPts val="1500"/>
              <a:buNone/>
            </a:pPr>
            <a:r>
              <a:t/>
            </a:r>
            <a:endParaRPr sz="1500"/>
          </a:p>
          <a:p>
            <a:pPr indent="-228600" lvl="0" marL="228600" rtl="0" algn="l">
              <a:lnSpc>
                <a:spcPct val="90000"/>
              </a:lnSpc>
              <a:spcBef>
                <a:spcPts val="1000"/>
              </a:spcBef>
              <a:spcAft>
                <a:spcPts val="0"/>
              </a:spcAft>
              <a:buClr>
                <a:srgbClr val="595857"/>
              </a:buClr>
              <a:buSzPts val="3200"/>
              <a:buChar char="•"/>
            </a:pPr>
            <a:r>
              <a:rPr lang="en-US" sz="3200"/>
              <a:t>Create a Consensus Model for Precipitation Along a Cold Front.</a:t>
            </a:r>
            <a:endParaRPr/>
          </a:p>
          <a:p>
            <a:pPr indent="-190500" lvl="0" marL="22860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Discuss ideas from your individual models</a:t>
            </a:r>
            <a:endParaRPr sz="2800"/>
          </a:p>
          <a:p>
            <a:pPr indent="-228600" lvl="1" marL="685800" rtl="0" algn="l">
              <a:lnSpc>
                <a:spcPct val="90000"/>
              </a:lnSpc>
              <a:spcBef>
                <a:spcPts val="500"/>
              </a:spcBef>
              <a:spcAft>
                <a:spcPts val="0"/>
              </a:spcAft>
              <a:buClr>
                <a:srgbClr val="595857"/>
              </a:buClr>
              <a:buSzPts val="2800"/>
              <a:buChar char="•"/>
            </a:pPr>
            <a:r>
              <a:rPr lang="en-US" sz="2800"/>
              <a:t>Be sure to include the ideas from the Model Idea Tracker in your model.</a:t>
            </a:r>
            <a:endParaRPr sz="2800"/>
          </a:p>
        </p:txBody>
      </p:sp>
      <p:sp>
        <p:nvSpPr>
          <p:cNvPr id="1365" name="Google Shape;1365;p159"/>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0" name="Shape 1370"/>
        <p:cNvGrpSpPr/>
        <p:nvPr/>
      </p:nvGrpSpPr>
      <p:grpSpPr>
        <a:xfrm>
          <a:off x="0" y="0"/>
          <a:ext cx="0" cy="0"/>
          <a:chOff x="0" y="0"/>
          <a:chExt cx="0" cy="0"/>
        </a:xfrm>
      </p:grpSpPr>
      <p:sp>
        <p:nvSpPr>
          <p:cNvPr id="1371" name="Google Shape;1371;p160"/>
          <p:cNvSpPr txBox="1"/>
          <p:nvPr>
            <p:ph type="title"/>
          </p:nvPr>
        </p:nvSpPr>
        <p:spPr>
          <a:xfrm>
            <a:off x="451557" y="3953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Lesson 9: </a:t>
            </a:r>
            <a:r>
              <a:rPr lang="en-US" sz="4000">
                <a:solidFill>
                  <a:srgbClr val="0070C0"/>
                </a:solidFill>
                <a:latin typeface="Montserrat SemiBold"/>
                <a:ea typeface="Montserrat SemiBold"/>
                <a:cs typeface="Montserrat SemiBold"/>
                <a:sym typeface="Montserrat SemiBold"/>
              </a:rPr>
              <a:t>Step 6: </a:t>
            </a:r>
            <a:r>
              <a:rPr lang="en-US" sz="4000"/>
              <a:t>Focus on the big picture using our cold front model.</a:t>
            </a:r>
            <a:endParaRPr sz="4000"/>
          </a:p>
        </p:txBody>
      </p:sp>
      <p:sp>
        <p:nvSpPr>
          <p:cNvPr id="1372" name="Google Shape;1372;p160"/>
          <p:cNvSpPr txBox="1"/>
          <p:nvPr>
            <p:ph idx="1" type="body"/>
          </p:nvPr>
        </p:nvSpPr>
        <p:spPr>
          <a:xfrm>
            <a:off x="451556" y="1778377"/>
            <a:ext cx="11485500" cy="46767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b="1" lang="en-US"/>
              <a:t>Choose a day: </a:t>
            </a:r>
            <a:r>
              <a:rPr lang="en-US"/>
              <a:t>Each member of your group will choose one day of data to map.</a:t>
            </a:r>
            <a:endParaRPr/>
          </a:p>
          <a:p>
            <a:pPr indent="0" lvl="0" marL="0" rtl="0" algn="l">
              <a:lnSpc>
                <a:spcPct val="90000"/>
              </a:lnSpc>
              <a:spcBef>
                <a:spcPts val="1000"/>
              </a:spcBef>
              <a:spcAft>
                <a:spcPts val="0"/>
              </a:spcAft>
              <a:buClr>
                <a:srgbClr val="595857"/>
              </a:buClr>
              <a:buSzPts val="1500"/>
              <a:buNone/>
            </a:pPr>
            <a:r>
              <a:t/>
            </a:r>
            <a:endParaRPr sz="1500"/>
          </a:p>
          <a:p>
            <a:pPr indent="0" lvl="0" marL="0" rtl="0" algn="l">
              <a:lnSpc>
                <a:spcPct val="90000"/>
              </a:lnSpc>
              <a:spcBef>
                <a:spcPts val="1000"/>
              </a:spcBef>
              <a:spcAft>
                <a:spcPts val="0"/>
              </a:spcAft>
              <a:buClr>
                <a:srgbClr val="595857"/>
              </a:buClr>
              <a:buSzPts val="2800"/>
              <a:buNone/>
            </a:pPr>
            <a:r>
              <a:rPr b="1" lang="en-US"/>
              <a:t>Color and label your map:</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greater than 30℃ </a:t>
            </a:r>
            <a:r>
              <a:rPr lang="en-US" sz="2800">
                <a:solidFill>
                  <a:srgbClr val="C00000"/>
                </a:solidFill>
              </a:rPr>
              <a:t>RED</a:t>
            </a:r>
            <a:r>
              <a:rPr lang="en-US" sz="2800"/>
              <a:t>.</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equal to, or less than, 30℃ </a:t>
            </a:r>
            <a:r>
              <a:rPr lang="en-US" sz="2800">
                <a:solidFill>
                  <a:srgbClr val="0070C0"/>
                </a:solidFill>
              </a:rPr>
              <a:t>BLUE</a:t>
            </a:r>
            <a:r>
              <a:rPr lang="en-US" sz="2800">
                <a:solidFill>
                  <a:schemeClr val="dk1"/>
                </a:solidFill>
              </a:rPr>
              <a:t>.</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Draw slanted rain lines near the location if it had precipitation.</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Add the red and blue colors to the key.</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373" name="Google Shape;1373;p160"/>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8" name="Shape 1378"/>
        <p:cNvGrpSpPr/>
        <p:nvPr/>
      </p:nvGrpSpPr>
      <p:grpSpPr>
        <a:xfrm>
          <a:off x="0" y="0"/>
          <a:ext cx="0" cy="0"/>
          <a:chOff x="0" y="0"/>
          <a:chExt cx="0" cy="0"/>
        </a:xfrm>
      </p:grpSpPr>
      <p:sp>
        <p:nvSpPr>
          <p:cNvPr id="1379" name="Google Shape;1379;p161"/>
          <p:cNvSpPr txBox="1"/>
          <p:nvPr>
            <p:ph type="title"/>
          </p:nvPr>
        </p:nvSpPr>
        <p:spPr>
          <a:xfrm>
            <a:off x="451557" y="4461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6 continued: </a:t>
            </a:r>
            <a:r>
              <a:rPr lang="en-US" sz="4000"/>
              <a:t>Focus on the big picture using our cold front model.</a:t>
            </a:r>
            <a:endParaRPr sz="4000"/>
          </a:p>
        </p:txBody>
      </p:sp>
      <p:sp>
        <p:nvSpPr>
          <p:cNvPr id="1380" name="Google Shape;1380;p161"/>
          <p:cNvSpPr txBox="1"/>
          <p:nvPr>
            <p:ph idx="1" type="body"/>
          </p:nvPr>
        </p:nvSpPr>
        <p:spPr>
          <a:xfrm>
            <a:off x="451556" y="2159000"/>
            <a:ext cx="11485500" cy="3864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959"/>
              </a:buClr>
              <a:buSzPts val="2800"/>
              <a:buNone/>
            </a:pPr>
            <a:r>
              <a:rPr b="1" lang="en-US">
                <a:solidFill>
                  <a:srgbClr val="595959"/>
                </a:solidFill>
              </a:rPr>
              <a:t>Compare Maps:</a:t>
            </a:r>
            <a:endParaRPr/>
          </a:p>
          <a:p>
            <a:pPr indent="0" lvl="0" marL="0" rtl="0" algn="l">
              <a:lnSpc>
                <a:spcPct val="90000"/>
              </a:lnSpc>
              <a:spcBef>
                <a:spcPts val="1000"/>
              </a:spcBef>
              <a:spcAft>
                <a:spcPts val="0"/>
              </a:spcAft>
              <a:buClr>
                <a:srgbClr val="595857"/>
              </a:buClr>
              <a:buSzPts val="700"/>
              <a:buNone/>
            </a:pPr>
            <a:r>
              <a:t/>
            </a:r>
            <a:endParaRPr b="1"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Line up all four maps in order, September 8-September 11.</a:t>
            </a:r>
            <a:endParaRPr/>
          </a:p>
          <a:p>
            <a:pPr indent="-190500" lvl="1" marL="685800" rtl="0" algn="l">
              <a:lnSpc>
                <a:spcPct val="90000"/>
              </a:lnSpc>
              <a:spcBef>
                <a:spcPts val="500"/>
              </a:spcBef>
              <a:spcAft>
                <a:spcPts val="0"/>
              </a:spcAft>
              <a:buClr>
                <a:srgbClr val="595857"/>
              </a:buClr>
              <a:buSzPts val="700"/>
              <a:buNone/>
            </a:pPr>
            <a:r>
              <a:t/>
            </a:r>
            <a:endParaRPr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Follow directions to add the front and air masses to your maps.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381" name="Google Shape;1381;p161"/>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6" name="Shape 1386"/>
        <p:cNvGrpSpPr/>
        <p:nvPr/>
      </p:nvGrpSpPr>
      <p:grpSpPr>
        <a:xfrm>
          <a:off x="0" y="0"/>
          <a:ext cx="0" cy="0"/>
          <a:chOff x="0" y="0"/>
          <a:chExt cx="0" cy="0"/>
        </a:xfrm>
      </p:grpSpPr>
      <p:sp>
        <p:nvSpPr>
          <p:cNvPr id="1387" name="Google Shape;1387;p162"/>
          <p:cNvSpPr txBox="1"/>
          <p:nvPr>
            <p:ph type="title"/>
          </p:nvPr>
        </p:nvSpPr>
        <p:spPr>
          <a:xfrm>
            <a:off x="1884800" y="426850"/>
            <a:ext cx="9283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Air movement in high &amp; low pressure</a:t>
            </a:r>
            <a:endParaRPr/>
          </a:p>
        </p:txBody>
      </p:sp>
      <p:pic>
        <p:nvPicPr>
          <p:cNvPr id="1388" name="Google Shape;1388;p162"/>
          <p:cNvPicPr preferRelativeResize="0"/>
          <p:nvPr/>
        </p:nvPicPr>
        <p:blipFill rotWithShape="1">
          <a:blip r:embed="rId3">
            <a:alphaModFix/>
          </a:blip>
          <a:srcRect b="0" l="0" r="0" t="0"/>
          <a:stretch/>
        </p:blipFill>
        <p:spPr>
          <a:xfrm>
            <a:off x="192331" y="1582935"/>
            <a:ext cx="11632527" cy="4760065"/>
          </a:xfrm>
          <a:prstGeom prst="rect">
            <a:avLst/>
          </a:prstGeom>
          <a:noFill/>
          <a:ln>
            <a:noFill/>
          </a:ln>
        </p:spPr>
      </p:pic>
      <p:sp>
        <p:nvSpPr>
          <p:cNvPr id="1389" name="Google Shape;1389;p162"/>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90" name="Google Shape;1390;p162"/>
          <p:cNvPicPr preferRelativeResize="0"/>
          <p:nvPr/>
        </p:nvPicPr>
        <p:blipFill>
          <a:blip r:embed="rId4">
            <a:alphaModFix/>
          </a:blip>
          <a:stretch>
            <a:fillRect/>
          </a:stretch>
        </p:blipFill>
        <p:spPr>
          <a:xfrm>
            <a:off x="498125" y="402825"/>
            <a:ext cx="1264525" cy="12645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4" name="Shape 1394"/>
        <p:cNvGrpSpPr/>
        <p:nvPr/>
      </p:nvGrpSpPr>
      <p:grpSpPr>
        <a:xfrm>
          <a:off x="0" y="0"/>
          <a:ext cx="0" cy="0"/>
          <a:chOff x="0" y="0"/>
          <a:chExt cx="0" cy="0"/>
        </a:xfrm>
      </p:grpSpPr>
      <p:sp>
        <p:nvSpPr>
          <p:cNvPr id="1395" name="Google Shape;1395;p163"/>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Front on the Move</a:t>
            </a:r>
            <a:endParaRPr sz="3600"/>
          </a:p>
        </p:txBody>
      </p:sp>
      <p:sp>
        <p:nvSpPr>
          <p:cNvPr id="1396" name="Google Shape;1396;p163"/>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97" name="Google Shape;1397;p16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98" name="Google Shape;1398;p163"/>
          <p:cNvPicPr preferRelativeResize="0"/>
          <p:nvPr/>
        </p:nvPicPr>
        <p:blipFill>
          <a:blip r:embed="rId3">
            <a:alphaModFix/>
          </a:blip>
          <a:stretch>
            <a:fillRect/>
          </a:stretch>
        </p:blipFill>
        <p:spPr>
          <a:xfrm>
            <a:off x="620275" y="232875"/>
            <a:ext cx="1264525" cy="1264526"/>
          </a:xfrm>
          <a:prstGeom prst="rect">
            <a:avLst/>
          </a:prstGeom>
          <a:noFill/>
          <a:ln>
            <a:noFill/>
          </a:ln>
        </p:spPr>
      </p:pic>
      <p:pic>
        <p:nvPicPr>
          <p:cNvPr id="1399" name="Google Shape;1399;p163"/>
          <p:cNvPicPr preferRelativeResize="0"/>
          <p:nvPr/>
        </p:nvPicPr>
        <p:blipFill>
          <a:blip r:embed="rId4">
            <a:alphaModFix/>
          </a:blip>
          <a:stretch>
            <a:fillRect/>
          </a:stretch>
        </p:blipFill>
        <p:spPr>
          <a:xfrm>
            <a:off x="990600" y="152400"/>
            <a:ext cx="11430000" cy="6858000"/>
          </a:xfrm>
          <a:prstGeom prst="rect">
            <a:avLst/>
          </a:prstGeom>
          <a:noFill/>
          <a:ln>
            <a:noFill/>
          </a:ln>
          <a:effectLst>
            <a:outerShdw blurRad="57150" rotWithShape="0" algn="bl" dir="5400000" dist="19050">
              <a:srgbClr val="000000">
                <a:alpha val="50000"/>
              </a:srgbClr>
            </a:outerShdw>
          </a:effectLst>
        </p:spPr>
      </p:pic>
      <p:sp>
        <p:nvSpPr>
          <p:cNvPr id="1400" name="Google Shape;1400;p163"/>
          <p:cNvSpPr txBox="1"/>
          <p:nvPr/>
        </p:nvSpPr>
        <p:spPr>
          <a:xfrm>
            <a:off x="9163050" y="4343400"/>
            <a:ext cx="2476500" cy="365100"/>
          </a:xfrm>
          <a:prstGeom prst="rect">
            <a:avLst/>
          </a:prstGeom>
          <a:solidFill>
            <a:srgbClr val="EEF9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73763"/>
                </a:solidFill>
                <a:latin typeface="Open Sans SemiBold"/>
                <a:ea typeface="Open Sans SemiBold"/>
                <a:cs typeface="Open Sans SemiBold"/>
                <a:sym typeface="Open Sans SemiBold"/>
              </a:rPr>
              <a:t>barometric pressure (mb)</a:t>
            </a:r>
            <a:endParaRPr sz="1100">
              <a:solidFill>
                <a:srgbClr val="073763"/>
              </a:solidFill>
              <a:latin typeface="Open Sans SemiBold"/>
              <a:ea typeface="Open Sans SemiBold"/>
              <a:cs typeface="Open Sans SemiBold"/>
              <a:sym typeface="Open Sans SemiBo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5" name="Shape 1405"/>
        <p:cNvGrpSpPr/>
        <p:nvPr/>
      </p:nvGrpSpPr>
      <p:grpSpPr>
        <a:xfrm>
          <a:off x="0" y="0"/>
          <a:ext cx="0" cy="0"/>
          <a:chOff x="0" y="0"/>
          <a:chExt cx="0" cy="0"/>
        </a:xfrm>
      </p:grpSpPr>
      <p:pic>
        <p:nvPicPr>
          <p:cNvPr id="1406" name="Google Shape;1406;p164"/>
          <p:cNvPicPr preferRelativeResize="0"/>
          <p:nvPr/>
        </p:nvPicPr>
        <p:blipFill>
          <a:blip r:embed="rId3">
            <a:alphaModFix/>
          </a:blip>
          <a:stretch>
            <a:fillRect/>
          </a:stretch>
        </p:blipFill>
        <p:spPr>
          <a:xfrm>
            <a:off x="1869588" y="259188"/>
            <a:ext cx="8452826" cy="63396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