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2" r:id="rId5"/>
    <p:sldId id="259" r:id="rId6"/>
    <p:sldId id="260" r:id="rId7"/>
    <p:sldId id="273" r:id="rId8"/>
    <p:sldId id="261" r:id="rId9"/>
    <p:sldId id="265" r:id="rId10"/>
    <p:sldId id="263" r:id="rId11"/>
    <p:sldId id="27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A3E5F-496A-DE45-A80B-6C35AC36809D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9053-922A-D041-9996-219C094CEA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8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glider</a:t>
            </a:r>
            <a:r>
              <a:rPr lang="en-US" baseline="0" dirty="0" smtClean="0"/>
              <a:t> must fly the 24-km flight uphill from Boulder to Gold Hill, CO. Can it make the rescue flight?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9053-922A-D041-9996-219C094CEA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4600" y="1406500"/>
            <a:ext cx="7912736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Calibri (Headings)"/>
                <a:cs typeface="Calibri (Headings)"/>
              </a:defRPr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00/00/00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273"/>
            <a:ext cx="1244600" cy="5168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6" y="-10242"/>
            <a:ext cx="9157336" cy="933515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397000" y="3201362"/>
            <a:ext cx="7899400" cy="965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Mountain Rescue!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Engineering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Experiences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44600" y="5656942"/>
            <a:ext cx="7225079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ngex_logo (1)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10" y="1475530"/>
            <a:ext cx="1752368" cy="12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19BC-2E84-B849-90EB-62F75861CFD4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5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19BC-2E84-B849-90EB-62F75861CFD4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5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 (heading)"/>
                <a:cs typeface="Verdana (heading)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 (body)"/>
                <a:cs typeface="Verdana (body)"/>
              </a:defRPr>
            </a:lvl1pPr>
            <a:lvl2pPr>
              <a:defRPr>
                <a:latin typeface="Verdana (body)"/>
                <a:cs typeface="Verdana (body)"/>
              </a:defRPr>
            </a:lvl2pPr>
            <a:lvl3pPr>
              <a:defRPr>
                <a:latin typeface="Verdana (body)"/>
                <a:cs typeface="Verdana (body)"/>
              </a:defRPr>
            </a:lvl3pPr>
            <a:lvl4pPr>
              <a:defRPr>
                <a:latin typeface="Verdana (body)"/>
                <a:cs typeface="Verdana (body)"/>
              </a:defRPr>
            </a:lvl4pPr>
            <a:lvl5pPr>
              <a:defRPr>
                <a:latin typeface="Verdana (body)"/>
                <a:cs typeface="Verdana (body)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19BC-2E84-B849-90EB-62F75861CFD4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495" y="5937302"/>
            <a:ext cx="9525661" cy="9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9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19BC-2E84-B849-90EB-62F75861CFD4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19BC-2E84-B849-90EB-62F75861CFD4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5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19BC-2E84-B849-90EB-62F75861CFD4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5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19BC-2E84-B849-90EB-62F75861CFD4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1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19BC-2E84-B849-90EB-62F75861CFD4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2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19BC-2E84-B849-90EB-62F75861CFD4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8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19BC-2E84-B849-90EB-62F75861CFD4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6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19BC-2E84-B849-90EB-62F75861CFD4}" type="datetimeFigureOut">
              <a:rPr lang="en-US" smtClean="0"/>
              <a:pPr/>
              <a:t>7/17/16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0F358-E46F-E84E-AAE2-193243CFB8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n.rt.com/7ay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learningmedia.org/resource/aeroeng-sci-eng-victoria/engineer-profile-victoria-wilk/" TargetMode="External"/><Relationship Id="rId4" Type="http://schemas.openxmlformats.org/officeDocument/2006/relationships/hyperlink" Target="http://www.lessonpaths.com/learn/i/aerospace-engineering/victoria-garcia-aerospace-enginee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07947" y="1395947"/>
            <a:ext cx="7912736" cy="1470025"/>
          </a:xfrm>
        </p:spPr>
        <p:txBody>
          <a:bodyPr/>
          <a:lstStyle/>
          <a:p>
            <a:r>
              <a:rPr lang="en-US" dirty="0" smtClean="0"/>
              <a:t>           Mountain Rescue!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sz="2800" i="1" dirty="0" smtClean="0"/>
              <a:t>Flight Testing</a:t>
            </a:r>
            <a:endParaRPr lang="en-US" sz="2800" i="1" dirty="0"/>
          </a:p>
        </p:txBody>
      </p:sp>
      <p:pic>
        <p:nvPicPr>
          <p:cNvPr id="3" name="Picture 2" descr="C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58" y="6009856"/>
            <a:ext cx="2546683" cy="514430"/>
          </a:xfrm>
          <a:prstGeom prst="rect">
            <a:avLst/>
          </a:prstGeom>
        </p:spPr>
      </p:pic>
      <p:pic>
        <p:nvPicPr>
          <p:cNvPr id="4" name="Picture 3" descr="logoIH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21" y="6009856"/>
            <a:ext cx="2079063" cy="623719"/>
          </a:xfrm>
          <a:prstGeom prst="rect">
            <a:avLst/>
          </a:prstGeom>
        </p:spPr>
      </p:pic>
      <p:pic>
        <p:nvPicPr>
          <p:cNvPr id="6" name="Picture 5" descr="sci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5" y="5942345"/>
            <a:ext cx="2252579" cy="750860"/>
          </a:xfrm>
          <a:prstGeom prst="rect">
            <a:avLst/>
          </a:prstGeom>
        </p:spPr>
      </p:pic>
      <p:pic>
        <p:nvPicPr>
          <p:cNvPr id="9" name="Picture 8" descr="nsf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537" y="4496088"/>
            <a:ext cx="678968" cy="683058"/>
          </a:xfrm>
          <a:prstGeom prst="rect">
            <a:avLst/>
          </a:prstGeom>
        </p:spPr>
      </p:pic>
      <p:pic>
        <p:nvPicPr>
          <p:cNvPr id="8" name="Picture 3" descr="http://aero-stuff.com/image/cache/ASG%2029-40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14" y="2166651"/>
            <a:ext cx="1670649" cy="167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5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0272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           Rules? Safety?</a:t>
            </a:r>
            <a:endParaRPr lang="en-US" dirty="0"/>
          </a:p>
        </p:txBody>
      </p:sp>
      <p:pic>
        <p:nvPicPr>
          <p:cNvPr id="4" name="Content Placeholder 3" descr="classroom rules 20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0" y="682728"/>
            <a:ext cx="4333525" cy="2383272"/>
          </a:xfrm>
        </p:spPr>
      </p:pic>
      <p:pic>
        <p:nvPicPr>
          <p:cNvPr id="5" name="Picture 4" descr="engex_logo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5" y="5205466"/>
            <a:ext cx="1005791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6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066800" y="3810000"/>
            <a:ext cx="6649872" cy="2057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>
              <a:buClr>
                <a:srgbClr val="7F7F7F"/>
              </a:buClr>
              <a:buFont typeface="Wingdings" charset="0"/>
              <a:buNone/>
            </a:pPr>
            <a:endParaRPr lang="en-US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l">
              <a:buClr>
                <a:srgbClr val="7F7F7F"/>
              </a:buClr>
              <a:buFont typeface="Wingdings" charset="0"/>
              <a:buNone/>
            </a:pPr>
            <a:r>
              <a:rPr sz="2000" b="1" dirty="0" smtClean="0">
                <a:latin typeface="Calibri" charset="0"/>
                <a:ea typeface="ＭＳ Ｐゴシック" charset="0"/>
                <a:cs typeface="ＭＳ Ｐゴシック" charset="0"/>
              </a:rPr>
              <a:t>Class </a:t>
            </a:r>
            <a:r>
              <a:rPr sz="2000" b="1" dirty="0">
                <a:latin typeface="Calibri" charset="0"/>
                <a:ea typeface="ＭＳ Ｐゴシック" charset="0"/>
                <a:cs typeface="ＭＳ Ｐゴシック" charset="0"/>
              </a:rPr>
              <a:t>Discussion: </a:t>
            </a:r>
            <a:r>
              <a:rPr sz="2000" dirty="0">
                <a:latin typeface="Calibri" charset="0"/>
                <a:ea typeface="ＭＳ Ｐゴシック" charset="0"/>
                <a:cs typeface="ＭＳ Ｐゴシック" charset="0"/>
              </a:rPr>
              <a:t>Successes and Challenges</a:t>
            </a:r>
          </a:p>
          <a:p>
            <a:pPr algn="l">
              <a:buClr>
                <a:srgbClr val="7F7F7F"/>
              </a:buClr>
              <a:buFont typeface="Wingdings" charset="0"/>
              <a:buNone/>
            </a:pPr>
            <a:endParaRPr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l">
              <a:buClr>
                <a:srgbClr val="7F7F7F"/>
              </a:buClr>
              <a:buFont typeface="Wingdings" charset="0"/>
              <a:buNone/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What did you find out about the flight of your </a:t>
            </a:r>
            <a:r>
              <a:rPr sz="2000" dirty="0" smtClean="0">
                <a:latin typeface="Calibri" charset="0"/>
                <a:ea typeface="ＭＳ Ｐゴシック" charset="0"/>
                <a:cs typeface="ＭＳ Ｐゴシック" charset="0"/>
              </a:rPr>
              <a:t>glider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and the best position of the thrust force at launch. Was your data consistent?  Can your glider fulfill the Mountain Rescue Mission?</a:t>
            </a:r>
            <a:endParaRPr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16388" y="6400800"/>
            <a:ext cx="533400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EC02824-E72A-FA4A-9C8D-9A9AD633F6F1}" type="slidenum">
              <a:rPr lang="en-US">
                <a:solidFill>
                  <a:srgbClr val="7F7F7F"/>
                </a:solidFill>
              </a:rPr>
              <a:pPr/>
              <a:t>11</a:t>
            </a:fld>
            <a:endParaRPr lang="en-US">
              <a:solidFill>
                <a:srgbClr val="7F7F7F"/>
              </a:solidFill>
            </a:endParaRPr>
          </a:p>
        </p:txBody>
      </p:sp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34" y="156316"/>
            <a:ext cx="6495438" cy="36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7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An Engineering Story </a:t>
            </a:r>
            <a:r>
              <a:rPr lang="en-US" dirty="0" smtClean="0">
                <a:hlinkClick r:id="rId2"/>
              </a:rPr>
              <a:t>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75" y="1417638"/>
            <a:ext cx="7169904" cy="3983280"/>
          </a:xfrm>
          <a:prstGeom prst="rect">
            <a:avLst/>
          </a:prstGeom>
        </p:spPr>
      </p:pic>
      <p:pic>
        <p:nvPicPr>
          <p:cNvPr id="5" name="Picture 4" descr="Cg0j8grWIAE6AZ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64" y="4681538"/>
            <a:ext cx="5204436" cy="2038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193" y="4077443"/>
            <a:ext cx="323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Solar Pulse 2 Aircraft, 4/</a:t>
            </a:r>
            <a:r>
              <a:rPr lang="en-US" dirty="0" smtClean="0">
                <a:solidFill>
                  <a:schemeClr val="bg1"/>
                </a:solidFill>
              </a:rPr>
              <a:t>24/2016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</a:t>
            </a:r>
            <a:r>
              <a:rPr lang="en-US" dirty="0" err="1" smtClean="0">
                <a:solidFill>
                  <a:schemeClr val="bg1"/>
                </a:solidFill>
              </a:rPr>
              <a:t>on.rt.com</a:t>
            </a:r>
            <a:r>
              <a:rPr lang="en-US" dirty="0" smtClean="0">
                <a:solidFill>
                  <a:schemeClr val="bg1"/>
                </a:solidFill>
              </a:rPr>
              <a:t>/7ay4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003" y="5454392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dirty="0" smtClean="0"/>
              <a:t>Solar Pulse, Reuters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2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24" y="0"/>
            <a:ext cx="8229600" cy="1143000"/>
          </a:xfrm>
        </p:spPr>
        <p:txBody>
          <a:bodyPr/>
          <a:lstStyle/>
          <a:p>
            <a:r>
              <a:rPr lang="en-US" dirty="0" smtClean="0"/>
              <a:t>Engineering Experiences</a:t>
            </a:r>
            <a:endParaRPr lang="en-US" dirty="0"/>
          </a:p>
        </p:txBody>
      </p:sp>
      <p:pic>
        <p:nvPicPr>
          <p:cNvPr id="4" name="Picture 3" descr="engex_logo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76" y="1737593"/>
            <a:ext cx="4057760" cy="29525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22824" y="1163638"/>
            <a:ext cx="5393763" cy="450536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906212" y="955390"/>
            <a:ext cx="2543324" cy="1009776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Identify the need or problem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78886" y="4582374"/>
            <a:ext cx="2181806" cy="110957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Brainstorm possible 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olutions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269789" y="2421342"/>
            <a:ext cx="2598754" cy="126848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Research criteria,  constrains, and other’s work</a:t>
            </a:r>
          </a:p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763067" y="4994778"/>
            <a:ext cx="1862407" cy="78811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Select best solution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30396" y="3978466"/>
            <a:ext cx="2125580" cy="120781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Design/build prototype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40632" y="2421342"/>
            <a:ext cx="2522435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8" name="Chevron 17"/>
          <p:cNvSpPr/>
          <p:nvPr/>
        </p:nvSpPr>
        <p:spPr>
          <a:xfrm>
            <a:off x="4328094" y="955390"/>
            <a:ext cx="428012" cy="4510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71199" y="1112429"/>
            <a:ext cx="1574532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Reflect &amp; share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-1" y="955390"/>
            <a:ext cx="1975801" cy="106471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Re-engineer</a:t>
            </a:r>
          </a:p>
          <a:p>
            <a:r>
              <a:rPr lang="en-US" smtClean="0"/>
              <a:t>            ?</a:t>
            </a:r>
            <a:endParaRPr lang="en-US" dirty="0"/>
          </a:p>
        </p:txBody>
      </p:sp>
      <p:sp>
        <p:nvSpPr>
          <p:cNvPr id="16" name="Arc 15"/>
          <p:cNvSpPr/>
          <p:nvPr/>
        </p:nvSpPr>
        <p:spPr>
          <a:xfrm>
            <a:off x="1009475" y="2009862"/>
            <a:ext cx="822960" cy="822960"/>
          </a:xfrm>
          <a:prstGeom prst="arc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93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Aerospace Engineer: Victoria </a:t>
            </a:r>
            <a:r>
              <a:rPr lang="en-US" dirty="0" err="1" smtClean="0"/>
              <a:t>Wilk</a:t>
            </a:r>
            <a:endParaRPr lang="en-US" dirty="0"/>
          </a:p>
        </p:txBody>
      </p:sp>
      <p:pic>
        <p:nvPicPr>
          <p:cNvPr id="4" name="Picture 3" descr="engex_logo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29" y="5205466"/>
            <a:ext cx="1005791" cy="731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331" y="1980766"/>
            <a:ext cx="74884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Victoria Wilk, Boeing </a:t>
            </a:r>
            <a:r>
              <a:rPr lang="en-US" sz="2800" dirty="0" smtClean="0"/>
              <a:t>– What does a mechanical </a:t>
            </a:r>
          </a:p>
          <a:p>
            <a:r>
              <a:rPr lang="en-US" sz="2800" dirty="0" smtClean="0"/>
              <a:t>Engineer do who works in aerospace?</a:t>
            </a:r>
          </a:p>
          <a:p>
            <a:endParaRPr lang="en-US" sz="2800" dirty="0"/>
          </a:p>
          <a:p>
            <a:r>
              <a:rPr lang="en-US" sz="2800" dirty="0" smtClean="0">
                <a:hlinkClick r:id="rId4"/>
              </a:rPr>
              <a:t>Victoria Garcia, NASA </a:t>
            </a:r>
            <a:r>
              <a:rPr lang="en-US" sz="2800" dirty="0" smtClean="0"/>
              <a:t>(Victoria is a deaf aerospace </a:t>
            </a:r>
          </a:p>
          <a:p>
            <a:r>
              <a:rPr lang="en-US" sz="2800" dirty="0" smtClean="0"/>
              <a:t>engineer.)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876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Failure &amp; Struggle Make </a:t>
            </a:r>
            <a:br>
              <a:rPr lang="en-US" dirty="0" smtClean="0"/>
            </a:br>
            <a:r>
              <a:rPr lang="en-US" dirty="0" smtClean="0"/>
              <a:t>Learning Happen! Really!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375"/>
            <a:ext cx="8229600" cy="4525963"/>
          </a:xfrm>
        </p:spPr>
        <p:txBody>
          <a:bodyPr/>
          <a:lstStyle/>
          <a:p>
            <a:r>
              <a:rPr lang="en-US" dirty="0" smtClean="0"/>
              <a:t>Engineers fail fast and fail often to learn!</a:t>
            </a:r>
            <a:endParaRPr lang="en-US" dirty="0"/>
          </a:p>
          <a:p>
            <a:r>
              <a:rPr lang="en-US" dirty="0" smtClean="0"/>
              <a:t>Failure means just another try!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50" y="2911481"/>
            <a:ext cx="5043954" cy="2901813"/>
          </a:xfrm>
          <a:prstGeom prst="rect">
            <a:avLst/>
          </a:prstGeom>
        </p:spPr>
      </p:pic>
      <p:pic>
        <p:nvPicPr>
          <p:cNvPr id="5" name="Picture 4" descr="engex_logo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20" y="5130330"/>
            <a:ext cx="1005791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2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Aerospace Engineering Talk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8990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Thrust, Drag, Lift, Weight</a:t>
            </a:r>
          </a:p>
          <a:p>
            <a:r>
              <a:rPr lang="en-US" sz="2400" dirty="0" smtClean="0"/>
              <a:t>Pitch, Yaw, Roll</a:t>
            </a:r>
          </a:p>
          <a:p>
            <a:r>
              <a:rPr lang="en-US" sz="2400" dirty="0" smtClean="0"/>
              <a:t>Plane’s Center of Gravity</a:t>
            </a:r>
          </a:p>
          <a:p>
            <a:r>
              <a:rPr lang="en-US" sz="2400" dirty="0" smtClean="0"/>
              <a:t>Air &amp; Air Pressure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484" y="1513844"/>
            <a:ext cx="4393863" cy="3802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9" y="3390407"/>
            <a:ext cx="2763954" cy="2421180"/>
          </a:xfrm>
          <a:prstGeom prst="rect">
            <a:avLst/>
          </a:prstGeom>
        </p:spPr>
      </p:pic>
      <p:pic>
        <p:nvPicPr>
          <p:cNvPr id="7" name="Picture 6" descr="engex_logo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56" y="5079751"/>
            <a:ext cx="1005791" cy="731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0696" y="5455909"/>
            <a:ext cx="158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Boeing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5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45"/>
            <a:ext cx="8229600" cy="1143000"/>
          </a:xfrm>
        </p:spPr>
        <p:txBody>
          <a:bodyPr/>
          <a:lstStyle/>
          <a:p>
            <a:r>
              <a:rPr lang="en-US" dirty="0" smtClean="0"/>
              <a:t>The Flight 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74" y="1162532"/>
            <a:ext cx="6262096" cy="47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9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2369" y="1349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 (heading)"/>
                <a:ea typeface="+mj-ea"/>
                <a:cs typeface="Verdana (heading)"/>
              </a:defRPr>
            </a:lvl1pPr>
          </a:lstStyle>
          <a:p>
            <a:r>
              <a:rPr lang="en-US" dirty="0" smtClean="0"/>
              <a:t>One Test Landing Field </a:t>
            </a:r>
          </a:p>
          <a:p>
            <a:r>
              <a:rPr lang="en-US" dirty="0" smtClean="0"/>
              <a:t>Recording Pattern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47" y="1277918"/>
            <a:ext cx="5407539" cy="4655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2871" y="1720474"/>
            <a:ext cx="23971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square should</a:t>
            </a:r>
          </a:p>
          <a:p>
            <a:r>
              <a:rPr lang="en-US" dirty="0"/>
              <a:t>b</a:t>
            </a:r>
            <a:r>
              <a:rPr lang="en-US" dirty="0" smtClean="0"/>
              <a:t>e the same size. </a:t>
            </a:r>
          </a:p>
          <a:p>
            <a:r>
              <a:rPr lang="en-US" dirty="0"/>
              <a:t>T</a:t>
            </a:r>
            <a:r>
              <a:rPr lang="en-US" dirty="0" smtClean="0"/>
              <a:t>he entire grid 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hould cover the area</a:t>
            </a:r>
          </a:p>
          <a:p>
            <a:r>
              <a:rPr lang="en-US" dirty="0" smtClean="0"/>
              <a:t>of glider test flight</a:t>
            </a:r>
          </a:p>
          <a:p>
            <a:r>
              <a:rPr lang="en-US" dirty="0" smtClean="0"/>
              <a:t>landings.</a:t>
            </a:r>
          </a:p>
          <a:p>
            <a:endParaRPr lang="en-US" dirty="0"/>
          </a:p>
          <a:p>
            <a:r>
              <a:rPr lang="en-US" dirty="0" smtClean="0"/>
              <a:t>Run a series of tests</a:t>
            </a:r>
          </a:p>
          <a:p>
            <a:r>
              <a:rPr lang="en-US" dirty="0"/>
              <a:t>t</a:t>
            </a:r>
            <a:r>
              <a:rPr lang="en-US" dirty="0" smtClean="0"/>
              <a:t>o determine an</a:t>
            </a:r>
          </a:p>
          <a:p>
            <a:r>
              <a:rPr lang="en-US" dirty="0"/>
              <a:t>a</a:t>
            </a:r>
            <a:r>
              <a:rPr lang="en-US" dirty="0" smtClean="0"/>
              <a:t>ppropriate coverage </a:t>
            </a:r>
          </a:p>
          <a:p>
            <a:r>
              <a:rPr lang="en-US" dirty="0" smtClean="0"/>
              <a:t>area for</a:t>
            </a:r>
            <a:r>
              <a:rPr lang="en-US" dirty="0"/>
              <a:t> </a:t>
            </a:r>
            <a:r>
              <a:rPr lang="en-US" dirty="0" smtClean="0"/>
              <a:t>the grid overall </a:t>
            </a:r>
          </a:p>
          <a:p>
            <a:r>
              <a:rPr lang="en-US" dirty="0" smtClean="0"/>
              <a:t>before student testing</a:t>
            </a:r>
          </a:p>
          <a:p>
            <a:r>
              <a:rPr lang="en-US" dirty="0" smtClean="0"/>
              <a:t>begins.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5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1" y="1234741"/>
            <a:ext cx="8538889" cy="54610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7410" y="2168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 (heading)"/>
                <a:ea typeface="+mj-ea"/>
                <a:cs typeface="Verdana (heading)"/>
              </a:defRPr>
            </a:lvl1pPr>
          </a:lstStyle>
          <a:p>
            <a:r>
              <a:rPr lang="en-US" dirty="0" smtClean="0"/>
              <a:t>Another Possible Test Landing Field Recording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5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Distance, </a:t>
            </a:r>
            <a:br>
              <a:rPr lang="en-US" dirty="0" smtClean="0"/>
            </a:br>
            <a:r>
              <a:rPr lang="en-US" dirty="0" smtClean="0"/>
              <a:t>Approx. 15 miles or 24 kilometers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032"/>
            <a:ext cx="9144000" cy="40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2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277</Words>
  <Application>Microsoft Macintosh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        Mountain Rescue!            Flight Testing</vt:lpstr>
      <vt:lpstr>Engineering Experiences</vt:lpstr>
      <vt:lpstr>Aerospace Engineer: Victoria Wilk</vt:lpstr>
      <vt:lpstr>Failure &amp; Struggle Make  Learning Happen! Really!</vt:lpstr>
      <vt:lpstr>Aerospace Engineering Talk </vt:lpstr>
      <vt:lpstr>The Flight Test</vt:lpstr>
      <vt:lpstr>PowerPoint Presentation</vt:lpstr>
      <vt:lpstr>PowerPoint Presentation</vt:lpstr>
      <vt:lpstr>Distance,  Approx. 15 miles or 24 kilometers</vt:lpstr>
      <vt:lpstr>                          Rules? Safety?</vt:lpstr>
      <vt:lpstr>PowerPoint Presentation</vt:lpstr>
      <vt:lpstr>An Engineering Story 2016</vt:lpstr>
    </vt:vector>
  </TitlesOfParts>
  <Company>UCAR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Headlines</dc:title>
  <dc:creator>Lisa Gardiner</dc:creator>
  <cp:lastModifiedBy>Teresa Eastburn</cp:lastModifiedBy>
  <cp:revision>61</cp:revision>
  <dcterms:created xsi:type="dcterms:W3CDTF">2014-07-20T18:38:20Z</dcterms:created>
  <dcterms:modified xsi:type="dcterms:W3CDTF">2016-07-18T03:10:06Z</dcterms:modified>
</cp:coreProperties>
</file>