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19" r:id="rId4"/>
    <p:sldMasterId id="2147483720" r:id="rId5"/>
    <p:sldMasterId id="2147483721" r:id="rId6"/>
    <p:sldMasterId id="2147483722" r:id="rId7"/>
    <p:sldMasterId id="2147483723" r:id="rId8"/>
    <p:sldMasterId id="2147483724"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 id="346" r:id="rId101"/>
    <p:sldId id="347" r:id="rId102"/>
    <p:sldId id="348" r:id="rId103"/>
    <p:sldId id="349" r:id="rId104"/>
    <p:sldId id="350" r:id="rId105"/>
    <p:sldId id="351" r:id="rId106"/>
    <p:sldId id="352" r:id="rId107"/>
    <p:sldId id="353" r:id="rId108"/>
    <p:sldId id="354" r:id="rId109"/>
    <p:sldId id="355" r:id="rId110"/>
    <p:sldId id="356" r:id="rId111"/>
    <p:sldId id="357" r:id="rId112"/>
    <p:sldId id="358" r:id="rId113"/>
    <p:sldId id="359" r:id="rId114"/>
    <p:sldId id="360" r:id="rId115"/>
    <p:sldId id="361" r:id="rId116"/>
    <p:sldId id="362" r:id="rId117"/>
    <p:sldId id="363" r:id="rId118"/>
    <p:sldId id="364" r:id="rId119"/>
    <p:sldId id="365" r:id="rId120"/>
    <p:sldId id="366" r:id="rId121"/>
    <p:sldId id="367" r:id="rId122"/>
    <p:sldId id="368" r:id="rId123"/>
    <p:sldId id="369" r:id="rId124"/>
    <p:sldId id="370" r:id="rId125"/>
    <p:sldId id="371" r:id="rId126"/>
    <p:sldId id="372" r:id="rId127"/>
    <p:sldId id="373" r:id="rId128"/>
    <p:sldId id="374" r:id="rId129"/>
    <p:sldId id="375" r:id="rId130"/>
    <p:sldId id="376" r:id="rId131"/>
    <p:sldId id="377" r:id="rId132"/>
    <p:sldId id="378" r:id="rId133"/>
    <p:sldId id="379" r:id="rId134"/>
    <p:sldId id="380" r:id="rId135"/>
    <p:sldId id="381" r:id="rId136"/>
    <p:sldId id="382" r:id="rId137"/>
    <p:sldId id="383" r:id="rId138"/>
    <p:sldId id="384" r:id="rId139"/>
    <p:sldId id="385" r:id="rId140"/>
    <p:sldId id="386" r:id="rId141"/>
    <p:sldId id="387" r:id="rId142"/>
    <p:sldId id="388" r:id="rId143"/>
    <p:sldId id="389" r:id="rId144"/>
    <p:sldId id="390" r:id="rId145"/>
    <p:sldId id="391" r:id="rId146"/>
    <p:sldId id="392" r:id="rId147"/>
    <p:sldId id="393" r:id="rId148"/>
    <p:sldId id="394" r:id="rId149"/>
    <p:sldId id="395" r:id="rId150"/>
    <p:sldId id="396" r:id="rId151"/>
    <p:sldId id="397" r:id="rId152"/>
    <p:sldId id="398" r:id="rId153"/>
    <p:sldId id="399" r:id="rId154"/>
    <p:sldId id="400" r:id="rId155"/>
    <p:sldId id="401" r:id="rId156"/>
    <p:sldId id="402" r:id="rId157"/>
    <p:sldId id="403" r:id="rId158"/>
    <p:sldId id="404" r:id="rId159"/>
    <p:sldId id="405" r:id="rId160"/>
    <p:sldId id="406" r:id="rId161"/>
    <p:sldId id="407" r:id="rId162"/>
    <p:sldId id="408" r:id="rId163"/>
    <p:sldId id="409" r:id="rId164"/>
    <p:sldId id="410" r:id="rId165"/>
    <p:sldId id="411" r:id="rId166"/>
    <p:sldId id="412" r:id="rId167"/>
    <p:sldId id="413" r:id="rId168"/>
    <p:sldId id="414" r:id="rId169"/>
    <p:sldId id="415" r:id="rId170"/>
    <p:sldId id="416" r:id="rId171"/>
    <p:sldId id="417" r:id="rId172"/>
    <p:sldId id="418" r:id="rId173"/>
    <p:sldId id="419" r:id="rId174"/>
  </p:sldIdLst>
  <p:sldSz cy="6858000" cx="12192000"/>
  <p:notesSz cx="6858000" cy="9144000"/>
  <p:embeddedFontLst>
    <p:embeddedFont>
      <p:font typeface="Raleway SemiBold"/>
      <p:regular r:id="rId175"/>
      <p:bold r:id="rId176"/>
      <p:italic r:id="rId177"/>
      <p:boldItalic r:id="rId178"/>
    </p:embeddedFont>
    <p:embeddedFont>
      <p:font typeface="Raleway"/>
      <p:regular r:id="rId179"/>
      <p:bold r:id="rId180"/>
      <p:italic r:id="rId181"/>
      <p:boldItalic r:id="rId182"/>
    </p:embeddedFont>
    <p:embeddedFont>
      <p:font typeface="Montserrat SemiBold"/>
      <p:regular r:id="rId183"/>
      <p:bold r:id="rId184"/>
      <p:italic r:id="rId185"/>
      <p:boldItalic r:id="rId186"/>
    </p:embeddedFont>
    <p:embeddedFont>
      <p:font typeface="Montserrat"/>
      <p:regular r:id="rId187"/>
      <p:bold r:id="rId188"/>
      <p:italic r:id="rId189"/>
      <p:boldItalic r:id="rId190"/>
    </p:embeddedFont>
    <p:embeddedFont>
      <p:font typeface="Montserrat Medium"/>
      <p:regular r:id="rId191"/>
      <p:bold r:id="rId192"/>
      <p:italic r:id="rId193"/>
      <p:boldItalic r:id="rId194"/>
    </p:embeddedFont>
    <p:embeddedFont>
      <p:font typeface="Permanent Marker"/>
      <p:regular r:id="rId195"/>
    </p:embeddedFont>
    <p:embeddedFont>
      <p:font typeface="Open Sans SemiBold"/>
      <p:regular r:id="rId196"/>
      <p:bold r:id="rId197"/>
      <p:italic r:id="rId198"/>
      <p:boldItalic r:id="rId199"/>
    </p:embeddedFont>
    <p:embeddedFont>
      <p:font typeface="Raleway Medium"/>
      <p:regular r:id="rId200"/>
      <p:bold r:id="rId201"/>
      <p:italic r:id="rId202"/>
      <p:boldItalic r:id="rId203"/>
    </p:embeddedFont>
    <p:embeddedFont>
      <p:font typeface="Open Sans"/>
      <p:regular r:id="rId204"/>
      <p:bold r:id="rId205"/>
      <p:italic r:id="rId206"/>
      <p:boldItalic r:id="rId20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1DC83AE1-D194-489C-BD2B-D54F3193FE0C}">
  <a:tblStyle styleId="{1DC83AE1-D194-489C-BD2B-D54F3193FE0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190" Type="http://schemas.openxmlformats.org/officeDocument/2006/relationships/font" Target="fonts/Montserrat-boldItalic.fntdata"/><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194" Type="http://schemas.openxmlformats.org/officeDocument/2006/relationships/font" Target="fonts/MontserratMedium-boldItalic.fntdata"/><Relationship Id="rId43" Type="http://schemas.openxmlformats.org/officeDocument/2006/relationships/slide" Target="slides/slide33.xml"/><Relationship Id="rId193" Type="http://schemas.openxmlformats.org/officeDocument/2006/relationships/font" Target="fonts/MontserratMedium-italic.fntdata"/><Relationship Id="rId46" Type="http://schemas.openxmlformats.org/officeDocument/2006/relationships/slide" Target="slides/slide36.xml"/><Relationship Id="rId192" Type="http://schemas.openxmlformats.org/officeDocument/2006/relationships/font" Target="fonts/MontserratMedium-bold.fntdata"/><Relationship Id="rId45" Type="http://schemas.openxmlformats.org/officeDocument/2006/relationships/slide" Target="slides/slide35.xml"/><Relationship Id="rId191" Type="http://schemas.openxmlformats.org/officeDocument/2006/relationships/font" Target="fonts/MontserratMedium-regular.fntdata"/><Relationship Id="rId48" Type="http://schemas.openxmlformats.org/officeDocument/2006/relationships/slide" Target="slides/slide38.xml"/><Relationship Id="rId187" Type="http://schemas.openxmlformats.org/officeDocument/2006/relationships/font" Target="fonts/Montserrat-regular.fntdata"/><Relationship Id="rId47" Type="http://schemas.openxmlformats.org/officeDocument/2006/relationships/slide" Target="slides/slide37.xml"/><Relationship Id="rId186" Type="http://schemas.openxmlformats.org/officeDocument/2006/relationships/font" Target="fonts/MontserratSemiBold-boldItalic.fntdata"/><Relationship Id="rId185" Type="http://schemas.openxmlformats.org/officeDocument/2006/relationships/font" Target="fonts/MontserratSemiBold-italic.fntdata"/><Relationship Id="rId49" Type="http://schemas.openxmlformats.org/officeDocument/2006/relationships/slide" Target="slides/slide39.xml"/><Relationship Id="rId184" Type="http://schemas.openxmlformats.org/officeDocument/2006/relationships/font" Target="fonts/MontserratSemiBold-bold.fntdata"/><Relationship Id="rId189" Type="http://schemas.openxmlformats.org/officeDocument/2006/relationships/font" Target="fonts/Montserrat-italic.fntdata"/><Relationship Id="rId188" Type="http://schemas.openxmlformats.org/officeDocument/2006/relationships/font" Target="fonts/Montserrat-bold.fntdata"/><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183" Type="http://schemas.openxmlformats.org/officeDocument/2006/relationships/font" Target="fonts/MontserratSemiBold-regular.fntdata"/><Relationship Id="rId32" Type="http://schemas.openxmlformats.org/officeDocument/2006/relationships/slide" Target="slides/slide22.xml"/><Relationship Id="rId182" Type="http://schemas.openxmlformats.org/officeDocument/2006/relationships/font" Target="fonts/Raleway-boldItalic.fntdata"/><Relationship Id="rId35" Type="http://schemas.openxmlformats.org/officeDocument/2006/relationships/slide" Target="slides/slide25.xml"/><Relationship Id="rId181" Type="http://schemas.openxmlformats.org/officeDocument/2006/relationships/font" Target="fonts/Raleway-italic.fntdata"/><Relationship Id="rId34" Type="http://schemas.openxmlformats.org/officeDocument/2006/relationships/slide" Target="slides/slide24.xml"/><Relationship Id="rId180" Type="http://schemas.openxmlformats.org/officeDocument/2006/relationships/font" Target="fonts/Raleway-bold.fntdata"/><Relationship Id="rId37" Type="http://schemas.openxmlformats.org/officeDocument/2006/relationships/slide" Target="slides/slide27.xml"/><Relationship Id="rId176" Type="http://schemas.openxmlformats.org/officeDocument/2006/relationships/font" Target="fonts/RalewaySemiBold-bold.fntdata"/><Relationship Id="rId36" Type="http://schemas.openxmlformats.org/officeDocument/2006/relationships/slide" Target="slides/slide26.xml"/><Relationship Id="rId175" Type="http://schemas.openxmlformats.org/officeDocument/2006/relationships/font" Target="fonts/RalewaySemiBold-regular.fntdata"/><Relationship Id="rId39" Type="http://schemas.openxmlformats.org/officeDocument/2006/relationships/slide" Target="slides/slide29.xml"/><Relationship Id="rId174" Type="http://schemas.openxmlformats.org/officeDocument/2006/relationships/slide" Target="slides/slide164.xml"/><Relationship Id="rId38" Type="http://schemas.openxmlformats.org/officeDocument/2006/relationships/slide" Target="slides/slide28.xml"/><Relationship Id="rId173" Type="http://schemas.openxmlformats.org/officeDocument/2006/relationships/slide" Target="slides/slide163.xml"/><Relationship Id="rId179" Type="http://schemas.openxmlformats.org/officeDocument/2006/relationships/font" Target="fonts/Raleway-regular.fntdata"/><Relationship Id="rId178" Type="http://schemas.openxmlformats.org/officeDocument/2006/relationships/font" Target="fonts/RalewaySemiBold-boldItalic.fntdata"/><Relationship Id="rId177" Type="http://schemas.openxmlformats.org/officeDocument/2006/relationships/font" Target="fonts/RalewaySemiBold-italic.fntdata"/><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11" Type="http://schemas.openxmlformats.org/officeDocument/2006/relationships/slide" Target="slides/slide1.xml"/><Relationship Id="rId10" Type="http://schemas.openxmlformats.org/officeDocument/2006/relationships/notesMaster" Target="notesMasters/notesMaster1.xml"/><Relationship Id="rId13" Type="http://schemas.openxmlformats.org/officeDocument/2006/relationships/slide" Target="slides/slide3.xml"/><Relationship Id="rId12" Type="http://schemas.openxmlformats.org/officeDocument/2006/relationships/slide" Target="slides/slide2.xml"/><Relationship Id="rId15" Type="http://schemas.openxmlformats.org/officeDocument/2006/relationships/slide" Target="slides/slide5.xml"/><Relationship Id="rId198" Type="http://schemas.openxmlformats.org/officeDocument/2006/relationships/font" Target="fonts/OpenSansSemiBold-italic.fntdata"/><Relationship Id="rId14" Type="http://schemas.openxmlformats.org/officeDocument/2006/relationships/slide" Target="slides/slide4.xml"/><Relationship Id="rId197" Type="http://schemas.openxmlformats.org/officeDocument/2006/relationships/font" Target="fonts/OpenSansSemiBold-bold.fntdata"/><Relationship Id="rId17" Type="http://schemas.openxmlformats.org/officeDocument/2006/relationships/slide" Target="slides/slide7.xml"/><Relationship Id="rId196" Type="http://schemas.openxmlformats.org/officeDocument/2006/relationships/font" Target="fonts/OpenSansSemiBold-regular.fntdata"/><Relationship Id="rId16" Type="http://schemas.openxmlformats.org/officeDocument/2006/relationships/slide" Target="slides/slide6.xml"/><Relationship Id="rId195" Type="http://schemas.openxmlformats.org/officeDocument/2006/relationships/font" Target="fonts/PermanentMarker-regular.fntdata"/><Relationship Id="rId19" Type="http://schemas.openxmlformats.org/officeDocument/2006/relationships/slide" Target="slides/slide9.xml"/><Relationship Id="rId18" Type="http://schemas.openxmlformats.org/officeDocument/2006/relationships/slide" Target="slides/slide8.xml"/><Relationship Id="rId199" Type="http://schemas.openxmlformats.org/officeDocument/2006/relationships/font" Target="fonts/OpenSansSemiBold-boldItalic.fntdata"/><Relationship Id="rId84" Type="http://schemas.openxmlformats.org/officeDocument/2006/relationships/slide" Target="slides/slide74.xml"/><Relationship Id="rId83" Type="http://schemas.openxmlformats.org/officeDocument/2006/relationships/slide" Target="slides/slide73.xml"/><Relationship Id="rId86" Type="http://schemas.openxmlformats.org/officeDocument/2006/relationships/slide" Target="slides/slide76.xml"/><Relationship Id="rId85" Type="http://schemas.openxmlformats.org/officeDocument/2006/relationships/slide" Target="slides/slide75.xml"/><Relationship Id="rId88" Type="http://schemas.openxmlformats.org/officeDocument/2006/relationships/slide" Target="slides/slide78.xml"/><Relationship Id="rId150" Type="http://schemas.openxmlformats.org/officeDocument/2006/relationships/slide" Target="slides/slide140.xml"/><Relationship Id="rId87" Type="http://schemas.openxmlformats.org/officeDocument/2006/relationships/slide" Target="slides/slide77.xml"/><Relationship Id="rId89" Type="http://schemas.openxmlformats.org/officeDocument/2006/relationships/slide" Target="slides/slide79.xml"/><Relationship Id="rId80" Type="http://schemas.openxmlformats.org/officeDocument/2006/relationships/slide" Target="slides/slide70.xml"/><Relationship Id="rId82" Type="http://schemas.openxmlformats.org/officeDocument/2006/relationships/slide" Target="slides/slide72.xml"/><Relationship Id="rId81" Type="http://schemas.openxmlformats.org/officeDocument/2006/relationships/slide" Target="slides/slide71.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slide" Target="slides/slide139.xml"/><Relationship Id="rId4" Type="http://schemas.openxmlformats.org/officeDocument/2006/relationships/slideMaster" Target="slideMasters/slideMaster1.xml"/><Relationship Id="rId148" Type="http://schemas.openxmlformats.org/officeDocument/2006/relationships/slide" Target="slides/slide138.xml"/><Relationship Id="rId9" Type="http://schemas.openxmlformats.org/officeDocument/2006/relationships/slideMaster" Target="slideMasters/slideMaster6.xml"/><Relationship Id="rId143" Type="http://schemas.openxmlformats.org/officeDocument/2006/relationships/slide" Target="slides/slide133.xml"/><Relationship Id="rId142" Type="http://schemas.openxmlformats.org/officeDocument/2006/relationships/slide" Target="slides/slide132.xml"/><Relationship Id="rId141" Type="http://schemas.openxmlformats.org/officeDocument/2006/relationships/slide" Target="slides/slide131.xml"/><Relationship Id="rId140" Type="http://schemas.openxmlformats.org/officeDocument/2006/relationships/slide" Target="slides/slide130.xml"/><Relationship Id="rId5" Type="http://schemas.openxmlformats.org/officeDocument/2006/relationships/slideMaster" Target="slideMasters/slideMaster2.xml"/><Relationship Id="rId147" Type="http://schemas.openxmlformats.org/officeDocument/2006/relationships/slide" Target="slides/slide137.xml"/><Relationship Id="rId6" Type="http://schemas.openxmlformats.org/officeDocument/2006/relationships/slideMaster" Target="slideMasters/slideMaster3.xml"/><Relationship Id="rId146" Type="http://schemas.openxmlformats.org/officeDocument/2006/relationships/slide" Target="slides/slide136.xml"/><Relationship Id="rId7" Type="http://schemas.openxmlformats.org/officeDocument/2006/relationships/slideMaster" Target="slideMasters/slideMaster4.xml"/><Relationship Id="rId145" Type="http://schemas.openxmlformats.org/officeDocument/2006/relationships/slide" Target="slides/slide135.xml"/><Relationship Id="rId8" Type="http://schemas.openxmlformats.org/officeDocument/2006/relationships/slideMaster" Target="slideMasters/slideMaster5.xml"/><Relationship Id="rId144" Type="http://schemas.openxmlformats.org/officeDocument/2006/relationships/slide" Target="slides/slide134.xml"/><Relationship Id="rId73" Type="http://schemas.openxmlformats.org/officeDocument/2006/relationships/slide" Target="slides/slide63.xml"/><Relationship Id="rId72" Type="http://schemas.openxmlformats.org/officeDocument/2006/relationships/slide" Target="slides/slide62.xml"/><Relationship Id="rId75" Type="http://schemas.openxmlformats.org/officeDocument/2006/relationships/slide" Target="slides/slide65.xml"/><Relationship Id="rId74" Type="http://schemas.openxmlformats.org/officeDocument/2006/relationships/slide" Target="slides/slide64.xml"/><Relationship Id="rId77" Type="http://schemas.openxmlformats.org/officeDocument/2006/relationships/slide" Target="slides/slide67.xml"/><Relationship Id="rId76" Type="http://schemas.openxmlformats.org/officeDocument/2006/relationships/slide" Target="slides/slide66.xml"/><Relationship Id="rId79" Type="http://schemas.openxmlformats.org/officeDocument/2006/relationships/slide" Target="slides/slide69.xml"/><Relationship Id="rId78" Type="http://schemas.openxmlformats.org/officeDocument/2006/relationships/slide" Target="slides/slide68.xml"/><Relationship Id="rId71" Type="http://schemas.openxmlformats.org/officeDocument/2006/relationships/slide" Target="slides/slide61.xml"/><Relationship Id="rId70" Type="http://schemas.openxmlformats.org/officeDocument/2006/relationships/slide" Target="slides/slide60.xml"/><Relationship Id="rId139" Type="http://schemas.openxmlformats.org/officeDocument/2006/relationships/slide" Target="slides/slide129.xml"/><Relationship Id="rId138" Type="http://schemas.openxmlformats.org/officeDocument/2006/relationships/slide" Target="slides/slide128.xml"/><Relationship Id="rId137" Type="http://schemas.openxmlformats.org/officeDocument/2006/relationships/slide" Target="slides/slide127.xml"/><Relationship Id="rId132" Type="http://schemas.openxmlformats.org/officeDocument/2006/relationships/slide" Target="slides/slide122.xml"/><Relationship Id="rId131" Type="http://schemas.openxmlformats.org/officeDocument/2006/relationships/slide" Target="slides/slide121.xml"/><Relationship Id="rId130" Type="http://schemas.openxmlformats.org/officeDocument/2006/relationships/slide" Target="slides/slide120.xml"/><Relationship Id="rId136" Type="http://schemas.openxmlformats.org/officeDocument/2006/relationships/slide" Target="slides/slide126.xml"/><Relationship Id="rId135" Type="http://schemas.openxmlformats.org/officeDocument/2006/relationships/slide" Target="slides/slide125.xml"/><Relationship Id="rId134" Type="http://schemas.openxmlformats.org/officeDocument/2006/relationships/slide" Target="slides/slide124.xml"/><Relationship Id="rId133" Type="http://schemas.openxmlformats.org/officeDocument/2006/relationships/slide" Target="slides/slide123.xml"/><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172" Type="http://schemas.openxmlformats.org/officeDocument/2006/relationships/slide" Target="slides/slide162.xml"/><Relationship Id="rId65" Type="http://schemas.openxmlformats.org/officeDocument/2006/relationships/slide" Target="slides/slide55.xml"/><Relationship Id="rId171" Type="http://schemas.openxmlformats.org/officeDocument/2006/relationships/slide" Target="slides/slide161.xml"/><Relationship Id="rId68" Type="http://schemas.openxmlformats.org/officeDocument/2006/relationships/slide" Target="slides/slide58.xml"/><Relationship Id="rId170" Type="http://schemas.openxmlformats.org/officeDocument/2006/relationships/slide" Target="slides/slide160.xml"/><Relationship Id="rId67" Type="http://schemas.openxmlformats.org/officeDocument/2006/relationships/slide" Target="slides/slide57.xml"/><Relationship Id="rId60" Type="http://schemas.openxmlformats.org/officeDocument/2006/relationships/slide" Target="slides/slide50.xml"/><Relationship Id="rId165" Type="http://schemas.openxmlformats.org/officeDocument/2006/relationships/slide" Target="slides/slide155.xml"/><Relationship Id="rId69" Type="http://schemas.openxmlformats.org/officeDocument/2006/relationships/slide" Target="slides/slide59.xml"/><Relationship Id="rId164" Type="http://schemas.openxmlformats.org/officeDocument/2006/relationships/slide" Target="slides/slide154.xml"/><Relationship Id="rId163" Type="http://schemas.openxmlformats.org/officeDocument/2006/relationships/slide" Target="slides/slide153.xml"/><Relationship Id="rId162" Type="http://schemas.openxmlformats.org/officeDocument/2006/relationships/slide" Target="slides/slide152.xml"/><Relationship Id="rId169" Type="http://schemas.openxmlformats.org/officeDocument/2006/relationships/slide" Target="slides/slide159.xml"/><Relationship Id="rId168" Type="http://schemas.openxmlformats.org/officeDocument/2006/relationships/slide" Target="slides/slide158.xml"/><Relationship Id="rId167" Type="http://schemas.openxmlformats.org/officeDocument/2006/relationships/slide" Target="slides/slide157.xml"/><Relationship Id="rId166" Type="http://schemas.openxmlformats.org/officeDocument/2006/relationships/slide" Target="slides/slide156.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161" Type="http://schemas.openxmlformats.org/officeDocument/2006/relationships/slide" Target="slides/slide151.xml"/><Relationship Id="rId54" Type="http://schemas.openxmlformats.org/officeDocument/2006/relationships/slide" Target="slides/slide44.xml"/><Relationship Id="rId160" Type="http://schemas.openxmlformats.org/officeDocument/2006/relationships/slide" Target="slides/slide150.xml"/><Relationship Id="rId57" Type="http://schemas.openxmlformats.org/officeDocument/2006/relationships/slide" Target="slides/slide47.xml"/><Relationship Id="rId56" Type="http://schemas.openxmlformats.org/officeDocument/2006/relationships/slide" Target="slides/slide46.xml"/><Relationship Id="rId159" Type="http://schemas.openxmlformats.org/officeDocument/2006/relationships/slide" Target="slides/slide149.xml"/><Relationship Id="rId59" Type="http://schemas.openxmlformats.org/officeDocument/2006/relationships/slide" Target="slides/slide49.xml"/><Relationship Id="rId154" Type="http://schemas.openxmlformats.org/officeDocument/2006/relationships/slide" Target="slides/slide144.xml"/><Relationship Id="rId58" Type="http://schemas.openxmlformats.org/officeDocument/2006/relationships/slide" Target="slides/slide48.xml"/><Relationship Id="rId153" Type="http://schemas.openxmlformats.org/officeDocument/2006/relationships/slide" Target="slides/slide143.xml"/><Relationship Id="rId152" Type="http://schemas.openxmlformats.org/officeDocument/2006/relationships/slide" Target="slides/slide142.xml"/><Relationship Id="rId151" Type="http://schemas.openxmlformats.org/officeDocument/2006/relationships/slide" Target="slides/slide141.xml"/><Relationship Id="rId158" Type="http://schemas.openxmlformats.org/officeDocument/2006/relationships/slide" Target="slides/slide148.xml"/><Relationship Id="rId157" Type="http://schemas.openxmlformats.org/officeDocument/2006/relationships/slide" Target="slides/slide147.xml"/><Relationship Id="rId156" Type="http://schemas.openxmlformats.org/officeDocument/2006/relationships/slide" Target="slides/slide146.xml"/><Relationship Id="rId155" Type="http://schemas.openxmlformats.org/officeDocument/2006/relationships/slide" Target="slides/slide145.xml"/><Relationship Id="rId107" Type="http://schemas.openxmlformats.org/officeDocument/2006/relationships/slide" Target="slides/slide97.xml"/><Relationship Id="rId106" Type="http://schemas.openxmlformats.org/officeDocument/2006/relationships/slide" Target="slides/slide96.xml"/><Relationship Id="rId105" Type="http://schemas.openxmlformats.org/officeDocument/2006/relationships/slide" Target="slides/slide95.xml"/><Relationship Id="rId104" Type="http://schemas.openxmlformats.org/officeDocument/2006/relationships/slide" Target="slides/slide94.xml"/><Relationship Id="rId109" Type="http://schemas.openxmlformats.org/officeDocument/2006/relationships/slide" Target="slides/slide99.xml"/><Relationship Id="rId108" Type="http://schemas.openxmlformats.org/officeDocument/2006/relationships/slide" Target="slides/slide98.xml"/><Relationship Id="rId103" Type="http://schemas.openxmlformats.org/officeDocument/2006/relationships/slide" Target="slides/slide93.xml"/><Relationship Id="rId102" Type="http://schemas.openxmlformats.org/officeDocument/2006/relationships/slide" Target="slides/slide92.xml"/><Relationship Id="rId101" Type="http://schemas.openxmlformats.org/officeDocument/2006/relationships/slide" Target="slides/slide91.xml"/><Relationship Id="rId100" Type="http://schemas.openxmlformats.org/officeDocument/2006/relationships/slide" Target="slides/slide90.xml"/><Relationship Id="rId129" Type="http://schemas.openxmlformats.org/officeDocument/2006/relationships/slide" Target="slides/slide119.xml"/><Relationship Id="rId128" Type="http://schemas.openxmlformats.org/officeDocument/2006/relationships/slide" Target="slides/slide118.xml"/><Relationship Id="rId127" Type="http://schemas.openxmlformats.org/officeDocument/2006/relationships/slide" Target="slides/slide117.xml"/><Relationship Id="rId126" Type="http://schemas.openxmlformats.org/officeDocument/2006/relationships/slide" Target="slides/slide116.xml"/><Relationship Id="rId121" Type="http://schemas.openxmlformats.org/officeDocument/2006/relationships/slide" Target="slides/slide111.xml"/><Relationship Id="rId120" Type="http://schemas.openxmlformats.org/officeDocument/2006/relationships/slide" Target="slides/slide110.xml"/><Relationship Id="rId125" Type="http://schemas.openxmlformats.org/officeDocument/2006/relationships/slide" Target="slides/slide115.xml"/><Relationship Id="rId124" Type="http://schemas.openxmlformats.org/officeDocument/2006/relationships/slide" Target="slides/slide114.xml"/><Relationship Id="rId123" Type="http://schemas.openxmlformats.org/officeDocument/2006/relationships/slide" Target="slides/slide113.xml"/><Relationship Id="rId122" Type="http://schemas.openxmlformats.org/officeDocument/2006/relationships/slide" Target="slides/slide112.xml"/><Relationship Id="rId95" Type="http://schemas.openxmlformats.org/officeDocument/2006/relationships/slide" Target="slides/slide85.xml"/><Relationship Id="rId94" Type="http://schemas.openxmlformats.org/officeDocument/2006/relationships/slide" Target="slides/slide84.xml"/><Relationship Id="rId97" Type="http://schemas.openxmlformats.org/officeDocument/2006/relationships/slide" Target="slides/slide87.xml"/><Relationship Id="rId96" Type="http://schemas.openxmlformats.org/officeDocument/2006/relationships/slide" Target="slides/slide86.xml"/><Relationship Id="rId99" Type="http://schemas.openxmlformats.org/officeDocument/2006/relationships/slide" Target="slides/slide89.xml"/><Relationship Id="rId98" Type="http://schemas.openxmlformats.org/officeDocument/2006/relationships/slide" Target="slides/slide88.xml"/><Relationship Id="rId91" Type="http://schemas.openxmlformats.org/officeDocument/2006/relationships/slide" Target="slides/slide81.xml"/><Relationship Id="rId90" Type="http://schemas.openxmlformats.org/officeDocument/2006/relationships/slide" Target="slides/slide80.xml"/><Relationship Id="rId93" Type="http://schemas.openxmlformats.org/officeDocument/2006/relationships/slide" Target="slides/slide83.xml"/><Relationship Id="rId92" Type="http://schemas.openxmlformats.org/officeDocument/2006/relationships/slide" Target="slides/slide82.xml"/><Relationship Id="rId118" Type="http://schemas.openxmlformats.org/officeDocument/2006/relationships/slide" Target="slides/slide108.xml"/><Relationship Id="rId117" Type="http://schemas.openxmlformats.org/officeDocument/2006/relationships/slide" Target="slides/slide107.xml"/><Relationship Id="rId116" Type="http://schemas.openxmlformats.org/officeDocument/2006/relationships/slide" Target="slides/slide106.xml"/><Relationship Id="rId115" Type="http://schemas.openxmlformats.org/officeDocument/2006/relationships/slide" Target="slides/slide105.xml"/><Relationship Id="rId119" Type="http://schemas.openxmlformats.org/officeDocument/2006/relationships/slide" Target="slides/slide109.xml"/><Relationship Id="rId110" Type="http://schemas.openxmlformats.org/officeDocument/2006/relationships/slide" Target="slides/slide100.xml"/><Relationship Id="rId114" Type="http://schemas.openxmlformats.org/officeDocument/2006/relationships/slide" Target="slides/slide104.xml"/><Relationship Id="rId113" Type="http://schemas.openxmlformats.org/officeDocument/2006/relationships/slide" Target="slides/slide103.xml"/><Relationship Id="rId112" Type="http://schemas.openxmlformats.org/officeDocument/2006/relationships/slide" Target="slides/slide102.xml"/><Relationship Id="rId111" Type="http://schemas.openxmlformats.org/officeDocument/2006/relationships/slide" Target="slides/slide101.xml"/><Relationship Id="rId206" Type="http://schemas.openxmlformats.org/officeDocument/2006/relationships/font" Target="fonts/OpenSans-italic.fntdata"/><Relationship Id="rId205" Type="http://schemas.openxmlformats.org/officeDocument/2006/relationships/font" Target="fonts/OpenSans-bold.fntdata"/><Relationship Id="rId204" Type="http://schemas.openxmlformats.org/officeDocument/2006/relationships/font" Target="fonts/OpenSans-regular.fntdata"/><Relationship Id="rId203" Type="http://schemas.openxmlformats.org/officeDocument/2006/relationships/font" Target="fonts/RalewayMedium-boldItalic.fntdata"/><Relationship Id="rId207" Type="http://schemas.openxmlformats.org/officeDocument/2006/relationships/font" Target="fonts/OpenSans-boldItalic.fntdata"/><Relationship Id="rId202" Type="http://schemas.openxmlformats.org/officeDocument/2006/relationships/font" Target="fonts/RalewayMedium-italic.fntdata"/><Relationship Id="rId201" Type="http://schemas.openxmlformats.org/officeDocument/2006/relationships/font" Target="fonts/RalewayMedium-bold.fntdata"/><Relationship Id="rId200" Type="http://schemas.openxmlformats.org/officeDocument/2006/relationships/font" Target="fonts/RalewayMedium-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7" name="Shape 597"/>
        <p:cNvGrpSpPr/>
        <p:nvPr/>
      </p:nvGrpSpPr>
      <p:grpSpPr>
        <a:xfrm>
          <a:off x="0" y="0"/>
          <a:ext cx="0" cy="0"/>
          <a:chOff x="0" y="0"/>
          <a:chExt cx="0" cy="0"/>
        </a:xfrm>
      </p:grpSpPr>
      <p:sp>
        <p:nvSpPr>
          <p:cNvPr id="598" name="Google Shape;59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Over the next three days we will dig in to the curriculum, hone in our understanding of weather concepts and hopefully make space to discover what questions we have about the content (maybe answer some of those questions), and introduce you to using the GLOBE program in your classroom.</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Introduce UCAR &amp; partners in creating GLOBE Weather</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317500" lvl="0" marL="457200" rtl="0" algn="l">
              <a:spcBef>
                <a:spcPts val="360"/>
              </a:spcBef>
              <a:spcAft>
                <a:spcPts val="0"/>
              </a:spcAft>
              <a:buClr>
                <a:schemeClr val="dk1"/>
              </a:buClr>
              <a:buSzPts val="1400"/>
              <a:buChar char="●"/>
            </a:pPr>
            <a:r>
              <a:rPr lang="en-US"/>
              <a:t>Introduce ourselves</a:t>
            </a:r>
            <a:endParaRPr/>
          </a:p>
          <a:p>
            <a:pPr indent="-317500" lvl="0" marL="457200" rtl="0" algn="l">
              <a:spcBef>
                <a:spcPts val="0"/>
              </a:spcBef>
              <a:spcAft>
                <a:spcPts val="0"/>
              </a:spcAft>
              <a:buClr>
                <a:schemeClr val="dk1"/>
              </a:buClr>
              <a:buSzPts val="1400"/>
              <a:buChar char="●"/>
            </a:pPr>
            <a:r>
              <a:rPr lang="en-US"/>
              <a:t>Schedule for the day: </a:t>
            </a:r>
            <a:r>
              <a:rPr lang="en-US"/>
              <a:t>Reference agenda &amp; resources handout, scheduled breaks, but take care of yourselves!  </a:t>
            </a:r>
            <a:endParaRPr/>
          </a:p>
          <a:p>
            <a:pPr indent="-317500" lvl="0" marL="457200" rtl="0" algn="l">
              <a:spcBef>
                <a:spcPts val="0"/>
              </a:spcBef>
              <a:spcAft>
                <a:spcPts val="0"/>
              </a:spcAft>
              <a:buClr>
                <a:schemeClr val="dk1"/>
              </a:buClr>
              <a:buSzPts val="1400"/>
              <a:buChar char="●"/>
            </a:pPr>
            <a:r>
              <a:rPr lang="en-US"/>
              <a:t>In your binder is the full curriculum!!! Also downloadable from the GLOBE Weather Curriculum website.</a:t>
            </a:r>
            <a:endParaRPr/>
          </a:p>
          <a:p>
            <a:pPr indent="-317500" lvl="0" marL="457200" rtl="0" algn="l">
              <a:spcBef>
                <a:spcPts val="0"/>
              </a:spcBef>
              <a:spcAft>
                <a:spcPts val="0"/>
              </a:spcAft>
              <a:buClr>
                <a:schemeClr val="dk1"/>
              </a:buClr>
              <a:buSzPts val="1400"/>
              <a:buChar char="●"/>
            </a:pPr>
            <a:r>
              <a:rPr lang="en-US"/>
              <a:t>Introduce partners in the project: UCAR, NASA, GLOBE, BSCS</a:t>
            </a:r>
            <a:endParaRPr/>
          </a:p>
          <a:p>
            <a:pPr indent="0" lvl="0" marL="457200" rtl="0" algn="l">
              <a:spcBef>
                <a:spcPts val="360"/>
              </a:spcBef>
              <a:spcAft>
                <a:spcPts val="0"/>
              </a:spcAft>
              <a:buNone/>
            </a:pPr>
            <a:r>
              <a:t/>
            </a:r>
            <a:endParaRPr/>
          </a:p>
          <a:p>
            <a:pPr indent="0" lvl="0" marL="457200" rtl="0" algn="l">
              <a:spcBef>
                <a:spcPts val="360"/>
              </a:spcBef>
              <a:spcAft>
                <a:spcPts val="0"/>
              </a:spcAft>
              <a:buNone/>
            </a:pPr>
            <a:r>
              <a:t/>
            </a:r>
            <a:endParaRPr/>
          </a:p>
          <a:p>
            <a:pPr indent="0" lvl="0" marL="0" rtl="0" algn="l">
              <a:spcBef>
                <a:spcPts val="360"/>
              </a:spcBef>
              <a:spcAft>
                <a:spcPts val="0"/>
              </a:spcAft>
              <a:buNone/>
            </a:pPr>
            <a:r>
              <a:t/>
            </a:r>
            <a:endParaRPr/>
          </a:p>
        </p:txBody>
      </p:sp>
      <p:sp>
        <p:nvSpPr>
          <p:cNvPr id="599" name="Google Shape;59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0" name="Shape 670"/>
        <p:cNvGrpSpPr/>
        <p:nvPr/>
      </p:nvGrpSpPr>
      <p:grpSpPr>
        <a:xfrm>
          <a:off x="0" y="0"/>
          <a:ext cx="0" cy="0"/>
          <a:chOff x="0" y="0"/>
          <a:chExt cx="0" cy="0"/>
        </a:xfrm>
      </p:grpSpPr>
      <p:sp>
        <p:nvSpPr>
          <p:cNvPr id="671" name="Google Shape;671;g549a5a61cd_1_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360"/>
              </a:spcBef>
              <a:spcAft>
                <a:spcPts val="0"/>
              </a:spcAft>
              <a:buSzPts val="1400"/>
              <a:buChar char="●"/>
            </a:pPr>
            <a:r>
              <a:rPr lang="en-US"/>
              <a:t>Think about a storm you have experienced and would like to share about.  </a:t>
            </a:r>
            <a:endParaRPr/>
          </a:p>
          <a:p>
            <a:pPr indent="-317500" lvl="0" marL="457200" rtl="0" algn="l">
              <a:spcBef>
                <a:spcPts val="0"/>
              </a:spcBef>
              <a:spcAft>
                <a:spcPts val="0"/>
              </a:spcAft>
              <a:buSzPts val="1400"/>
              <a:buChar char="●"/>
            </a:pPr>
            <a:r>
              <a:rPr lang="en-US"/>
              <a:t>2 minutes to share storm experiences with a partner</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Whole class discussion:</a:t>
            </a:r>
            <a:endParaRPr/>
          </a:p>
          <a:p>
            <a:pPr indent="-317500" lvl="0" marL="457200" rtl="0" algn="l">
              <a:spcBef>
                <a:spcPts val="360"/>
              </a:spcBef>
              <a:spcAft>
                <a:spcPts val="0"/>
              </a:spcAft>
              <a:buSzPts val="1400"/>
              <a:buChar char="●"/>
            </a:pPr>
            <a:r>
              <a:rPr lang="en-US"/>
              <a:t>Ask for teachers to share what they heard from their partners.  </a:t>
            </a:r>
            <a:endParaRPr/>
          </a:p>
          <a:p>
            <a:pPr indent="-317500" lvl="1" marL="914400" rtl="0" algn="l">
              <a:spcBef>
                <a:spcPts val="0"/>
              </a:spcBef>
              <a:spcAft>
                <a:spcPts val="0"/>
              </a:spcAft>
              <a:buClr>
                <a:srgbClr val="980000"/>
              </a:buClr>
              <a:buSzPts val="1400"/>
              <a:buChar char="○"/>
            </a:pPr>
            <a:r>
              <a:rPr lang="en-US">
                <a:solidFill>
                  <a:srgbClr val="980000"/>
                </a:solidFill>
              </a:rPr>
              <a:t>Have teachers take out sentence stems half sheet </a:t>
            </a:r>
            <a:endParaRPr>
              <a:solidFill>
                <a:srgbClr val="980000"/>
              </a:solidFill>
            </a:endParaRPr>
          </a:p>
          <a:p>
            <a:pPr indent="0" lvl="0" marL="0" rtl="0" algn="l">
              <a:spcBef>
                <a:spcPts val="360"/>
              </a:spcBef>
              <a:spcAft>
                <a:spcPts val="0"/>
              </a:spcAft>
              <a:buNone/>
            </a:pPr>
            <a:r>
              <a:rPr lang="en-US"/>
              <a:t>Prompts:</a:t>
            </a:r>
            <a:r>
              <a:rPr lang="en-US"/>
              <a:t> </a:t>
            </a:r>
            <a:endParaRPr/>
          </a:p>
          <a:p>
            <a:pPr indent="-317500" lvl="0" marL="457200" rtl="0" algn="l">
              <a:spcBef>
                <a:spcPts val="360"/>
              </a:spcBef>
              <a:spcAft>
                <a:spcPts val="0"/>
              </a:spcAft>
              <a:buSzPts val="1400"/>
              <a:buChar char="●"/>
            </a:pPr>
            <a:r>
              <a:rPr i="1" lang="en-US"/>
              <a:t>How do storms begin in the first place?</a:t>
            </a:r>
            <a:endParaRPr i="1"/>
          </a:p>
          <a:p>
            <a:pPr indent="-317500" lvl="0" marL="457200" rtl="0" algn="l">
              <a:spcBef>
                <a:spcPts val="0"/>
              </a:spcBef>
              <a:spcAft>
                <a:spcPts val="0"/>
              </a:spcAft>
              <a:buSzPts val="1400"/>
              <a:buChar char="●"/>
            </a:pPr>
            <a:r>
              <a:rPr i="1" lang="en-US"/>
              <a:t>What needs to happen so that rain or snow starts to fall?</a:t>
            </a:r>
            <a:endParaRPr i="1"/>
          </a:p>
          <a:p>
            <a:pPr indent="-317500" lvl="0" marL="457200" rtl="0" algn="l">
              <a:spcBef>
                <a:spcPts val="0"/>
              </a:spcBef>
              <a:spcAft>
                <a:spcPts val="0"/>
              </a:spcAft>
              <a:buSzPts val="1400"/>
              <a:buChar char="●"/>
            </a:pPr>
            <a:r>
              <a:rPr i="1" lang="en-US"/>
              <a:t>Why do some places get heavier precipitation but other places do not?</a:t>
            </a:r>
            <a:endParaRPr i="1"/>
          </a:p>
          <a:p>
            <a:pPr indent="-317500" lvl="0" marL="457200" rtl="0" algn="l">
              <a:spcBef>
                <a:spcPts val="0"/>
              </a:spcBef>
              <a:spcAft>
                <a:spcPts val="0"/>
              </a:spcAft>
              <a:buSzPts val="1400"/>
              <a:buChar char="●"/>
            </a:pPr>
            <a:r>
              <a:rPr i="1" lang="en-US"/>
              <a:t>Where does all the water come from before it falls as rain or snow?</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solidFill>
                  <a:srgbClr val="980000"/>
                </a:solidFill>
              </a:rPr>
              <a:t>Focus on water cycle, record ideas on chart paper from before</a:t>
            </a:r>
            <a:endParaRPr>
              <a:solidFill>
                <a:srgbClr val="980000"/>
              </a:solidFill>
            </a:endParaRPr>
          </a:p>
        </p:txBody>
      </p:sp>
      <p:sp>
        <p:nvSpPr>
          <p:cNvPr id="672" name="Google Shape;672;g549a5a61cd_1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6" name="Shape 1466"/>
        <p:cNvGrpSpPr/>
        <p:nvPr/>
      </p:nvGrpSpPr>
      <p:grpSpPr>
        <a:xfrm>
          <a:off x="0" y="0"/>
          <a:ext cx="0" cy="0"/>
          <a:chOff x="0" y="0"/>
          <a:chExt cx="0" cy="0"/>
        </a:xfrm>
      </p:grpSpPr>
      <p:sp>
        <p:nvSpPr>
          <p:cNvPr id="1467" name="Google Shape;1467;g556c43b4a2_0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a:solidFill>
                  <a:srgbClr val="980000"/>
                </a:solidFill>
              </a:rPr>
              <a:t>Turn to </a:t>
            </a:r>
            <a:r>
              <a:rPr b="1" lang="en-US">
                <a:solidFill>
                  <a:srgbClr val="980000"/>
                </a:solidFill>
              </a:rPr>
              <a:t>Lesson 10: Step 2 student activity sheet</a:t>
            </a:r>
            <a:endParaRPr b="1">
              <a:solidFill>
                <a:srgbClr val="980000"/>
              </a:solidFill>
            </a:endParaRPr>
          </a:p>
          <a:p>
            <a:pPr indent="-317500" lvl="0" marL="457200" rtl="0" algn="l">
              <a:spcBef>
                <a:spcPts val="360"/>
              </a:spcBef>
              <a:spcAft>
                <a:spcPts val="0"/>
              </a:spcAft>
              <a:buSzPts val="1400"/>
              <a:buChar char="●"/>
            </a:pPr>
            <a:r>
              <a:rPr lang="en-US"/>
              <a:t>To help us determine which way the front is moving, we incorporate PRESSURE to our model</a:t>
            </a:r>
            <a:endParaRPr/>
          </a:p>
          <a:p>
            <a:pPr indent="-317500" lvl="0" marL="457200" rtl="0" algn="l">
              <a:spcBef>
                <a:spcPts val="0"/>
              </a:spcBef>
              <a:spcAft>
                <a:spcPts val="0"/>
              </a:spcAft>
              <a:buSzPts val="1400"/>
              <a:buChar char="●"/>
            </a:pPr>
            <a:r>
              <a:rPr lang="en-US"/>
              <a:t>Discuss</a:t>
            </a:r>
            <a:endParaRPr/>
          </a:p>
          <a:p>
            <a:pPr indent="-317500" lvl="1" marL="914400" rtl="0" algn="l">
              <a:spcBef>
                <a:spcPts val="0"/>
              </a:spcBef>
              <a:spcAft>
                <a:spcPts val="0"/>
              </a:spcAft>
              <a:buSzPts val="1400"/>
              <a:buChar char="○"/>
            </a:pPr>
            <a:r>
              <a:rPr i="1" lang="en-US"/>
              <a:t>Which way did the wind blow? What evidence do you have to support your claim?</a:t>
            </a:r>
            <a:endParaRPr i="1"/>
          </a:p>
          <a:p>
            <a:pPr indent="-317500" lvl="0" marL="457200" rtl="0" algn="l">
              <a:spcBef>
                <a:spcPts val="0"/>
              </a:spcBef>
              <a:spcAft>
                <a:spcPts val="0"/>
              </a:spcAft>
              <a:buClr>
                <a:srgbClr val="0000FF"/>
              </a:buClr>
              <a:buSzPts val="1400"/>
              <a:buChar char="●"/>
            </a:pPr>
            <a:r>
              <a:rPr lang="en-US">
                <a:solidFill>
                  <a:srgbClr val="0000FF"/>
                </a:solidFill>
              </a:rPr>
              <a:t>This is the first time students are introduced to the symbols for a front, which they likely have seen in weather forecasts.  The triangles always point in the direction the front is moving!</a:t>
            </a:r>
            <a:endParaRPr>
              <a:solidFill>
                <a:srgbClr val="0000FF"/>
              </a:solidFill>
            </a:endParaRPr>
          </a:p>
          <a:p>
            <a:pPr indent="-317500" lvl="0" marL="457200" rtl="0" algn="l">
              <a:spcBef>
                <a:spcPts val="0"/>
              </a:spcBef>
              <a:spcAft>
                <a:spcPts val="0"/>
              </a:spcAft>
              <a:buSzPts val="1400"/>
              <a:buChar char="●"/>
            </a:pPr>
            <a:r>
              <a:rPr lang="en-US"/>
              <a:t>Have teachers draw the front, H &amp; L symbols onto their SAS</a:t>
            </a:r>
            <a:endParaRPr/>
          </a:p>
          <a:p>
            <a:pPr indent="-317500" lvl="0" marL="457200" rtl="0" algn="l">
              <a:spcBef>
                <a:spcPts val="0"/>
              </a:spcBef>
              <a:spcAft>
                <a:spcPts val="0"/>
              </a:spcAft>
              <a:buClr>
                <a:srgbClr val="0000FF"/>
              </a:buClr>
              <a:buSzPts val="1400"/>
              <a:buChar char="●"/>
            </a:pPr>
            <a:r>
              <a:rPr lang="en-US">
                <a:solidFill>
                  <a:srgbClr val="0000FF"/>
                </a:solidFill>
              </a:rPr>
              <a:t>Also, note that we switched from a cross sectional model to using maps. </a:t>
            </a:r>
            <a:endParaRPr i="1">
              <a:solidFill>
                <a:srgbClr val="0000FF"/>
              </a:solidFill>
            </a:endParaRPr>
          </a:p>
          <a:p>
            <a:pPr indent="0" lvl="0" marL="0" rtl="0" algn="l">
              <a:spcBef>
                <a:spcPts val="360"/>
              </a:spcBef>
              <a:spcAft>
                <a:spcPts val="0"/>
              </a:spcAft>
              <a:buNone/>
            </a:pPr>
            <a:r>
              <a:t/>
            </a:r>
            <a:endParaRPr i="1"/>
          </a:p>
        </p:txBody>
      </p:sp>
      <p:sp>
        <p:nvSpPr>
          <p:cNvPr id="1468" name="Google Shape;1468;g556c43b4a2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6" name="Shape 1476"/>
        <p:cNvGrpSpPr/>
        <p:nvPr/>
      </p:nvGrpSpPr>
      <p:grpSpPr>
        <a:xfrm>
          <a:off x="0" y="0"/>
          <a:ext cx="0" cy="0"/>
          <a:chOff x="0" y="0"/>
          <a:chExt cx="0" cy="0"/>
        </a:xfrm>
      </p:grpSpPr>
      <p:sp>
        <p:nvSpPr>
          <p:cNvPr id="1477" name="Google Shape;1477;g5b37dd1c28_0_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8" name="Google Shape;1478;g5b37dd1c28_0_4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rgbClr val="980000"/>
                </a:solidFill>
              </a:rPr>
              <a:t>Turn to </a:t>
            </a:r>
            <a:r>
              <a:rPr b="1" lang="en-US" sz="1200">
                <a:solidFill>
                  <a:srgbClr val="980000"/>
                </a:solidFill>
                <a:latin typeface="Calibri"/>
                <a:ea typeface="Calibri"/>
                <a:cs typeface="Calibri"/>
                <a:sym typeface="Calibri"/>
              </a:rPr>
              <a:t>Lesson 10: Step 3 of the Student Activity Sheet</a:t>
            </a:r>
            <a:endParaRPr b="1" sz="1200">
              <a:solidFill>
                <a:srgbClr val="980000"/>
              </a:solidFill>
              <a:latin typeface="Calibri"/>
              <a:ea typeface="Calibri"/>
              <a:cs typeface="Calibri"/>
              <a:sym typeface="Calibri"/>
            </a:endParaRPr>
          </a:p>
          <a:p>
            <a:pPr indent="0" lvl="0" marL="0" rtl="0" algn="l">
              <a:spcBef>
                <a:spcPts val="0"/>
              </a:spcBef>
              <a:spcAft>
                <a:spcPts val="0"/>
              </a:spcAft>
              <a:buNone/>
            </a:pPr>
            <a:r>
              <a:t/>
            </a:r>
            <a:endParaRPr b="1"/>
          </a:p>
          <a:p>
            <a:pPr indent="0" lvl="0" marL="0" rtl="0" algn="l">
              <a:spcBef>
                <a:spcPts val="0"/>
              </a:spcBef>
              <a:spcAft>
                <a:spcPts val="0"/>
              </a:spcAft>
              <a:buNone/>
            </a:pPr>
            <a:r>
              <a:rPr b="1" lang="en-US"/>
              <a:t>Students analyze a pressure graph of this same storm front, as observed from Freedom High School.</a:t>
            </a:r>
            <a:endParaRPr sz="1200">
              <a:solidFill>
                <a:schemeClr val="dk1"/>
              </a:solidFill>
              <a:latin typeface="Calibri"/>
              <a:ea typeface="Calibri"/>
              <a:cs typeface="Calibri"/>
              <a:sym typeface="Calibri"/>
            </a:endParaRPr>
          </a:p>
          <a:p>
            <a:pPr indent="-317500" lvl="0" marL="457200" rtl="0" algn="l">
              <a:spcBef>
                <a:spcPts val="0"/>
              </a:spcBef>
              <a:spcAft>
                <a:spcPts val="0"/>
              </a:spcAft>
              <a:buSzPts val="1400"/>
              <a:buChar char="●"/>
            </a:pPr>
            <a:r>
              <a:rPr i="1" lang="en-US"/>
              <a:t>What do you see? What are you noticing?</a:t>
            </a:r>
            <a:endParaRPr i="1"/>
          </a:p>
          <a:p>
            <a:pPr indent="-317500" lvl="0" marL="457200" rtl="0" algn="l">
              <a:spcBef>
                <a:spcPts val="0"/>
              </a:spcBef>
              <a:spcAft>
                <a:spcPts val="0"/>
              </a:spcAft>
              <a:buSzPts val="1400"/>
              <a:buChar char="●"/>
            </a:pPr>
            <a:r>
              <a:rPr i="1" lang="en-US"/>
              <a:t>Where is the pressure the lowest in relation to a storm front? </a:t>
            </a:r>
            <a:r>
              <a:rPr b="1" i="1" lang="en-US"/>
              <a:t>(Just before/during the storm)</a:t>
            </a:r>
            <a:endParaRPr b="1" i="1"/>
          </a:p>
          <a:p>
            <a:pPr indent="-317500" lvl="0" marL="457200" rtl="0" algn="l">
              <a:spcBef>
                <a:spcPts val="0"/>
              </a:spcBef>
              <a:spcAft>
                <a:spcPts val="0"/>
              </a:spcAft>
              <a:buSzPts val="1400"/>
              <a:buChar char="●"/>
            </a:pPr>
            <a:r>
              <a:rPr i="1" lang="en-US"/>
              <a:t>What is the pressure like just after the storm? </a:t>
            </a:r>
            <a:r>
              <a:rPr b="1" i="1" lang="en-US"/>
              <a:t>(High, cool air but less moisture)</a:t>
            </a:r>
            <a:endParaRPr b="1" i="1"/>
          </a:p>
          <a:p>
            <a:pPr indent="0" lvl="0" marL="457200" rtl="0" algn="l">
              <a:spcBef>
                <a:spcPts val="0"/>
              </a:spcBef>
              <a:spcAft>
                <a:spcPts val="0"/>
              </a:spcAft>
              <a:buNone/>
            </a:pPr>
            <a:r>
              <a:t/>
            </a:r>
            <a:endParaRPr b="1" i="1"/>
          </a:p>
        </p:txBody>
      </p:sp>
      <p:sp>
        <p:nvSpPr>
          <p:cNvPr id="1479" name="Google Shape;1479;g5b37dd1c28_0_4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5" name="Shape 1485"/>
        <p:cNvGrpSpPr/>
        <p:nvPr/>
      </p:nvGrpSpPr>
      <p:grpSpPr>
        <a:xfrm>
          <a:off x="0" y="0"/>
          <a:ext cx="0" cy="0"/>
          <a:chOff x="0" y="0"/>
          <a:chExt cx="0" cy="0"/>
        </a:xfrm>
      </p:grpSpPr>
      <p:sp>
        <p:nvSpPr>
          <p:cNvPr id="1486" name="Google Shape;1486;g5b37dd1c28_0_6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7" name="Google Shape;1487;g5b37dd1c28_0_6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Calibri"/>
                <a:ea typeface="Calibri"/>
                <a:cs typeface="Calibri"/>
                <a:sym typeface="Calibri"/>
              </a:rPr>
              <a:t>Revisit the Anchoring Phenomenon. </a:t>
            </a:r>
            <a:r>
              <a:rPr lang="en-US"/>
              <a:t> The s</a:t>
            </a:r>
            <a:r>
              <a:rPr lang="en-US" sz="1200">
                <a:solidFill>
                  <a:schemeClr val="dk1"/>
                </a:solidFill>
                <a:latin typeface="Calibri"/>
                <a:ea typeface="Calibri"/>
                <a:cs typeface="Calibri"/>
                <a:sym typeface="Calibri"/>
              </a:rPr>
              <a:t>tage is set for using these models to figure out what’s happening with the Colorado storm.</a:t>
            </a:r>
            <a:r>
              <a:rPr b="1" lang="en-US" sz="1200">
                <a:solidFill>
                  <a:schemeClr val="dk1"/>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317500" lvl="0" marL="457200" marR="0" rtl="0" algn="l">
              <a:lnSpc>
                <a:spcPct val="100000"/>
              </a:lnSpc>
              <a:spcBef>
                <a:spcPts val="0"/>
              </a:spcBef>
              <a:spcAft>
                <a:spcPts val="0"/>
              </a:spcAft>
              <a:buSzPts val="1400"/>
              <a:buChar char="●"/>
            </a:pPr>
            <a:r>
              <a:rPr lang="en-US"/>
              <a:t>Now students get to</a:t>
            </a:r>
            <a:r>
              <a:rPr lang="en-US" sz="1200">
                <a:solidFill>
                  <a:schemeClr val="dk1"/>
                </a:solidFill>
                <a:latin typeface="Calibri"/>
                <a:ea typeface="Calibri"/>
                <a:cs typeface="Calibri"/>
                <a:sym typeface="Calibri"/>
              </a:rPr>
              <a:t> examine ne</a:t>
            </a:r>
            <a:r>
              <a:rPr lang="en-US"/>
              <a:t>w </a:t>
            </a:r>
            <a:r>
              <a:rPr lang="en-US" sz="1200">
                <a:solidFill>
                  <a:schemeClr val="dk1"/>
                </a:solidFill>
                <a:latin typeface="Calibri"/>
                <a:ea typeface="Calibri"/>
                <a:cs typeface="Calibri"/>
                <a:sym typeface="Calibri"/>
              </a:rPr>
              <a:t>data from the Colorado storm and compare it with what they know about typical isolated storms and cold fronts. </a:t>
            </a:r>
            <a:endParaRPr sz="1200">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SzPts val="1400"/>
              <a:buChar char="●"/>
            </a:pPr>
            <a:r>
              <a:rPr lang="en-US">
                <a:solidFill>
                  <a:srgbClr val="980000"/>
                </a:solidFill>
              </a:rPr>
              <a:t>Look at the Table of Rainfall (Lesson 11: Step 1) pg. 42 SAS</a:t>
            </a:r>
            <a:r>
              <a:rPr lang="en-US"/>
              <a:t>, make a claim about the CO Storm (poll everywhere)</a:t>
            </a:r>
            <a:endParaRPr/>
          </a:p>
          <a:p>
            <a:pPr indent="0" lvl="0" marL="45720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488" name="Google Shape;1488;g5b37dd1c28_0_6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4" name="Shape 1494"/>
        <p:cNvGrpSpPr/>
        <p:nvPr/>
      </p:nvGrpSpPr>
      <p:grpSpPr>
        <a:xfrm>
          <a:off x="0" y="0"/>
          <a:ext cx="0" cy="0"/>
          <a:chOff x="0" y="0"/>
          <a:chExt cx="0" cy="0"/>
        </a:xfrm>
      </p:grpSpPr>
      <p:sp>
        <p:nvSpPr>
          <p:cNvPr id="1495" name="Google Shape;1495;g5b37dd1c28_0_7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96" name="Google Shape;1496;g5b37dd1c28_0_7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97" name="Google Shape;1497;g5b37dd1c28_0_76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2" name="Shape 1502"/>
        <p:cNvGrpSpPr/>
        <p:nvPr/>
      </p:nvGrpSpPr>
      <p:grpSpPr>
        <a:xfrm>
          <a:off x="0" y="0"/>
          <a:ext cx="0" cy="0"/>
          <a:chOff x="0" y="0"/>
          <a:chExt cx="0" cy="0"/>
        </a:xfrm>
      </p:grpSpPr>
      <p:sp>
        <p:nvSpPr>
          <p:cNvPr id="1503" name="Google Shape;1503;g556c43b4a2_0_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Turn to Lesson 11: Steps 2 &amp; 3 </a:t>
            </a:r>
            <a:endParaRPr>
              <a:solidFill>
                <a:srgbClr val="980000"/>
              </a:solidFill>
            </a:endParaRPr>
          </a:p>
          <a:p>
            <a:pPr indent="0" lvl="0" marL="0" rtl="0" algn="l">
              <a:spcBef>
                <a:spcPts val="360"/>
              </a:spcBef>
              <a:spcAft>
                <a:spcPts val="0"/>
              </a:spcAft>
              <a:buNone/>
            </a:pPr>
            <a:r>
              <a:rPr lang="en-US"/>
              <a:t>Do Step 2 on own, then find a partner and share models and discuss Step 3 questions, focusing on what was unique about CO Storm</a:t>
            </a:r>
            <a:endParaRPr/>
          </a:p>
          <a:p>
            <a:pPr indent="0" lvl="0" marL="0" rtl="0" algn="l">
              <a:spcBef>
                <a:spcPts val="360"/>
              </a:spcBef>
              <a:spcAft>
                <a:spcPts val="0"/>
              </a:spcAft>
              <a:buNone/>
            </a:pPr>
            <a:r>
              <a:rPr lang="en-US"/>
              <a:t>Whole class debrief</a:t>
            </a:r>
            <a:endParaRPr/>
          </a:p>
          <a:p>
            <a:pPr indent="-317500" lvl="0" marL="457200" rtl="0" algn="l">
              <a:spcBef>
                <a:spcPts val="360"/>
              </a:spcBef>
              <a:spcAft>
                <a:spcPts val="0"/>
              </a:spcAft>
              <a:buSzPts val="1400"/>
              <a:buChar char="●"/>
            </a:pPr>
            <a:r>
              <a:rPr i="1" lang="en-US"/>
              <a:t>What was unique about the CO Storm?</a:t>
            </a:r>
            <a:endParaRPr i="1"/>
          </a:p>
          <a:p>
            <a:pPr indent="-317500" lvl="1" marL="914400" rtl="0" algn="l">
              <a:spcBef>
                <a:spcPts val="0"/>
              </a:spcBef>
              <a:spcAft>
                <a:spcPts val="0"/>
              </a:spcAft>
              <a:buSzPts val="1400"/>
              <a:buChar char="○"/>
            </a:pPr>
            <a:r>
              <a:rPr lang="en-US"/>
              <a:t>This storm is different from isolated storms and typical cold fronts because of the length of time it rained and the lack of movement (stalling).</a:t>
            </a:r>
            <a:endParaRPr/>
          </a:p>
          <a:p>
            <a:pPr indent="0" lvl="0" marL="0" rtl="0" algn="l">
              <a:spcBef>
                <a:spcPts val="360"/>
              </a:spcBef>
              <a:spcAft>
                <a:spcPts val="0"/>
              </a:spcAft>
              <a:buNone/>
            </a:pPr>
            <a:r>
              <a:t/>
            </a:r>
            <a:endParaRPr i="1">
              <a:solidFill>
                <a:srgbClr val="FF0000"/>
              </a:solidFill>
            </a:endParaRPr>
          </a:p>
          <a:p>
            <a:pPr indent="0" lvl="0" marL="0" rtl="0" algn="l">
              <a:spcBef>
                <a:spcPts val="360"/>
              </a:spcBef>
              <a:spcAft>
                <a:spcPts val="0"/>
              </a:spcAft>
              <a:buNone/>
            </a:pPr>
            <a:r>
              <a:rPr i="1" lang="en-US">
                <a:solidFill>
                  <a:srgbClr val="FF0000"/>
                </a:solidFill>
              </a:rPr>
              <a:t>Model ideas from the CO storm:</a:t>
            </a:r>
            <a:endParaRPr i="1">
              <a:solidFill>
                <a:srgbClr val="FF0000"/>
              </a:solidFill>
            </a:endParaRPr>
          </a:p>
          <a:p>
            <a:pPr indent="-317500" lvl="0" marL="457200" rtl="0" algn="l">
              <a:spcBef>
                <a:spcPts val="360"/>
              </a:spcBef>
              <a:spcAft>
                <a:spcPts val="0"/>
              </a:spcAft>
              <a:buClr>
                <a:srgbClr val="FF0000"/>
              </a:buClr>
              <a:buSzPts val="1400"/>
              <a:buChar char="●"/>
            </a:pPr>
            <a:r>
              <a:rPr i="1" lang="en-US">
                <a:solidFill>
                  <a:srgbClr val="FF0000"/>
                </a:solidFill>
              </a:rPr>
              <a:t>A warm, moist air mass got pushed up by a cooler air mass.</a:t>
            </a:r>
            <a:endParaRPr i="1">
              <a:solidFill>
                <a:srgbClr val="FF0000"/>
              </a:solidFill>
            </a:endParaRPr>
          </a:p>
          <a:p>
            <a:pPr indent="-317500" lvl="0" marL="457200" rtl="0" algn="l">
              <a:spcBef>
                <a:spcPts val="0"/>
              </a:spcBef>
              <a:spcAft>
                <a:spcPts val="0"/>
              </a:spcAft>
              <a:buClr>
                <a:srgbClr val="FF0000"/>
              </a:buClr>
              <a:buSzPts val="1400"/>
              <a:buChar char="●"/>
            </a:pPr>
            <a:r>
              <a:rPr i="1" lang="en-US">
                <a:solidFill>
                  <a:srgbClr val="FF0000"/>
                </a:solidFill>
              </a:rPr>
              <a:t>Low pressure pulled more air towards the storm system</a:t>
            </a:r>
            <a:endParaRPr i="1">
              <a:solidFill>
                <a:srgbClr val="FF0000"/>
              </a:solidFill>
            </a:endParaRPr>
          </a:p>
          <a:p>
            <a:pPr indent="-317500" lvl="0" marL="457200" rtl="0" algn="l">
              <a:spcBef>
                <a:spcPts val="0"/>
              </a:spcBef>
              <a:spcAft>
                <a:spcPts val="0"/>
              </a:spcAft>
              <a:buClr>
                <a:srgbClr val="FF0000"/>
              </a:buClr>
              <a:buSzPts val="1400"/>
              <a:buChar char="●"/>
            </a:pPr>
            <a:r>
              <a:rPr i="1" lang="en-US">
                <a:solidFill>
                  <a:srgbClr val="FF0000"/>
                </a:solidFill>
              </a:rPr>
              <a:t>High pressure was pushing air away from it.</a:t>
            </a:r>
            <a:endParaRPr i="1">
              <a:solidFill>
                <a:srgbClr val="FF0000"/>
              </a:solidFill>
            </a:endParaRPr>
          </a:p>
          <a:p>
            <a:pPr indent="-317500" lvl="0" marL="457200" rtl="0" algn="l">
              <a:spcBef>
                <a:spcPts val="0"/>
              </a:spcBef>
              <a:spcAft>
                <a:spcPts val="0"/>
              </a:spcAft>
              <a:buClr>
                <a:srgbClr val="FF0000"/>
              </a:buClr>
              <a:buSzPts val="1400"/>
              <a:buChar char="●"/>
            </a:pPr>
            <a:r>
              <a:rPr i="1" lang="en-US">
                <a:solidFill>
                  <a:srgbClr val="FF0000"/>
                </a:solidFill>
              </a:rPr>
              <a:t>Three areas of high pressure “trapped” the front and it stalled</a:t>
            </a:r>
            <a:endParaRPr i="1">
              <a:solidFill>
                <a:srgbClr val="FF0000"/>
              </a:solidFill>
            </a:endParaRPr>
          </a:p>
          <a:p>
            <a:pPr indent="-317500" lvl="0" marL="457200" rtl="0" algn="l">
              <a:spcBef>
                <a:spcPts val="0"/>
              </a:spcBef>
              <a:spcAft>
                <a:spcPts val="0"/>
              </a:spcAft>
              <a:buClr>
                <a:srgbClr val="FF0000"/>
              </a:buClr>
              <a:buSzPts val="1400"/>
              <a:buChar char="●"/>
            </a:pPr>
            <a:r>
              <a:rPr i="1" lang="en-US">
                <a:solidFill>
                  <a:srgbClr val="FF0000"/>
                </a:solidFill>
              </a:rPr>
              <a:t>Low pressure kept pulling in moisture from the Gulf of Mexico and Pacific Ocean.</a:t>
            </a:r>
            <a:endParaRPr i="1">
              <a:solidFill>
                <a:srgbClr val="FF0000"/>
              </a:solidFill>
            </a:endParaRPr>
          </a:p>
        </p:txBody>
      </p:sp>
      <p:sp>
        <p:nvSpPr>
          <p:cNvPr id="1504" name="Google Shape;1504;g556c43b4a2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2" name="Shape 1512"/>
        <p:cNvGrpSpPr/>
        <p:nvPr/>
      </p:nvGrpSpPr>
      <p:grpSpPr>
        <a:xfrm>
          <a:off x="0" y="0"/>
          <a:ext cx="0" cy="0"/>
          <a:chOff x="0" y="0"/>
          <a:chExt cx="0" cy="0"/>
        </a:xfrm>
      </p:grpSpPr>
      <p:sp>
        <p:nvSpPr>
          <p:cNvPr id="1513" name="Google Shape;1513;g5b37dd1c28_0_7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Discuss model ideas at tables and then share the poster.</a:t>
            </a:r>
            <a:endParaRPr/>
          </a:p>
          <a:p>
            <a:pPr indent="0" lvl="0" marL="0" rtl="0" algn="l">
              <a:spcBef>
                <a:spcPts val="360"/>
              </a:spcBef>
              <a:spcAft>
                <a:spcPts val="0"/>
              </a:spcAft>
              <a:buNone/>
            </a:pPr>
            <a:r>
              <a:t/>
            </a:r>
            <a:endParaRPr/>
          </a:p>
        </p:txBody>
      </p:sp>
      <p:sp>
        <p:nvSpPr>
          <p:cNvPr id="1514" name="Google Shape;1514;g5b37dd1c28_0_7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0" name="Shape 1520"/>
        <p:cNvGrpSpPr/>
        <p:nvPr/>
      </p:nvGrpSpPr>
      <p:grpSpPr>
        <a:xfrm>
          <a:off x="0" y="0"/>
          <a:ext cx="0" cy="0"/>
          <a:chOff x="0" y="0"/>
          <a:chExt cx="0" cy="0"/>
        </a:xfrm>
      </p:grpSpPr>
      <p:sp>
        <p:nvSpPr>
          <p:cNvPr id="1521" name="Google Shape;1521;g5b37dd1c28_0_76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sz="1100"/>
          </a:p>
        </p:txBody>
      </p:sp>
      <p:sp>
        <p:nvSpPr>
          <p:cNvPr id="1522" name="Google Shape;1522;g5b37dd1c28_0_7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9" name="Shape 1529"/>
        <p:cNvGrpSpPr/>
        <p:nvPr/>
      </p:nvGrpSpPr>
      <p:grpSpPr>
        <a:xfrm>
          <a:off x="0" y="0"/>
          <a:ext cx="0" cy="0"/>
          <a:chOff x="0" y="0"/>
          <a:chExt cx="0" cy="0"/>
        </a:xfrm>
      </p:grpSpPr>
      <p:sp>
        <p:nvSpPr>
          <p:cNvPr id="1530" name="Google Shape;1530;g5f8011b453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31" name="Google Shape;1531;g5f8011b453_0_5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Turn to pg.68 in Teacher Guide</a:t>
            </a:r>
            <a:r>
              <a:rPr lang="en-US"/>
              <a:t>, look over list of misconceptions common during this learning sequence. Hold a discussion around strategies to address misconceptions.</a:t>
            </a:r>
            <a:endParaRPr/>
          </a:p>
        </p:txBody>
      </p:sp>
      <p:sp>
        <p:nvSpPr>
          <p:cNvPr id="1532" name="Google Shape;1532;g5f8011b453_0_5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7" name="Shape 1537"/>
        <p:cNvGrpSpPr/>
        <p:nvPr/>
      </p:nvGrpSpPr>
      <p:grpSpPr>
        <a:xfrm>
          <a:off x="0" y="0"/>
          <a:ext cx="0" cy="0"/>
          <a:chOff x="0" y="0"/>
          <a:chExt cx="0" cy="0"/>
        </a:xfrm>
      </p:grpSpPr>
      <p:sp>
        <p:nvSpPr>
          <p:cNvPr id="1538" name="Google Shape;1538;g5f8011b453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39" name="Google Shape;1539;g5f8011b453_0_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Group share out</a:t>
            </a:r>
            <a:endParaRPr/>
          </a:p>
          <a:p>
            <a:pPr indent="-317500" lvl="0" marL="457200" rtl="0" algn="l">
              <a:spcBef>
                <a:spcPts val="360"/>
              </a:spcBef>
              <a:spcAft>
                <a:spcPts val="0"/>
              </a:spcAft>
              <a:buSzPts val="1400"/>
              <a:buChar char="●"/>
            </a:pPr>
            <a:r>
              <a:rPr lang="en-US"/>
              <a:t>explain the Thinking Routine (connect-extend-challenge)</a:t>
            </a:r>
            <a:endParaRPr/>
          </a:p>
          <a:p>
            <a:pPr indent="-317500" lvl="0" marL="457200" rtl="0" algn="l">
              <a:spcBef>
                <a:spcPts val="0"/>
              </a:spcBef>
              <a:spcAft>
                <a:spcPts val="0"/>
              </a:spcAft>
              <a:buSzPts val="1400"/>
              <a:buChar char="●"/>
            </a:pPr>
            <a:r>
              <a:rPr lang="en-US"/>
              <a:t>ask for someone to share a connection, an extension, a challenge</a:t>
            </a:r>
            <a:endParaRPr/>
          </a:p>
          <a:p>
            <a:pPr indent="-317500" lvl="0" marL="457200" rtl="0" algn="l">
              <a:spcBef>
                <a:spcPts val="0"/>
              </a:spcBef>
              <a:spcAft>
                <a:spcPts val="0"/>
              </a:spcAft>
              <a:buSzPts val="1400"/>
              <a:buChar char="●"/>
            </a:pPr>
            <a:r>
              <a:rPr lang="en-US"/>
              <a:t>use sentence stems</a:t>
            </a:r>
            <a:endParaRPr/>
          </a:p>
          <a:p>
            <a:pPr indent="0" lvl="0" marL="0" rtl="0" algn="l">
              <a:spcBef>
                <a:spcPts val="360"/>
              </a:spcBef>
              <a:spcAft>
                <a:spcPts val="0"/>
              </a:spcAft>
              <a:buNone/>
            </a:pPr>
            <a:r>
              <a:t/>
            </a:r>
            <a:endParaRPr/>
          </a:p>
        </p:txBody>
      </p:sp>
      <p:sp>
        <p:nvSpPr>
          <p:cNvPr id="1540" name="Google Shape;1540;g5f8011b453_0_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5" name="Shape 1545"/>
        <p:cNvGrpSpPr/>
        <p:nvPr/>
      </p:nvGrpSpPr>
      <p:grpSpPr>
        <a:xfrm>
          <a:off x="0" y="0"/>
          <a:ext cx="0" cy="0"/>
          <a:chOff x="0" y="0"/>
          <a:chExt cx="0" cy="0"/>
        </a:xfrm>
      </p:grpSpPr>
      <p:sp>
        <p:nvSpPr>
          <p:cNvPr id="1546" name="Google Shape;1546;g50d64725fa_1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47" name="Google Shape;1547;g50d64725fa_1_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Introduce Learning Sequence 3</a:t>
            </a:r>
            <a:endParaRPr/>
          </a:p>
          <a:p>
            <a:pPr indent="0" lvl="0" marL="0" rtl="0" algn="l">
              <a:spcBef>
                <a:spcPts val="360"/>
              </a:spcBef>
              <a:spcAft>
                <a:spcPts val="0"/>
              </a:spcAft>
              <a:buNone/>
            </a:pPr>
            <a:r>
              <a:rPr lang="en-US"/>
              <a:t>LS3 considers how and why storms move around the Earth.</a:t>
            </a:r>
            <a:endParaRPr/>
          </a:p>
        </p:txBody>
      </p:sp>
      <p:sp>
        <p:nvSpPr>
          <p:cNvPr id="1548" name="Google Shape;1548;g50d64725fa_1_6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1" name="Shape 681"/>
        <p:cNvGrpSpPr/>
        <p:nvPr/>
      </p:nvGrpSpPr>
      <p:grpSpPr>
        <a:xfrm>
          <a:off x="0" y="0"/>
          <a:ext cx="0" cy="0"/>
          <a:chOff x="0" y="0"/>
          <a:chExt cx="0" cy="0"/>
        </a:xfrm>
      </p:grpSpPr>
      <p:sp>
        <p:nvSpPr>
          <p:cNvPr id="682" name="Google Shape;682;g558c595955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Pass out Lesson 1: Step 3 SAS</a:t>
            </a:r>
            <a:endParaRPr>
              <a:solidFill>
                <a:srgbClr val="980000"/>
              </a:solidFill>
            </a:endParaRPr>
          </a:p>
          <a:p>
            <a:pPr indent="0" lvl="0" marL="0" rtl="0" algn="l">
              <a:spcBef>
                <a:spcPts val="360"/>
              </a:spcBef>
              <a:spcAft>
                <a:spcPts val="0"/>
              </a:spcAft>
              <a:buNone/>
            </a:pPr>
            <a:r>
              <a:t/>
            </a:r>
            <a:endParaRPr>
              <a:solidFill>
                <a:srgbClr val="980000"/>
              </a:solidFill>
            </a:endParaRPr>
          </a:p>
          <a:p>
            <a:pPr indent="0" lvl="0" marL="0" rtl="0" algn="l">
              <a:spcBef>
                <a:spcPts val="360"/>
              </a:spcBef>
              <a:spcAft>
                <a:spcPts val="0"/>
              </a:spcAft>
              <a:buNone/>
            </a:pPr>
            <a:r>
              <a:rPr lang="en-US"/>
              <a:t>Draw &amp; label</a:t>
            </a:r>
            <a:r>
              <a:rPr lang="en-US"/>
              <a:t> a picture in the box on your SAS. Your picture is a model of how this storm happened.</a:t>
            </a:r>
            <a:endParaRPr/>
          </a:p>
          <a:p>
            <a:pPr indent="-317500" lvl="0" marL="457200" rtl="0" algn="l">
              <a:spcBef>
                <a:spcPts val="360"/>
              </a:spcBef>
              <a:spcAft>
                <a:spcPts val="0"/>
              </a:spcAft>
              <a:buSzPts val="1400"/>
              <a:buChar char="●"/>
            </a:pPr>
            <a:r>
              <a:rPr lang="en-US"/>
              <a:t>Your picture should show all of the factors that led to rain. </a:t>
            </a:r>
            <a:endParaRPr/>
          </a:p>
          <a:p>
            <a:pPr indent="-317500" lvl="0" marL="457200" rtl="0" algn="l">
              <a:spcBef>
                <a:spcPts val="0"/>
              </a:spcBef>
              <a:spcAft>
                <a:spcPts val="0"/>
              </a:spcAft>
              <a:buSzPts val="1400"/>
              <a:buChar char="●"/>
            </a:pPr>
            <a:r>
              <a:rPr lang="en-US"/>
              <a:t>Include labels in your drawing that explain how each factor led to rain.</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Share models with others at your table, comparing/contrasting with each other.</a:t>
            </a:r>
            <a:br>
              <a:rPr lang="en-US"/>
            </a:br>
            <a:r>
              <a:rPr lang="en-US"/>
              <a:t>One person from each group report about trends from their models to the </a:t>
            </a:r>
            <a:r>
              <a:rPr lang="en-US"/>
              <a:t>whole group</a:t>
            </a:r>
            <a:r>
              <a:rPr lang="en-US"/>
              <a:t>.</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***This type of model development is a consistent feature of GLOBE Weather***</a:t>
            </a:r>
            <a:endParaRPr/>
          </a:p>
        </p:txBody>
      </p:sp>
      <p:sp>
        <p:nvSpPr>
          <p:cNvPr id="683" name="Google Shape;683;g558c595955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4" name="Shape 1554"/>
        <p:cNvGrpSpPr/>
        <p:nvPr/>
      </p:nvGrpSpPr>
      <p:grpSpPr>
        <a:xfrm>
          <a:off x="0" y="0"/>
          <a:ext cx="0" cy="0"/>
          <a:chOff x="0" y="0"/>
          <a:chExt cx="0" cy="0"/>
        </a:xfrm>
      </p:grpSpPr>
      <p:sp>
        <p:nvSpPr>
          <p:cNvPr id="1555" name="Google Shape;1555;g596c339af3_1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56" name="Google Shape;1556;g596c339af3_1_2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Find someone who….</a:t>
            </a:r>
            <a:endParaRPr/>
          </a:p>
        </p:txBody>
      </p:sp>
      <p:sp>
        <p:nvSpPr>
          <p:cNvPr id="1557" name="Google Shape;1557;g596c339af3_1_2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1" name="Shape 1561"/>
        <p:cNvGrpSpPr/>
        <p:nvPr/>
      </p:nvGrpSpPr>
      <p:grpSpPr>
        <a:xfrm>
          <a:off x="0" y="0"/>
          <a:ext cx="0" cy="0"/>
          <a:chOff x="0" y="0"/>
          <a:chExt cx="0" cy="0"/>
        </a:xfrm>
      </p:grpSpPr>
      <p:sp>
        <p:nvSpPr>
          <p:cNvPr id="1562" name="Google Shape;1562;g596c339af3_1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3" name="Google Shape;1563;g596c339af3_1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rgbClr val="980000"/>
                </a:solidFill>
              </a:rPr>
              <a:t>Pass out LS3 packet</a:t>
            </a:r>
            <a:endParaRPr b="1">
              <a:solidFill>
                <a:srgbClr val="980000"/>
              </a:solidFill>
            </a:endParaRPr>
          </a:p>
          <a:p>
            <a:pPr indent="0" lvl="0" marL="0" rtl="0" algn="l">
              <a:spcBef>
                <a:spcPts val="0"/>
              </a:spcBef>
              <a:spcAft>
                <a:spcPts val="0"/>
              </a:spcAft>
              <a:buNone/>
            </a:pPr>
            <a:r>
              <a:rPr b="1" lang="en-US">
                <a:solidFill>
                  <a:srgbClr val="980000"/>
                </a:solidFill>
              </a:rPr>
              <a:t>Turn to </a:t>
            </a:r>
            <a:r>
              <a:rPr b="1" lang="en-US" sz="1200">
                <a:solidFill>
                  <a:srgbClr val="980000"/>
                </a:solidFill>
                <a:latin typeface="Calibri"/>
                <a:ea typeface="Calibri"/>
                <a:cs typeface="Calibri"/>
                <a:sym typeface="Calibri"/>
              </a:rPr>
              <a:t>Lesson 12: Step 1</a:t>
            </a:r>
            <a:r>
              <a:rPr b="1" lang="en-US">
                <a:solidFill>
                  <a:srgbClr val="980000"/>
                </a:solidFill>
              </a:rPr>
              <a:t> &amp; 2 </a:t>
            </a:r>
            <a:r>
              <a:rPr b="1" lang="en-US" sz="1200">
                <a:solidFill>
                  <a:srgbClr val="980000"/>
                </a:solidFill>
                <a:latin typeface="Calibri"/>
                <a:ea typeface="Calibri"/>
                <a:cs typeface="Calibri"/>
                <a:sym typeface="Calibri"/>
              </a:rPr>
              <a:t>of the Student Activity Sheet</a:t>
            </a:r>
            <a:endParaRPr b="1" sz="1200">
              <a:solidFill>
                <a:srgbClr val="980000"/>
              </a:solidFill>
              <a:latin typeface="Calibri"/>
              <a:ea typeface="Calibri"/>
              <a:cs typeface="Calibri"/>
              <a:sym typeface="Calibri"/>
            </a:endParaRPr>
          </a:p>
          <a:p>
            <a:pPr indent="0" lvl="0" marL="0" rtl="0" algn="l">
              <a:spcBef>
                <a:spcPts val="360"/>
              </a:spcBef>
              <a:spcAft>
                <a:spcPts val="0"/>
              </a:spcAft>
              <a:buNone/>
            </a:pPr>
            <a:r>
              <a:t/>
            </a:r>
            <a:endParaRPr b="1" sz="1200">
              <a:solidFill>
                <a:schemeClr val="dk1"/>
              </a:solidFill>
              <a:latin typeface="Calibri"/>
              <a:ea typeface="Calibri"/>
              <a:cs typeface="Calibri"/>
              <a:sym typeface="Calibri"/>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NORTH AMERICA STORM MOVEMENT TIME-LAPSE VIDEO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US"/>
              <a:t>Use FIND-CAPTURE-EXPLAIN-WONDER routine to think about the patterns of storms moving across N America</a:t>
            </a:r>
            <a:endParaRPr/>
          </a:p>
          <a:p>
            <a:pPr indent="0" lvl="0" marL="0" rtl="0" algn="l">
              <a:spcBef>
                <a:spcPts val="360"/>
              </a:spcBef>
              <a:spcAft>
                <a:spcPts val="0"/>
              </a:spcAft>
              <a:buNone/>
            </a:pPr>
            <a:r>
              <a:rPr lang="en-US"/>
              <a:t>Draw in Lesson 12: Step 1 SAS</a:t>
            </a:r>
            <a:endParaRPr/>
          </a:p>
          <a:p>
            <a:pPr indent="0" lvl="0" marL="0" rtl="0" algn="l">
              <a:spcBef>
                <a:spcPts val="360"/>
              </a:spcBef>
              <a:spcAft>
                <a:spcPts val="0"/>
              </a:spcAft>
              <a:buNone/>
            </a:pP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indent="0" lvl="0" marL="0" rtl="0" algn="l">
              <a:spcBef>
                <a:spcPts val="36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564" name="Google Shape;1564;g596c339af3_1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0" name="Shape 1570"/>
        <p:cNvGrpSpPr/>
        <p:nvPr/>
      </p:nvGrpSpPr>
      <p:grpSpPr>
        <a:xfrm>
          <a:off x="0" y="0"/>
          <a:ext cx="0" cy="0"/>
          <a:chOff x="0" y="0"/>
          <a:chExt cx="0" cy="0"/>
        </a:xfrm>
      </p:grpSpPr>
      <p:sp>
        <p:nvSpPr>
          <p:cNvPr id="1571" name="Google Shape;1571;g7d3ff28084_1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72" name="Google Shape;1572;g7d3ff28084_1_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Font typeface="Arial"/>
              <a:buNone/>
            </a:pPr>
            <a:r>
              <a:rPr lang="en-US"/>
              <a:t>Time-lapse video of storm movement across North America from March to April 2017: </a:t>
            </a:r>
            <a:endParaRPr/>
          </a:p>
          <a:p>
            <a:pPr indent="0" lvl="0" marL="0" rtl="0" algn="l">
              <a:spcBef>
                <a:spcPts val="360"/>
              </a:spcBef>
              <a:spcAft>
                <a:spcPts val="0"/>
              </a:spcAft>
              <a:buClr>
                <a:schemeClr val="dk1"/>
              </a:buClr>
              <a:buFont typeface="Arial"/>
              <a:buNone/>
            </a:pPr>
            <a:r>
              <a:rPr lang="en-US" u="sng"/>
              <a:t>https://www.youtube.com/watch?v=jC3H2k8lONU&amp;feature=youtu.be </a:t>
            </a:r>
            <a:endParaRPr/>
          </a:p>
          <a:p>
            <a:pPr indent="0" lvl="0" marL="0" rtl="0" algn="l">
              <a:spcBef>
                <a:spcPts val="360"/>
              </a:spcBef>
              <a:spcAft>
                <a:spcPts val="0"/>
              </a:spcAft>
              <a:buClr>
                <a:schemeClr val="dk1"/>
              </a:buClr>
              <a:buFont typeface="Arial"/>
              <a:buNone/>
            </a:pPr>
            <a:r>
              <a:rPr lang="en-US"/>
              <a:t>In this video, the white areas are places with more water vapor (moisture) in the air, which indicates where precipitation is happening. The date appears in the upper left. Students are seeing the curvature of Earth in this video because the satellite is so far away, so due east is in the upper right and due west is in the upper left. Two cold fronts pass though this video: </a:t>
            </a:r>
            <a:endParaRPr/>
          </a:p>
          <a:p>
            <a:pPr indent="-171450" lvl="0" marL="171450" rtl="0" algn="l">
              <a:spcBef>
                <a:spcPts val="360"/>
              </a:spcBef>
              <a:spcAft>
                <a:spcPts val="0"/>
              </a:spcAft>
              <a:buClr>
                <a:schemeClr val="dk1"/>
              </a:buClr>
              <a:buSzPts val="1200"/>
              <a:buChar char="•"/>
            </a:pPr>
            <a:r>
              <a:rPr lang="en-US"/>
              <a:t>The best option is March 6–8 </a:t>
            </a:r>
            <a:endParaRPr/>
          </a:p>
          <a:p>
            <a:pPr indent="-171450" lvl="0" marL="171450" rtl="0" algn="l">
              <a:spcBef>
                <a:spcPts val="360"/>
              </a:spcBef>
              <a:spcAft>
                <a:spcPts val="0"/>
              </a:spcAft>
              <a:buClr>
                <a:schemeClr val="dk1"/>
              </a:buClr>
              <a:buSzPts val="1200"/>
              <a:buChar char="•"/>
            </a:pPr>
            <a:r>
              <a:rPr lang="en-US"/>
              <a:t>A second option is March 29–31 </a:t>
            </a:r>
            <a:endParaRPr/>
          </a:p>
          <a:p>
            <a:pPr indent="0" lvl="0" marL="0" rtl="0" algn="l">
              <a:spcBef>
                <a:spcPts val="360"/>
              </a:spcBef>
              <a:spcAft>
                <a:spcPts val="0"/>
              </a:spcAft>
              <a:buClr>
                <a:schemeClr val="dk1"/>
              </a:buClr>
              <a:buFont typeface="Arial"/>
              <a:buNone/>
            </a:pPr>
            <a:r>
              <a:t/>
            </a:r>
            <a:endParaRPr/>
          </a:p>
          <a:p>
            <a:pPr indent="0" lvl="0" marL="0" rtl="0" algn="l">
              <a:spcBef>
                <a:spcPts val="360"/>
              </a:spcBef>
              <a:spcAft>
                <a:spcPts val="0"/>
              </a:spcAft>
              <a:buClr>
                <a:schemeClr val="dk1"/>
              </a:buClr>
              <a:buFont typeface="Arial"/>
              <a:buNone/>
            </a:pPr>
            <a:r>
              <a:rPr lang="en-US">
                <a:solidFill>
                  <a:srgbClr val="980000"/>
                </a:solidFill>
              </a:rPr>
              <a:t>What patterns do you notice?</a:t>
            </a:r>
            <a:endParaRPr>
              <a:solidFill>
                <a:srgbClr val="980000"/>
              </a:solidFill>
            </a:endParaRPr>
          </a:p>
          <a:p>
            <a:pPr indent="-171450" lvl="0" marL="171450" rtl="0" algn="l">
              <a:spcBef>
                <a:spcPts val="360"/>
              </a:spcBef>
              <a:spcAft>
                <a:spcPts val="0"/>
              </a:spcAft>
              <a:buClr>
                <a:schemeClr val="dk1"/>
              </a:buClr>
              <a:buSzPts val="1200"/>
              <a:buChar char="•"/>
            </a:pPr>
            <a:r>
              <a:rPr lang="en-US"/>
              <a:t>Air with water vapor in it generally travels west to east across North America. </a:t>
            </a:r>
            <a:endParaRPr/>
          </a:p>
          <a:p>
            <a:pPr indent="-171450" lvl="0" marL="171450" rtl="0" algn="l">
              <a:spcBef>
                <a:spcPts val="360"/>
              </a:spcBef>
              <a:spcAft>
                <a:spcPts val="0"/>
              </a:spcAft>
              <a:buClr>
                <a:schemeClr val="dk1"/>
              </a:buClr>
              <a:buSzPts val="1200"/>
              <a:buChar char="•"/>
            </a:pPr>
            <a:r>
              <a:rPr lang="en-US"/>
              <a:t>Air with water vapor in it travels in squiggly, curling, and/or spinning lines. </a:t>
            </a:r>
            <a:endParaRPr/>
          </a:p>
          <a:p>
            <a:pPr indent="-171450" lvl="0" marL="171450" rtl="0" algn="l">
              <a:spcBef>
                <a:spcPts val="360"/>
              </a:spcBef>
              <a:spcAft>
                <a:spcPts val="0"/>
              </a:spcAft>
              <a:buClr>
                <a:schemeClr val="dk1"/>
              </a:buClr>
              <a:buSzPts val="1200"/>
              <a:buChar char="•"/>
            </a:pPr>
            <a:r>
              <a:rPr lang="en-US"/>
              <a:t>Certain areas have repeated patterns in cloud cover (e.g., the West Coast gets a lot of water vapor from the Pacific Ocean, and some areas, like Mexico, have a “pulsing pattern” in water vapor). </a:t>
            </a:r>
            <a:endParaRPr/>
          </a:p>
          <a:p>
            <a:pPr indent="0" lvl="0" marL="0" rtl="0" algn="l">
              <a:spcBef>
                <a:spcPts val="360"/>
              </a:spcBef>
              <a:spcAft>
                <a:spcPts val="0"/>
              </a:spcAft>
              <a:buNone/>
            </a:pPr>
            <a:r>
              <a:t/>
            </a:r>
            <a:endParaRPr/>
          </a:p>
        </p:txBody>
      </p:sp>
      <p:sp>
        <p:nvSpPr>
          <p:cNvPr id="1573" name="Google Shape;1573;g7d3ff28084_1_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9" name="Shape 1579"/>
        <p:cNvGrpSpPr/>
        <p:nvPr/>
      </p:nvGrpSpPr>
      <p:grpSpPr>
        <a:xfrm>
          <a:off x="0" y="0"/>
          <a:ext cx="0" cy="0"/>
          <a:chOff x="0" y="0"/>
          <a:chExt cx="0" cy="0"/>
        </a:xfrm>
      </p:grpSpPr>
      <p:sp>
        <p:nvSpPr>
          <p:cNvPr id="1580" name="Google Shape;1580;g50d64725fa_1_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a:t>Lesson 12: Step 3 &amp; 4 SAS</a:t>
            </a:r>
            <a:endParaRPr b="1"/>
          </a:p>
          <a:p>
            <a:pPr indent="0" lvl="0" marL="0" rtl="0" algn="l">
              <a:spcBef>
                <a:spcPts val="360"/>
              </a:spcBef>
              <a:spcAft>
                <a:spcPts val="0"/>
              </a:spcAft>
              <a:buNone/>
            </a:pPr>
            <a:r>
              <a:rPr lang="en-US"/>
              <a:t>This image/video shows global precipitation which is an indicator of storms.  </a:t>
            </a:r>
            <a:endParaRPr/>
          </a:p>
          <a:p>
            <a:pPr indent="0" lvl="0" marL="0" rtl="0" algn="l">
              <a:spcBef>
                <a:spcPts val="360"/>
              </a:spcBef>
              <a:spcAft>
                <a:spcPts val="0"/>
              </a:spcAft>
              <a:buNone/>
            </a:pPr>
            <a:r>
              <a:rPr lang="en-US"/>
              <a:t>Use </a:t>
            </a:r>
            <a:r>
              <a:rPr lang="en-US"/>
              <a:t>Use FIND-CAPTURE-EXPLAIN-WONDER routine again.</a:t>
            </a:r>
            <a:endParaRPr/>
          </a:p>
          <a:p>
            <a:pPr indent="0" lvl="0" marL="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rPr lang="en-US">
                <a:solidFill>
                  <a:srgbClr val="980000"/>
                </a:solidFill>
              </a:rPr>
              <a:t>What patterns do you notice?</a:t>
            </a:r>
            <a:endParaRPr/>
          </a:p>
        </p:txBody>
      </p:sp>
      <p:sp>
        <p:nvSpPr>
          <p:cNvPr id="1581" name="Google Shape;1581;g50d64725fa_1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7" name="Shape 1587"/>
        <p:cNvGrpSpPr/>
        <p:nvPr/>
      </p:nvGrpSpPr>
      <p:grpSpPr>
        <a:xfrm>
          <a:off x="0" y="0"/>
          <a:ext cx="0" cy="0"/>
          <a:chOff x="0" y="0"/>
          <a:chExt cx="0" cy="0"/>
        </a:xfrm>
      </p:grpSpPr>
      <p:sp>
        <p:nvSpPr>
          <p:cNvPr id="1588" name="Google Shape;1588;g596c339af3_1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9" name="Google Shape;1589;g596c339af3_1_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Lesson 12: Step 5 of the Student Activity Sheet</a:t>
            </a:r>
            <a:endParaRPr b="1" sz="1200">
              <a:solidFill>
                <a:schemeClr val="dk1"/>
              </a:solidFill>
              <a:latin typeface="Calibri"/>
              <a:ea typeface="Calibri"/>
              <a:cs typeface="Calibri"/>
              <a:sym typeface="Calibri"/>
            </a:endParaRPr>
          </a:p>
          <a:p>
            <a:pPr indent="0" lvl="0" marL="0" rtl="0" algn="l">
              <a:spcBef>
                <a:spcPts val="360"/>
              </a:spcBef>
              <a:spcAft>
                <a:spcPts val="0"/>
              </a:spcAft>
              <a:buNone/>
            </a:pPr>
            <a:r>
              <a:t/>
            </a:r>
            <a:endParaRPr b="1"/>
          </a:p>
          <a:p>
            <a:pPr indent="0" lvl="0" marL="0" rtl="0" algn="l">
              <a:spcBef>
                <a:spcPts val="360"/>
              </a:spcBef>
              <a:spcAft>
                <a:spcPts val="0"/>
              </a:spcAft>
              <a:buNone/>
            </a:pPr>
            <a:r>
              <a:rPr b="1" lang="en-US" sz="1200">
                <a:solidFill>
                  <a:schemeClr val="dk1"/>
                </a:solidFill>
                <a:latin typeface="Calibri"/>
                <a:ea typeface="Calibri"/>
                <a:cs typeface="Calibri"/>
                <a:sym typeface="Calibri"/>
              </a:rPr>
              <a:t>Facilitate a whole class discussion about students’ initial explanations. </a:t>
            </a:r>
            <a:r>
              <a:rPr lang="en-US" sz="1200">
                <a:solidFill>
                  <a:schemeClr val="dk1"/>
                </a:solidFill>
                <a:latin typeface="Calibri"/>
                <a:ea typeface="Calibri"/>
                <a:cs typeface="Calibri"/>
                <a:sym typeface="Calibri"/>
              </a:rPr>
              <a:t>Have students share thei</a:t>
            </a:r>
            <a:r>
              <a:rPr lang="en-US"/>
              <a:t>r observations about both N American storms and world wide storms to answer the question “what could be causing patterns of global storm movement?”</a:t>
            </a:r>
            <a:endParaRPr/>
          </a:p>
        </p:txBody>
      </p:sp>
      <p:sp>
        <p:nvSpPr>
          <p:cNvPr id="1590" name="Google Shape;1590;g596c339af3_1_1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5" name="Shape 1595"/>
        <p:cNvGrpSpPr/>
        <p:nvPr/>
      </p:nvGrpSpPr>
      <p:grpSpPr>
        <a:xfrm>
          <a:off x="0" y="0"/>
          <a:ext cx="0" cy="0"/>
          <a:chOff x="0" y="0"/>
          <a:chExt cx="0" cy="0"/>
        </a:xfrm>
      </p:grpSpPr>
      <p:sp>
        <p:nvSpPr>
          <p:cNvPr id="1596" name="Google Shape;1596;g5b3b70fcb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97" name="Google Shape;1597;g5b3b70fcb3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Science talk about fronts</a:t>
            </a:r>
            <a:endParaRPr/>
          </a:p>
        </p:txBody>
      </p:sp>
      <p:sp>
        <p:nvSpPr>
          <p:cNvPr id="1598" name="Google Shape;1598;g5b3b70fcb3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2" name="Shape 1602"/>
        <p:cNvGrpSpPr/>
        <p:nvPr/>
      </p:nvGrpSpPr>
      <p:grpSpPr>
        <a:xfrm>
          <a:off x="0" y="0"/>
          <a:ext cx="0" cy="0"/>
          <a:chOff x="0" y="0"/>
          <a:chExt cx="0" cy="0"/>
        </a:xfrm>
      </p:grpSpPr>
      <p:sp>
        <p:nvSpPr>
          <p:cNvPr id="1603" name="Google Shape;1603;g598a833d90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04" name="Google Shape;1604;g598a833d90_0_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05" name="Google Shape;1605;g598a833d90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0" name="Shape 1610"/>
        <p:cNvGrpSpPr/>
        <p:nvPr/>
      </p:nvGrpSpPr>
      <p:grpSpPr>
        <a:xfrm>
          <a:off x="0" y="0"/>
          <a:ext cx="0" cy="0"/>
          <a:chOff x="0" y="0"/>
          <a:chExt cx="0" cy="0"/>
        </a:xfrm>
      </p:grpSpPr>
      <p:sp>
        <p:nvSpPr>
          <p:cNvPr id="1611" name="Google Shape;1611;g549a5a61cd_1_6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612" name="Google Shape;1612;g549a5a61cd_1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8" name="Shape 1618"/>
        <p:cNvGrpSpPr/>
        <p:nvPr/>
      </p:nvGrpSpPr>
      <p:grpSpPr>
        <a:xfrm>
          <a:off x="0" y="0"/>
          <a:ext cx="0" cy="0"/>
          <a:chOff x="0" y="0"/>
          <a:chExt cx="0" cy="0"/>
        </a:xfrm>
      </p:grpSpPr>
      <p:sp>
        <p:nvSpPr>
          <p:cNvPr id="1619" name="Google Shape;1619;g5b2de8809b_5_6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20" name="Google Shape;1620;g5b2de8809b_5_6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621" name="Google Shape;1621;g5b2de8809b_5_6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4" name="Shape 1624"/>
        <p:cNvGrpSpPr/>
        <p:nvPr/>
      </p:nvGrpSpPr>
      <p:grpSpPr>
        <a:xfrm>
          <a:off x="0" y="0"/>
          <a:ext cx="0" cy="0"/>
          <a:chOff x="0" y="0"/>
          <a:chExt cx="0" cy="0"/>
        </a:xfrm>
      </p:grpSpPr>
      <p:sp>
        <p:nvSpPr>
          <p:cNvPr id="1625" name="Google Shape;1625;g5b37dd1c28_0_7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26" name="Google Shape;1626;g5b37dd1c28_0_7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Point out agendas for today</a:t>
            </a:r>
            <a:endParaRPr/>
          </a:p>
        </p:txBody>
      </p:sp>
      <p:sp>
        <p:nvSpPr>
          <p:cNvPr id="1627" name="Google Shape;1627;g5b37dd1c28_0_78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1" name="Shape 691"/>
        <p:cNvGrpSpPr/>
        <p:nvPr/>
      </p:nvGrpSpPr>
      <p:grpSpPr>
        <a:xfrm>
          <a:off x="0" y="0"/>
          <a:ext cx="0" cy="0"/>
          <a:chOff x="0" y="0"/>
          <a:chExt cx="0" cy="0"/>
        </a:xfrm>
      </p:grpSpPr>
      <p:sp>
        <p:nvSpPr>
          <p:cNvPr id="692" name="Google Shape;692;g50d64725fa_1_1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1100"/>
              <a:t>By the end of the unit, students should be able to answer the driving question, but they also likely have their own questions. And perhaps you have some questions that have started to come up as well.  We don’t want to lose track of these questions, so we will track them on our DQB</a:t>
            </a:r>
            <a:endParaRPr sz="1100"/>
          </a:p>
          <a:p>
            <a:pPr indent="0" lvl="0" marL="0" rtl="0" algn="l">
              <a:spcBef>
                <a:spcPts val="360"/>
              </a:spcBef>
              <a:spcAft>
                <a:spcPts val="0"/>
              </a:spcAft>
              <a:buNone/>
            </a:pPr>
            <a:r>
              <a:t/>
            </a:r>
            <a:endParaRPr i="1" sz="1100">
              <a:solidFill>
                <a:srgbClr val="980000"/>
              </a:solidFill>
            </a:endParaRPr>
          </a:p>
          <a:p>
            <a:pPr indent="0" lvl="0" marL="0" rtl="0" algn="l">
              <a:spcBef>
                <a:spcPts val="360"/>
              </a:spcBef>
              <a:spcAft>
                <a:spcPts val="0"/>
              </a:spcAft>
              <a:buNone/>
            </a:pPr>
            <a:r>
              <a:rPr i="1" lang="en-US" sz="1100">
                <a:solidFill>
                  <a:srgbClr val="980000"/>
                </a:solidFill>
              </a:rPr>
              <a:t>Write unit driving question across top of the driving question board: What causes different kinds of storms?</a:t>
            </a:r>
            <a:endParaRPr i="1" sz="1100">
              <a:solidFill>
                <a:srgbClr val="980000"/>
              </a:solidFill>
            </a:endParaRPr>
          </a:p>
          <a:p>
            <a:pPr indent="0" lvl="0" marL="0" rtl="0" algn="l">
              <a:spcBef>
                <a:spcPts val="360"/>
              </a:spcBef>
              <a:spcAft>
                <a:spcPts val="0"/>
              </a:spcAft>
              <a:buNone/>
            </a:pPr>
            <a:r>
              <a:t/>
            </a:r>
            <a:endParaRPr i="1" sz="1100">
              <a:solidFill>
                <a:srgbClr val="980000"/>
              </a:solidFill>
            </a:endParaRPr>
          </a:p>
          <a:p>
            <a:pPr indent="-298450" lvl="0" marL="457200" rtl="0" algn="l">
              <a:spcBef>
                <a:spcPts val="360"/>
              </a:spcBef>
              <a:spcAft>
                <a:spcPts val="0"/>
              </a:spcAft>
              <a:buSzPts val="1100"/>
              <a:buChar char="●"/>
            </a:pPr>
            <a:r>
              <a:rPr lang="en-US" sz="1100"/>
              <a:t>Write questions on your own related to “What causes different kinds of storm?” and the Anchoring Phenomenon (Colorado Storm) on the post-it notes provided at your table. </a:t>
            </a:r>
            <a:r>
              <a:rPr b="1" lang="en-US" sz="1100"/>
              <a:t>Write one question per post it!</a:t>
            </a:r>
            <a:r>
              <a:rPr lang="en-US" sz="1100"/>
              <a:t> </a:t>
            </a:r>
            <a:endParaRPr sz="1100"/>
          </a:p>
          <a:p>
            <a:pPr indent="-298450" lvl="0" marL="457200" rtl="0" algn="l">
              <a:lnSpc>
                <a:spcPct val="115000"/>
              </a:lnSpc>
              <a:spcBef>
                <a:spcPts val="0"/>
              </a:spcBef>
              <a:spcAft>
                <a:spcPts val="0"/>
              </a:spcAft>
              <a:buClr>
                <a:schemeClr val="dk1"/>
              </a:buClr>
              <a:buSzPts val="1100"/>
              <a:buChar char="●"/>
            </a:pPr>
            <a:r>
              <a:rPr lang="en-US" sz="1100">
                <a:latin typeface="Arial"/>
                <a:ea typeface="Arial"/>
                <a:cs typeface="Arial"/>
                <a:sym typeface="Arial"/>
              </a:rPr>
              <a:t>Form “Scientist Semi-circle” and take turns reading/posting questions to the DQB.  After a question is added, ask if anyone else has the same question or a related question.  Group like questions together.</a:t>
            </a:r>
            <a:endParaRPr sz="1100">
              <a:latin typeface="Arial"/>
              <a:ea typeface="Arial"/>
              <a:cs typeface="Arial"/>
              <a:sym typeface="Arial"/>
            </a:endParaRPr>
          </a:p>
          <a:p>
            <a:pPr indent="-298450" lvl="0" marL="457200" rtl="0" algn="l">
              <a:spcBef>
                <a:spcPts val="0"/>
              </a:spcBef>
              <a:spcAft>
                <a:spcPts val="0"/>
              </a:spcAft>
              <a:buSzPts val="1100"/>
              <a:buChar char="●"/>
            </a:pPr>
            <a:r>
              <a:rPr lang="en-US" sz="1100">
                <a:latin typeface="Arial"/>
                <a:ea typeface="Arial"/>
                <a:cs typeface="Arial"/>
                <a:sym typeface="Arial"/>
              </a:rPr>
              <a:t>Chart papers hanging on wall, divided into 4 sections: LS1, LS2, LS3, Other.  As question is read out, we decide which section the question should be posted in</a:t>
            </a:r>
            <a:r>
              <a:rPr lang="en-US" sz="1100"/>
              <a:t> </a:t>
            </a:r>
            <a:endParaRPr sz="1100"/>
          </a:p>
          <a:p>
            <a:pPr indent="0" lvl="0" marL="0" rtl="0" algn="l">
              <a:spcBef>
                <a:spcPts val="360"/>
              </a:spcBef>
              <a:spcAft>
                <a:spcPts val="0"/>
              </a:spcAft>
              <a:buNone/>
            </a:pPr>
            <a:r>
              <a:t/>
            </a:r>
            <a:endParaRPr i="1" sz="600"/>
          </a:p>
          <a:p>
            <a:pPr indent="0" lvl="0" marL="0" rtl="0" algn="l">
              <a:spcBef>
                <a:spcPts val="360"/>
              </a:spcBef>
              <a:spcAft>
                <a:spcPts val="0"/>
              </a:spcAft>
              <a:buNone/>
            </a:pPr>
            <a:r>
              <a:t/>
            </a:r>
            <a:endParaRPr sz="1100"/>
          </a:p>
        </p:txBody>
      </p:sp>
      <p:sp>
        <p:nvSpPr>
          <p:cNvPr id="693" name="Google Shape;693;g50d64725fa_1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1" name="Shape 1631"/>
        <p:cNvGrpSpPr/>
        <p:nvPr/>
      </p:nvGrpSpPr>
      <p:grpSpPr>
        <a:xfrm>
          <a:off x="0" y="0"/>
          <a:ext cx="0" cy="0"/>
          <a:chOff x="0" y="0"/>
          <a:chExt cx="0" cy="0"/>
        </a:xfrm>
      </p:grpSpPr>
      <p:sp>
        <p:nvSpPr>
          <p:cNvPr id="1632" name="Google Shape;1632;g5b37dd1c28_0_8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3" name="Google Shape;1633;g5b37dd1c28_0_8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US"/>
              <a:t>What evidence are you aware of that storms move in patterns around the world? </a:t>
            </a:r>
            <a:endParaRPr/>
          </a:p>
        </p:txBody>
      </p:sp>
      <p:sp>
        <p:nvSpPr>
          <p:cNvPr id="1634" name="Google Shape;1634;g5b37dd1c28_0_8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0" name="Shape 1640"/>
        <p:cNvGrpSpPr/>
        <p:nvPr/>
      </p:nvGrpSpPr>
      <p:grpSpPr>
        <a:xfrm>
          <a:off x="0" y="0"/>
          <a:ext cx="0" cy="0"/>
          <a:chOff x="0" y="0"/>
          <a:chExt cx="0" cy="0"/>
        </a:xfrm>
      </p:grpSpPr>
      <p:sp>
        <p:nvSpPr>
          <p:cNvPr id="1641" name="Google Shape;1641;g596c339af3_1_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2" name="Google Shape;1642;g596c339af3_1_2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a:t>We explore </a:t>
            </a:r>
            <a:r>
              <a:rPr b="1" lang="en-US" sz="1200">
                <a:solidFill>
                  <a:schemeClr val="dk1"/>
                </a:solidFill>
                <a:latin typeface="Calibri"/>
                <a:ea typeface="Calibri"/>
                <a:cs typeface="Calibri"/>
                <a:sym typeface="Calibri"/>
              </a:rPr>
              <a:t>“Why is it hotter at the equator than other places on Earth?” </a:t>
            </a:r>
            <a:endParaRPr b="1"/>
          </a:p>
        </p:txBody>
      </p:sp>
      <p:sp>
        <p:nvSpPr>
          <p:cNvPr id="1643" name="Google Shape;1643;g596c339af3_1_2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0" name="Shape 1650"/>
        <p:cNvGrpSpPr/>
        <p:nvPr/>
      </p:nvGrpSpPr>
      <p:grpSpPr>
        <a:xfrm>
          <a:off x="0" y="0"/>
          <a:ext cx="0" cy="0"/>
          <a:chOff x="0" y="0"/>
          <a:chExt cx="0" cy="0"/>
        </a:xfrm>
      </p:grpSpPr>
      <p:sp>
        <p:nvSpPr>
          <p:cNvPr id="1651" name="Google Shape;1651;g50d64725fa_1_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a:t>To answer that we must understand w</a:t>
            </a:r>
            <a:r>
              <a:rPr b="1" lang="en-US"/>
              <a:t>hat happens when sunlight strikes Earth’s surface.</a:t>
            </a:r>
            <a:endParaRPr b="1">
              <a:solidFill>
                <a:srgbClr val="FF0000"/>
              </a:solidFill>
            </a:endParaRPr>
          </a:p>
        </p:txBody>
      </p:sp>
      <p:sp>
        <p:nvSpPr>
          <p:cNvPr id="1652" name="Google Shape;1652;g50d64725fa_1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0" name="Shape 1660"/>
        <p:cNvGrpSpPr/>
        <p:nvPr/>
      </p:nvGrpSpPr>
      <p:grpSpPr>
        <a:xfrm>
          <a:off x="0" y="0"/>
          <a:ext cx="0" cy="0"/>
          <a:chOff x="0" y="0"/>
          <a:chExt cx="0" cy="0"/>
        </a:xfrm>
      </p:grpSpPr>
      <p:sp>
        <p:nvSpPr>
          <p:cNvPr id="1661" name="Google Shape;1661;g50d64725fa_1_10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a:t>We extend to explain how uneven heating of the Earth relates to air movement</a:t>
            </a:r>
            <a:endParaRPr b="1"/>
          </a:p>
          <a:p>
            <a:pPr indent="0" lvl="0" marL="0" rtl="0" algn="l">
              <a:spcBef>
                <a:spcPts val="360"/>
              </a:spcBef>
              <a:spcAft>
                <a:spcPts val="0"/>
              </a:spcAft>
              <a:buNone/>
            </a:pPr>
            <a:r>
              <a:t/>
            </a:r>
            <a:endParaRPr/>
          </a:p>
          <a:p>
            <a:pPr indent="0" lvl="0" marL="0" rtl="0" algn="l">
              <a:spcBef>
                <a:spcPts val="360"/>
              </a:spcBef>
              <a:spcAft>
                <a:spcPts val="0"/>
              </a:spcAft>
              <a:buNone/>
            </a:pPr>
            <a:r>
              <a:t/>
            </a:r>
            <a:endParaRPr>
              <a:solidFill>
                <a:srgbClr val="1155CC"/>
              </a:solidFill>
            </a:endParaRPr>
          </a:p>
        </p:txBody>
      </p:sp>
      <p:sp>
        <p:nvSpPr>
          <p:cNvPr id="1662" name="Google Shape;1662;g50d64725fa_1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9" name="Shape 1669"/>
        <p:cNvGrpSpPr/>
        <p:nvPr/>
      </p:nvGrpSpPr>
      <p:grpSpPr>
        <a:xfrm>
          <a:off x="0" y="0"/>
          <a:ext cx="0" cy="0"/>
          <a:chOff x="0" y="0"/>
          <a:chExt cx="0" cy="0"/>
        </a:xfrm>
      </p:grpSpPr>
      <p:sp>
        <p:nvSpPr>
          <p:cNvPr id="1670" name="Google Shape;1670;g596c339af3_1_3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1" name="Google Shape;1671;g596c339af3_1_3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a:t>We zero in on latitude and why temperature is predictable at specific places as we begin to focus on weather in the tropics, where most of the storms seem to happen (and also where it is hottest!).</a:t>
            </a:r>
            <a:endParaRPr/>
          </a:p>
          <a:p>
            <a:pPr indent="0" lvl="0" marL="0" rtl="0" algn="l">
              <a:spcBef>
                <a:spcPts val="360"/>
              </a:spcBef>
              <a:spcAft>
                <a:spcPts val="0"/>
              </a:spcAft>
              <a:buClr>
                <a:schemeClr val="dk1"/>
              </a:buClr>
              <a:buSzPts val="1200"/>
              <a:buFont typeface="Arial"/>
              <a:buNone/>
            </a:pPr>
            <a:r>
              <a:rPr lang="en-US" sz="1200">
                <a:solidFill>
                  <a:schemeClr val="dk1"/>
                </a:solidFill>
                <a:latin typeface="Calibri"/>
                <a:ea typeface="Calibri"/>
                <a:cs typeface="Calibri"/>
                <a:sym typeface="Calibri"/>
              </a:rPr>
              <a:t> </a:t>
            </a:r>
            <a:endParaRPr/>
          </a:p>
          <a:p>
            <a:pPr indent="0" lvl="0" marL="0" rtl="0" algn="l">
              <a:spcBef>
                <a:spcPts val="360"/>
              </a:spcBef>
              <a:spcAft>
                <a:spcPts val="0"/>
              </a:spcAft>
              <a:buNone/>
            </a:pPr>
            <a:r>
              <a:t/>
            </a:r>
            <a:endParaRPr/>
          </a:p>
        </p:txBody>
      </p:sp>
      <p:sp>
        <p:nvSpPr>
          <p:cNvPr id="1672" name="Google Shape;1672;g596c339af3_1_3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9" name="Shape 1679"/>
        <p:cNvGrpSpPr/>
        <p:nvPr/>
      </p:nvGrpSpPr>
      <p:grpSpPr>
        <a:xfrm>
          <a:off x="0" y="0"/>
          <a:ext cx="0" cy="0"/>
          <a:chOff x="0" y="0"/>
          <a:chExt cx="0" cy="0"/>
        </a:xfrm>
      </p:grpSpPr>
      <p:sp>
        <p:nvSpPr>
          <p:cNvPr id="1680" name="Google Shape;1680;g596c339af3_1_4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1" name="Google Shape;1681;g596c339af3_1_4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a:t>We return to convection to understand how air moves between the tropics and the midlatitudes.</a:t>
            </a:r>
            <a:endParaRPr b="1"/>
          </a:p>
        </p:txBody>
      </p:sp>
      <p:sp>
        <p:nvSpPr>
          <p:cNvPr id="1682" name="Google Shape;1682;g596c339af3_1_4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8" name="Shape 1688"/>
        <p:cNvGrpSpPr/>
        <p:nvPr/>
      </p:nvGrpSpPr>
      <p:grpSpPr>
        <a:xfrm>
          <a:off x="0" y="0"/>
          <a:ext cx="0" cy="0"/>
          <a:chOff x="0" y="0"/>
          <a:chExt cx="0" cy="0"/>
        </a:xfrm>
      </p:grpSpPr>
      <p:sp>
        <p:nvSpPr>
          <p:cNvPr id="1689" name="Google Shape;1689;g596c339af3_1_5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90" name="Google Shape;1690;g596c339af3_1_5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solidFill>
                <a:srgbClr val="000000"/>
              </a:solidFill>
            </a:endParaRPr>
          </a:p>
          <a:p>
            <a:pPr indent="0" lvl="0" marL="0" rtl="0" algn="l">
              <a:spcBef>
                <a:spcPts val="360"/>
              </a:spcBef>
              <a:spcAft>
                <a:spcPts val="0"/>
              </a:spcAft>
              <a:buNone/>
            </a:pPr>
            <a:r>
              <a:t/>
            </a:r>
            <a:endParaRPr>
              <a:solidFill>
                <a:srgbClr val="000000"/>
              </a:solidFill>
            </a:endParaRPr>
          </a:p>
          <a:p>
            <a:pPr indent="0" lvl="0" marL="0" rtl="0" algn="l">
              <a:spcBef>
                <a:spcPts val="360"/>
              </a:spcBef>
              <a:spcAft>
                <a:spcPts val="0"/>
              </a:spcAft>
              <a:buNone/>
            </a:pPr>
            <a:r>
              <a:t/>
            </a:r>
            <a:endParaRPr/>
          </a:p>
        </p:txBody>
      </p:sp>
      <p:sp>
        <p:nvSpPr>
          <p:cNvPr id="1691" name="Google Shape;1691;g596c339af3_1_58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5" name="Shape 1695"/>
        <p:cNvGrpSpPr/>
        <p:nvPr/>
      </p:nvGrpSpPr>
      <p:grpSpPr>
        <a:xfrm>
          <a:off x="0" y="0"/>
          <a:ext cx="0" cy="0"/>
          <a:chOff x="0" y="0"/>
          <a:chExt cx="0" cy="0"/>
        </a:xfrm>
      </p:grpSpPr>
      <p:sp>
        <p:nvSpPr>
          <p:cNvPr id="1696" name="Google Shape;1696;g596c339af3_1_6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7" name="Google Shape;1697;g596c339af3_1_6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solidFill>
                  <a:srgbClr val="980000"/>
                </a:solidFill>
              </a:rPr>
              <a:t>Turn to </a:t>
            </a:r>
            <a:r>
              <a:rPr b="1" lang="en-US" sz="1200">
                <a:solidFill>
                  <a:srgbClr val="980000"/>
                </a:solidFill>
                <a:latin typeface="Calibri"/>
                <a:ea typeface="Calibri"/>
                <a:cs typeface="Calibri"/>
                <a:sym typeface="Calibri"/>
              </a:rPr>
              <a:t>Lesson 14: Step 5 of the Student Activity Sheet</a:t>
            </a:r>
            <a:endParaRPr b="1" sz="1200">
              <a:solidFill>
                <a:srgbClr val="980000"/>
              </a:solidFill>
              <a:latin typeface="Calibri"/>
              <a:ea typeface="Calibri"/>
              <a:cs typeface="Calibri"/>
              <a:sym typeface="Calibri"/>
            </a:endParaRPr>
          </a:p>
          <a:p>
            <a:pPr indent="0" lvl="0" marL="0" rtl="0" algn="l">
              <a:spcBef>
                <a:spcPts val="0"/>
              </a:spcBef>
              <a:spcAft>
                <a:spcPts val="0"/>
              </a:spcAft>
              <a:buNone/>
            </a:pPr>
            <a:r>
              <a:t/>
            </a:r>
            <a:endParaRPr b="1" sz="1200">
              <a:solidFill>
                <a:schemeClr val="dk1"/>
              </a:solidFill>
              <a:latin typeface="Calibri"/>
              <a:ea typeface="Calibri"/>
              <a:cs typeface="Calibri"/>
              <a:sym typeface="Calibri"/>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Introduce the Global Air Circulation Diagram in </a:t>
            </a:r>
            <a:r>
              <a:rPr b="1" i="1" lang="en-US" sz="1200">
                <a:solidFill>
                  <a:schemeClr val="dk1"/>
                </a:solidFill>
                <a:latin typeface="Calibri"/>
                <a:ea typeface="Calibri"/>
                <a:cs typeface="Calibri"/>
                <a:sym typeface="Calibri"/>
              </a:rPr>
              <a:t>Lesson 14: Step 5</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Orient students to this diagram and point out that it shows how air moves around the whole world, not just in the tropics.</a:t>
            </a:r>
            <a:endParaRPr/>
          </a:p>
          <a:p>
            <a:pPr indent="0" lvl="0" marL="0" rtl="0" algn="l">
              <a:spcBef>
                <a:spcPts val="36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Have students create a model of air pressure and humidity. </a:t>
            </a:r>
            <a:r>
              <a:rPr lang="en-US" sz="1200">
                <a:solidFill>
                  <a:schemeClr val="dk1"/>
                </a:solidFill>
                <a:latin typeface="Calibri"/>
                <a:ea typeface="Calibri"/>
                <a:cs typeface="Calibri"/>
                <a:sym typeface="Calibri"/>
              </a:rPr>
              <a:t>Annotating the illustration in </a:t>
            </a:r>
            <a:r>
              <a:rPr i="1" lang="en-US" sz="1200">
                <a:solidFill>
                  <a:schemeClr val="dk1"/>
                </a:solidFill>
                <a:latin typeface="Calibri"/>
                <a:ea typeface="Calibri"/>
                <a:cs typeface="Calibri"/>
                <a:sym typeface="Calibri"/>
              </a:rPr>
              <a:t>Lesson 14: Step 5</a:t>
            </a:r>
            <a:r>
              <a:rPr lang="en-US" sz="1200">
                <a:solidFill>
                  <a:schemeClr val="dk1"/>
                </a:solidFill>
                <a:latin typeface="Calibri"/>
                <a:ea typeface="Calibri"/>
                <a:cs typeface="Calibri"/>
                <a:sym typeface="Calibri"/>
              </a:rPr>
              <a:t>, students should create a model locating the areas of low and high atmospheric pressure and the locations that are likely to be cloudy because air is rising. Use the arrows indicating air movement as clues. </a:t>
            </a:r>
            <a:endParaRPr/>
          </a:p>
          <a:p>
            <a:pPr indent="0" lvl="0" marL="0" rtl="0" algn="l">
              <a:spcBef>
                <a:spcPts val="360"/>
              </a:spcBef>
              <a:spcAft>
                <a:spcPts val="0"/>
              </a:spcAft>
              <a:buNone/>
            </a:pPr>
            <a:r>
              <a:t/>
            </a:r>
            <a:endParaRPr b="1" sz="1200">
              <a:solidFill>
                <a:schemeClr val="dk1"/>
              </a:solidFill>
              <a:latin typeface="Calibri"/>
              <a:ea typeface="Calibri"/>
              <a:cs typeface="Calibri"/>
              <a:sym typeface="Calibri"/>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Lead a class discussion about the diagram. </a:t>
            </a:r>
            <a:r>
              <a:rPr lang="en-US" sz="1200">
                <a:solidFill>
                  <a:schemeClr val="dk1"/>
                </a:solidFill>
                <a:latin typeface="Calibri"/>
                <a:ea typeface="Calibri"/>
                <a:cs typeface="Calibri"/>
                <a:sym typeface="Calibri"/>
              </a:rPr>
              <a:t>Focus students on convection near the equator and encourage students to draw on their understanding of convection from Learning Sequence 1 and high and low pressure from Learning Sequence 2 to explain air movement in tropical convection. The one important thing for students to notice in the midlatitudes at this point is that convection moves in the opposite direction. This will be revisited in Lesson 15. </a:t>
            </a:r>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US" sz="1200">
                <a:solidFill>
                  <a:schemeClr val="dk1"/>
                </a:solidFill>
                <a:latin typeface="Calibri"/>
                <a:ea typeface="Calibri"/>
                <a:cs typeface="Calibri"/>
                <a:sym typeface="Calibri"/>
              </a:rPr>
              <a:t>Use the prompts below to guide your discussion:</a:t>
            </a:r>
            <a:endParaRPr sz="1200">
              <a:solidFill>
                <a:schemeClr val="dk1"/>
              </a:solidFill>
              <a:latin typeface="Calibri"/>
              <a:ea typeface="Calibri"/>
              <a:cs typeface="Calibri"/>
              <a:sym typeface="Calibri"/>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Where is air rising from Earth’s surface into the atmosphere and why? </a:t>
            </a:r>
            <a:endParaRPr sz="1200">
              <a:solidFill>
                <a:schemeClr val="dk1"/>
              </a:solidFill>
              <a:latin typeface="Calibri"/>
              <a:ea typeface="Calibri"/>
              <a:cs typeface="Calibri"/>
              <a:sym typeface="Calibri"/>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Worldwide, where is air sinking from the atmosphere to Earth’s surface and why? </a:t>
            </a:r>
            <a:endParaRPr sz="1200">
              <a:solidFill>
                <a:schemeClr val="dk1"/>
              </a:solidFill>
              <a:latin typeface="Calibri"/>
              <a:ea typeface="Calibri"/>
              <a:cs typeface="Calibri"/>
              <a:sym typeface="Calibri"/>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How is air moving across Earth’s surface and why? </a:t>
            </a:r>
            <a:endParaRPr sz="1200">
              <a:solidFill>
                <a:schemeClr val="dk1"/>
              </a:solidFill>
              <a:latin typeface="Calibri"/>
              <a:ea typeface="Calibri"/>
              <a:cs typeface="Calibri"/>
              <a:sym typeface="Calibri"/>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Where do you think there are areas of high and low pressure and why?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p:txBody>
      </p:sp>
      <p:sp>
        <p:nvSpPr>
          <p:cNvPr id="1698" name="Google Shape;1698;g596c339af3_1_6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5" name="Shape 1705"/>
        <p:cNvGrpSpPr/>
        <p:nvPr/>
      </p:nvGrpSpPr>
      <p:grpSpPr>
        <a:xfrm>
          <a:off x="0" y="0"/>
          <a:ext cx="0" cy="0"/>
          <a:chOff x="0" y="0"/>
          <a:chExt cx="0" cy="0"/>
        </a:xfrm>
      </p:grpSpPr>
      <p:sp>
        <p:nvSpPr>
          <p:cNvPr id="1706" name="Google Shape;1706;g596c339af3_1_7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7" name="Google Shape;1707;g596c339af3_1_7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US" sz="1200">
                <a:solidFill>
                  <a:schemeClr val="dk1"/>
                </a:solidFill>
                <a:latin typeface="Calibri"/>
                <a:ea typeface="Calibri"/>
                <a:cs typeface="Calibri"/>
                <a:sym typeface="Calibri"/>
              </a:rPr>
              <a:t>Consensus Model: </a:t>
            </a:r>
            <a:br>
              <a:rPr lang="en-US" sz="1200">
                <a:solidFill>
                  <a:schemeClr val="dk1"/>
                </a:solidFill>
                <a:latin typeface="Calibri"/>
                <a:ea typeface="Calibri"/>
                <a:cs typeface="Calibri"/>
                <a:sym typeface="Calibri"/>
              </a:rPr>
            </a:br>
            <a:r>
              <a:rPr lang="en-US" sz="1200">
                <a:solidFill>
                  <a:schemeClr val="dk1"/>
                </a:solidFill>
              </a:rPr>
              <a:t>Take stock of ideas from the Model Idea Tracker that will help answer this question.</a:t>
            </a:r>
            <a:r>
              <a:rPr lang="en-US"/>
              <a:t> </a:t>
            </a:r>
            <a:r>
              <a:rPr lang="en-US" sz="1200">
                <a:solidFill>
                  <a:schemeClr val="dk1"/>
                </a:solidFill>
              </a:rPr>
              <a:t>Develop a Consensus Model at </a:t>
            </a:r>
            <a:r>
              <a:rPr lang="en-US"/>
              <a:t>each table</a:t>
            </a:r>
            <a:r>
              <a:rPr lang="en-US" sz="1200">
                <a:solidFill>
                  <a:schemeClr val="dk1"/>
                </a:solidFill>
              </a:rPr>
              <a:t>. Have small groups consider ideas from the models they created in Lesson 14: Step 4 and Step 5</a:t>
            </a:r>
            <a:r>
              <a:rPr lang="en-US"/>
              <a:t>. Then do gallery walk to share models.</a:t>
            </a:r>
            <a:endParaRPr/>
          </a:p>
          <a:p>
            <a:pPr indent="0" lvl="0" marL="0" rtl="0" algn="l">
              <a:spcBef>
                <a:spcPts val="360"/>
              </a:spcBef>
              <a:spcAft>
                <a:spcPts val="0"/>
              </a:spcAft>
              <a:buNone/>
            </a:pPr>
            <a:r>
              <a:t/>
            </a:r>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KEY MODEL IDEAS THAT SHOULD BE REPRESENTED IN THE CONSENSUS MODEL: </a:t>
            </a:r>
            <a:endParaRPr/>
          </a:p>
          <a:p>
            <a:pPr indent="-165100" lvl="0" marL="171450" rtl="0" algn="l">
              <a:spcBef>
                <a:spcPts val="360"/>
              </a:spcBef>
              <a:spcAft>
                <a:spcPts val="0"/>
              </a:spcAft>
              <a:buClr>
                <a:schemeClr val="dk1"/>
              </a:buClr>
              <a:buSzPts val="1100"/>
              <a:buFont typeface="Arial"/>
              <a:buChar char="•"/>
            </a:pPr>
            <a:r>
              <a:rPr lang="en-US" sz="1100">
                <a:solidFill>
                  <a:schemeClr val="dk1"/>
                </a:solidFill>
                <a:latin typeface="Calibri"/>
                <a:ea typeface="Calibri"/>
                <a:cs typeface="Calibri"/>
                <a:sym typeface="Calibri"/>
              </a:rPr>
              <a:t>As warm air rises at the equator, it creates an area of low pressure. </a:t>
            </a:r>
            <a:endParaRPr sz="1100"/>
          </a:p>
          <a:p>
            <a:pPr indent="-165100" lvl="0" marL="171450" rtl="0" algn="l">
              <a:spcBef>
                <a:spcPts val="360"/>
              </a:spcBef>
              <a:spcAft>
                <a:spcPts val="0"/>
              </a:spcAft>
              <a:buClr>
                <a:schemeClr val="dk1"/>
              </a:buClr>
              <a:buSzPts val="1100"/>
              <a:buFont typeface="Arial"/>
              <a:buChar char="•"/>
            </a:pPr>
            <a:r>
              <a:rPr lang="en-US" sz="1100">
                <a:solidFill>
                  <a:schemeClr val="dk1"/>
                </a:solidFill>
                <a:latin typeface="Calibri"/>
                <a:ea typeface="Calibri"/>
                <a:cs typeface="Calibri"/>
                <a:sym typeface="Calibri"/>
              </a:rPr>
              <a:t>Sunlight (solar radiation) is more concentrated at the equator because incoming sunlight shines directly on the equator, concentrating it in a smaller area. </a:t>
            </a:r>
            <a:endParaRPr sz="1100"/>
          </a:p>
          <a:p>
            <a:pPr indent="-165100" lvl="0" marL="171450" rtl="0" algn="l">
              <a:spcBef>
                <a:spcPts val="360"/>
              </a:spcBef>
              <a:spcAft>
                <a:spcPts val="0"/>
              </a:spcAft>
              <a:buClr>
                <a:schemeClr val="dk1"/>
              </a:buClr>
              <a:buSzPts val="1100"/>
              <a:buFont typeface="Arial"/>
              <a:buChar char="•"/>
            </a:pPr>
            <a:r>
              <a:rPr lang="en-US" sz="1100">
                <a:solidFill>
                  <a:schemeClr val="dk1"/>
                </a:solidFill>
                <a:latin typeface="Calibri"/>
                <a:ea typeface="Calibri"/>
                <a:cs typeface="Calibri"/>
                <a:sym typeface="Calibri"/>
              </a:rPr>
              <a:t>Sunlight (solar radiation) is more spread out toward the poles because incoming sunlight hits the surface at an angle, spreading the light out over a larger area. </a:t>
            </a:r>
            <a:endParaRPr sz="1100"/>
          </a:p>
          <a:p>
            <a:pPr indent="-165100" lvl="0" marL="171450" rtl="0" algn="l">
              <a:spcBef>
                <a:spcPts val="360"/>
              </a:spcBef>
              <a:spcAft>
                <a:spcPts val="0"/>
              </a:spcAft>
              <a:buClr>
                <a:schemeClr val="dk1"/>
              </a:buClr>
              <a:buSzPts val="1100"/>
              <a:buFont typeface="Arial"/>
              <a:buChar char="•"/>
            </a:pPr>
            <a:r>
              <a:rPr lang="en-US" sz="1100">
                <a:solidFill>
                  <a:schemeClr val="dk1"/>
                </a:solidFill>
                <a:latin typeface="Calibri"/>
                <a:ea typeface="Calibri"/>
                <a:cs typeface="Calibri"/>
                <a:sym typeface="Calibri"/>
              </a:rPr>
              <a:t>The amount of concentrated solar radiation influences air temperatures; more concentrated solar radiation causes warmer air temperatures and more spread out solar radiation causes cooler air temperatures. </a:t>
            </a:r>
            <a:endParaRPr sz="1100"/>
          </a:p>
          <a:p>
            <a:pPr indent="-165100" lvl="0" marL="171450" rtl="0" algn="l">
              <a:spcBef>
                <a:spcPts val="360"/>
              </a:spcBef>
              <a:spcAft>
                <a:spcPts val="0"/>
              </a:spcAft>
              <a:buClr>
                <a:schemeClr val="dk1"/>
              </a:buClr>
              <a:buSzPts val="1100"/>
              <a:buFont typeface="Arial"/>
              <a:buChar char="•"/>
            </a:pPr>
            <a:r>
              <a:rPr lang="en-US" sz="1100">
                <a:solidFill>
                  <a:schemeClr val="dk1"/>
                </a:solidFill>
                <a:latin typeface="Calibri"/>
                <a:ea typeface="Calibri"/>
                <a:cs typeface="Calibri"/>
                <a:sym typeface="Calibri"/>
              </a:rPr>
              <a:t>There are more areas where warm air is rising near the equator and more areas where cool air is sinking at 30°N and 30°S. </a:t>
            </a:r>
            <a:endParaRPr sz="1100"/>
          </a:p>
          <a:p>
            <a:pPr indent="-165100" lvl="0" marL="171450" rtl="0" algn="l">
              <a:spcBef>
                <a:spcPts val="360"/>
              </a:spcBef>
              <a:spcAft>
                <a:spcPts val="0"/>
              </a:spcAft>
              <a:buClr>
                <a:schemeClr val="dk1"/>
              </a:buClr>
              <a:buSzPts val="1100"/>
              <a:buFont typeface="Arial"/>
              <a:buChar char="•"/>
            </a:pPr>
            <a:r>
              <a:rPr lang="en-US" sz="1100">
                <a:solidFill>
                  <a:schemeClr val="dk1"/>
                </a:solidFill>
                <a:latin typeface="Calibri"/>
                <a:ea typeface="Calibri"/>
                <a:cs typeface="Calibri"/>
                <a:sym typeface="Calibri"/>
              </a:rPr>
              <a:t>Cooler air moves along the surface of the Earth toward the area of low pressure to replace the rising warm air. </a:t>
            </a:r>
            <a:endParaRPr sz="1100"/>
          </a:p>
          <a:p>
            <a:pPr indent="-165100" lvl="0" marL="171450" rtl="0" algn="l">
              <a:spcBef>
                <a:spcPts val="360"/>
              </a:spcBef>
              <a:spcAft>
                <a:spcPts val="0"/>
              </a:spcAft>
              <a:buClr>
                <a:schemeClr val="dk1"/>
              </a:buClr>
              <a:buSzPts val="1100"/>
              <a:buFont typeface="Arial"/>
              <a:buChar char="•"/>
            </a:pPr>
            <a:r>
              <a:rPr lang="en-US" sz="1100">
                <a:solidFill>
                  <a:schemeClr val="dk1"/>
                </a:solidFill>
                <a:latin typeface="Calibri"/>
                <a:ea typeface="Calibri"/>
                <a:cs typeface="Calibri"/>
                <a:sym typeface="Calibri"/>
              </a:rPr>
              <a:t>Horizontal movement of air along the surface of the Earth is wind, which causes storms to move. </a:t>
            </a:r>
            <a:endParaRPr sz="1100"/>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p:txBody>
      </p:sp>
      <p:sp>
        <p:nvSpPr>
          <p:cNvPr id="1708" name="Google Shape;1708;g596c339af3_1_7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3" name="Shape 1713"/>
        <p:cNvGrpSpPr/>
        <p:nvPr/>
      </p:nvGrpSpPr>
      <p:grpSpPr>
        <a:xfrm>
          <a:off x="0" y="0"/>
          <a:ext cx="0" cy="0"/>
          <a:chOff x="0" y="0"/>
          <a:chExt cx="0" cy="0"/>
        </a:xfrm>
      </p:grpSpPr>
      <p:sp>
        <p:nvSpPr>
          <p:cNvPr id="1714" name="Google Shape;1714;g596c339af3_1_8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Compare the video to our model for air movement in the tropics…</a:t>
            </a:r>
            <a:endParaRPr/>
          </a:p>
          <a:p>
            <a:pPr indent="0" lvl="0" marL="0" rtl="0" algn="l">
              <a:spcBef>
                <a:spcPts val="360"/>
              </a:spcBef>
              <a:spcAft>
                <a:spcPts val="0"/>
              </a:spcAft>
              <a:buNone/>
            </a:pPr>
            <a:r>
              <a:rPr b="1" i="1" lang="en-US"/>
              <a:t>What is missing from our model that we see in the video?</a:t>
            </a:r>
            <a:endParaRPr b="1" i="1"/>
          </a:p>
          <a:p>
            <a:pPr indent="0" lvl="0" marL="0" rtl="0" algn="l">
              <a:spcBef>
                <a:spcPts val="360"/>
              </a:spcBef>
              <a:spcAft>
                <a:spcPts val="0"/>
              </a:spcAft>
              <a:buNone/>
            </a:pPr>
            <a:r>
              <a:t/>
            </a:r>
            <a:endParaRPr/>
          </a:p>
        </p:txBody>
      </p:sp>
      <p:sp>
        <p:nvSpPr>
          <p:cNvPr id="1715" name="Google Shape;1715;g596c339af3_1_8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0" name="Shape 700"/>
        <p:cNvGrpSpPr/>
        <p:nvPr/>
      </p:nvGrpSpPr>
      <p:grpSpPr>
        <a:xfrm>
          <a:off x="0" y="0"/>
          <a:ext cx="0" cy="0"/>
          <a:chOff x="0" y="0"/>
          <a:chExt cx="0" cy="0"/>
        </a:xfrm>
      </p:grpSpPr>
      <p:sp>
        <p:nvSpPr>
          <p:cNvPr id="701" name="Google Shape;701;g55360aaa53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02" name="Google Shape;702;g55360aaa53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1" name="Shape 1721"/>
        <p:cNvGrpSpPr/>
        <p:nvPr/>
      </p:nvGrpSpPr>
      <p:grpSpPr>
        <a:xfrm>
          <a:off x="0" y="0"/>
          <a:ext cx="0" cy="0"/>
          <a:chOff x="0" y="0"/>
          <a:chExt cx="0" cy="0"/>
        </a:xfrm>
      </p:grpSpPr>
      <p:sp>
        <p:nvSpPr>
          <p:cNvPr id="1722" name="Google Shape;1722;g50d64725fa_1_1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a:solidFill>
                  <a:srgbClr val="980000"/>
                </a:solidFill>
              </a:rPr>
              <a:t>Turn to</a:t>
            </a:r>
            <a:r>
              <a:rPr b="1" lang="en-US">
                <a:solidFill>
                  <a:srgbClr val="980000"/>
                </a:solidFill>
              </a:rPr>
              <a:t> Lesson 15 student activity sheet, pass out balloons</a:t>
            </a:r>
            <a:endParaRPr b="1">
              <a:solidFill>
                <a:srgbClr val="980000"/>
              </a:solidFill>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Due to rising and sinking of air (convection) and the uneven heating of the Earth we would expect storms to move north from the equator towards the poles and then straight south again (as shown by the white arrows).  But as we saw in the video of Global Rain &amp; Snowfall, storms actually curve and twist around the Earth, in predictable patterns (as seen by the black arrows).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With a partner, make a model of the Coriolis effect activity, follow directions on Lesson 15 sheet</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723" name="Google Shape;1723;g50d64725fa_1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0" name="Shape 1730"/>
        <p:cNvGrpSpPr/>
        <p:nvPr/>
      </p:nvGrpSpPr>
      <p:grpSpPr>
        <a:xfrm>
          <a:off x="0" y="0"/>
          <a:ext cx="0" cy="0"/>
          <a:chOff x="0" y="0"/>
          <a:chExt cx="0" cy="0"/>
        </a:xfrm>
      </p:grpSpPr>
      <p:sp>
        <p:nvSpPr>
          <p:cNvPr id="1731" name="Google Shape;1731;g5b37dd1c28_0_7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32" name="Google Shape;1732;g5b37dd1c28_0_7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sz="1100"/>
              <a:t>Demonstrate our understanding of air under high pressure and low pressure. </a:t>
            </a:r>
            <a:r>
              <a:rPr lang="en-US" sz="1100"/>
              <a:t>Form two lines, standing back-to-back with a person from the other line. After the question is read, reflect on your own, then turn and face your partner to discuss.  Before the next question, the person at the end of the line moves up to the front of their line, and everyone else shifts down one position so that everyone has a new partner.  Only one line should move, the other line stays put!</a:t>
            </a:r>
            <a:endParaRPr sz="1100"/>
          </a:p>
          <a:p>
            <a:pPr indent="0" lvl="0" marL="0" rtl="0" algn="l">
              <a:spcBef>
                <a:spcPts val="360"/>
              </a:spcBef>
              <a:spcAft>
                <a:spcPts val="0"/>
              </a:spcAft>
              <a:buNone/>
            </a:pPr>
            <a:r>
              <a:rPr b="1" lang="en-US" sz="1100"/>
              <a:t>Answer to first question:</a:t>
            </a:r>
            <a:endParaRPr b="1" sz="1100"/>
          </a:p>
          <a:p>
            <a:pPr indent="-298450" lvl="0" marL="914400" rtl="0" algn="l">
              <a:spcBef>
                <a:spcPts val="360"/>
              </a:spcBef>
              <a:spcAft>
                <a:spcPts val="0"/>
              </a:spcAft>
              <a:buClr>
                <a:schemeClr val="dk1"/>
              </a:buClr>
              <a:buSzPts val="1100"/>
              <a:buChar char="●"/>
            </a:pPr>
            <a:r>
              <a:rPr i="1" lang="en-US" sz="1100"/>
              <a:t>low pressure equator,  at 60N and 60 S</a:t>
            </a:r>
            <a:endParaRPr i="1" sz="1100"/>
          </a:p>
          <a:p>
            <a:pPr indent="-298450" lvl="0" marL="914400" rtl="0" algn="l">
              <a:spcBef>
                <a:spcPts val="0"/>
              </a:spcBef>
              <a:spcAft>
                <a:spcPts val="0"/>
              </a:spcAft>
              <a:buClr>
                <a:schemeClr val="dk1"/>
              </a:buClr>
              <a:buSzPts val="1100"/>
              <a:buChar char="●"/>
            </a:pPr>
            <a:r>
              <a:rPr i="1" lang="en-US" sz="1100"/>
              <a:t>high pressure= at 30N &amp; 30 S, at poles</a:t>
            </a:r>
            <a:endParaRPr i="1" sz="1100"/>
          </a:p>
          <a:p>
            <a:pPr indent="0" lvl="0" marL="0" rtl="0" algn="l">
              <a:spcBef>
                <a:spcPts val="360"/>
              </a:spcBef>
              <a:spcAft>
                <a:spcPts val="0"/>
              </a:spcAft>
              <a:buNone/>
            </a:pPr>
            <a:r>
              <a:rPr b="1" lang="en-US" sz="1100"/>
              <a:t>Answer to second question:</a:t>
            </a:r>
            <a:endParaRPr b="1" sz="1100"/>
          </a:p>
          <a:p>
            <a:pPr indent="-298450" lvl="0" marL="457200" rtl="0" algn="l">
              <a:spcBef>
                <a:spcPts val="360"/>
              </a:spcBef>
              <a:spcAft>
                <a:spcPts val="0"/>
              </a:spcAft>
              <a:buSzPts val="1100"/>
              <a:buChar char="●"/>
            </a:pPr>
            <a:r>
              <a:rPr i="1" lang="en-US" sz="1100"/>
              <a:t>Storms move counter-clockwise in the northern hemisphere</a:t>
            </a:r>
            <a:endParaRPr i="1" sz="1100"/>
          </a:p>
          <a:p>
            <a:pPr indent="-298450" lvl="0" marL="457200" rtl="0" algn="l">
              <a:spcBef>
                <a:spcPts val="0"/>
              </a:spcBef>
              <a:spcAft>
                <a:spcPts val="0"/>
              </a:spcAft>
              <a:buSzPts val="1100"/>
              <a:buChar char="●"/>
            </a:pPr>
            <a:r>
              <a:rPr i="1" lang="en-US" sz="1100"/>
              <a:t>Storms move clockwise in the southern hemisphere</a:t>
            </a:r>
            <a:endParaRPr i="1" sz="1100"/>
          </a:p>
          <a:p>
            <a:pPr indent="0" lvl="0" marL="0" rtl="0" algn="l">
              <a:spcBef>
                <a:spcPts val="360"/>
              </a:spcBef>
              <a:spcAft>
                <a:spcPts val="0"/>
              </a:spcAft>
              <a:buNone/>
            </a:pPr>
            <a:r>
              <a:rPr b="1" lang="en-US" sz="1100"/>
              <a:t>Answer to third question:</a:t>
            </a:r>
            <a:endParaRPr b="1" sz="1100"/>
          </a:p>
          <a:p>
            <a:pPr indent="-298450" lvl="0" marL="457200" rtl="0" algn="l">
              <a:spcBef>
                <a:spcPts val="360"/>
              </a:spcBef>
              <a:spcAft>
                <a:spcPts val="0"/>
              </a:spcAft>
              <a:buClr>
                <a:schemeClr val="dk1"/>
              </a:buClr>
              <a:buSzPts val="1100"/>
              <a:buChar char="●"/>
            </a:pPr>
            <a:r>
              <a:rPr i="1" lang="en-US" sz="1100"/>
              <a:t>Because of the Coriolis effect…</a:t>
            </a:r>
            <a:endParaRPr i="1" sz="1100"/>
          </a:p>
          <a:p>
            <a:pPr indent="-298450" lvl="0" marL="457200" rtl="0" algn="l">
              <a:spcBef>
                <a:spcPts val="0"/>
              </a:spcBef>
              <a:spcAft>
                <a:spcPts val="0"/>
              </a:spcAft>
              <a:buClr>
                <a:schemeClr val="dk1"/>
              </a:buClr>
              <a:buSzPts val="1100"/>
              <a:buChar char="●"/>
            </a:pPr>
            <a:r>
              <a:rPr i="1" lang="en-US" sz="1100"/>
              <a:t>Prevailing winds: 3 areas of convection N of equator &amp; 3 areas of convection S of equator</a:t>
            </a:r>
            <a:endParaRPr i="1" sz="1100"/>
          </a:p>
          <a:p>
            <a:pPr indent="-298450" lvl="0" marL="457200" rtl="0" algn="l">
              <a:spcBef>
                <a:spcPts val="0"/>
              </a:spcBef>
              <a:spcAft>
                <a:spcPts val="0"/>
              </a:spcAft>
              <a:buClr>
                <a:schemeClr val="dk1"/>
              </a:buClr>
              <a:buSzPts val="1100"/>
              <a:buChar char="●"/>
            </a:pPr>
            <a:r>
              <a:rPr lang="en-US" sz="1100"/>
              <a:t>storms move towards the equator between the midlatitudes &amp; equator; storms move towards the poles above/below that, and then back towards the equator from the poles</a:t>
            </a:r>
            <a:endParaRPr sz="1100"/>
          </a:p>
        </p:txBody>
      </p:sp>
      <p:sp>
        <p:nvSpPr>
          <p:cNvPr id="1733" name="Google Shape;1733;g5b37dd1c28_0_75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8" name="Shape 1738"/>
        <p:cNvGrpSpPr/>
        <p:nvPr/>
      </p:nvGrpSpPr>
      <p:grpSpPr>
        <a:xfrm>
          <a:off x="0" y="0"/>
          <a:ext cx="0" cy="0"/>
          <a:chOff x="0" y="0"/>
          <a:chExt cx="0" cy="0"/>
        </a:xfrm>
      </p:grpSpPr>
      <p:sp>
        <p:nvSpPr>
          <p:cNvPr id="1739" name="Google Shape;1739;g596c339af3_1_6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Discuss model ideas at tables and then share the poster.</a:t>
            </a:r>
            <a:endParaRPr/>
          </a:p>
          <a:p>
            <a:pPr indent="0" lvl="0" marL="0" rtl="0" algn="l">
              <a:spcBef>
                <a:spcPts val="360"/>
              </a:spcBef>
              <a:spcAft>
                <a:spcPts val="0"/>
              </a:spcAft>
              <a:buNone/>
            </a:pPr>
            <a:r>
              <a:t/>
            </a:r>
            <a:endParaRPr/>
          </a:p>
        </p:txBody>
      </p:sp>
      <p:sp>
        <p:nvSpPr>
          <p:cNvPr id="1740" name="Google Shape;1740;g596c339af3_1_6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6" name="Shape 1746"/>
        <p:cNvGrpSpPr/>
        <p:nvPr/>
      </p:nvGrpSpPr>
      <p:grpSpPr>
        <a:xfrm>
          <a:off x="0" y="0"/>
          <a:ext cx="0" cy="0"/>
          <a:chOff x="0" y="0"/>
          <a:chExt cx="0" cy="0"/>
        </a:xfrm>
      </p:grpSpPr>
      <p:sp>
        <p:nvSpPr>
          <p:cNvPr id="1747" name="Google Shape;1747;g596c339af3_1_8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8" name="Google Shape;1748;g596c339af3_1_8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Calibri"/>
                <a:ea typeface="Calibri"/>
                <a:cs typeface="Calibri"/>
                <a:sym typeface="Calibri"/>
              </a:rPr>
              <a:t>Lesson 15: Step 3 of the Student Activity Sheet</a:t>
            </a:r>
            <a:br>
              <a:rPr lang="en-US" sz="1200">
                <a:solidFill>
                  <a:schemeClr val="dk1"/>
                </a:solidFill>
                <a:latin typeface="Calibri"/>
                <a:ea typeface="Calibri"/>
                <a:cs typeface="Calibri"/>
                <a:sym typeface="Calibri"/>
              </a:rPr>
            </a:br>
            <a:endParaRPr/>
          </a:p>
          <a:p>
            <a:pPr indent="0" lvl="0" marL="0" rtl="0" algn="l">
              <a:spcBef>
                <a:spcPts val="0"/>
              </a:spcBef>
              <a:spcAft>
                <a:spcPts val="0"/>
              </a:spcAft>
              <a:buNone/>
            </a:pPr>
            <a:r>
              <a:rPr lang="en-US"/>
              <a:t>U</a:t>
            </a:r>
            <a:r>
              <a:rPr lang="en-US" sz="1200">
                <a:solidFill>
                  <a:schemeClr val="dk1"/>
                </a:solidFill>
                <a:latin typeface="Calibri"/>
                <a:ea typeface="Calibri"/>
                <a:cs typeface="Calibri"/>
                <a:sym typeface="Calibri"/>
              </a:rPr>
              <a:t>se their model and new ideas about the Coriolis effect to record an explanation that describes where it is likely that storms will originate in the Philippines and where they live.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rPr lang="en-US"/>
              <a:t>Share out.</a:t>
            </a:r>
            <a:endParaRPr/>
          </a:p>
          <a:p>
            <a:pPr indent="0" lvl="0" marL="0" rtl="0" algn="l">
              <a:spcBef>
                <a:spcPts val="360"/>
              </a:spcBef>
              <a:spcAft>
                <a:spcPts val="0"/>
              </a:spcAft>
              <a:buNone/>
            </a:pPr>
            <a:r>
              <a:t/>
            </a:r>
            <a:endParaRPr/>
          </a:p>
        </p:txBody>
      </p:sp>
      <p:sp>
        <p:nvSpPr>
          <p:cNvPr id="1749" name="Google Shape;1749;g596c339af3_1_8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6" name="Shape 1756"/>
        <p:cNvGrpSpPr/>
        <p:nvPr/>
      </p:nvGrpSpPr>
      <p:grpSpPr>
        <a:xfrm>
          <a:off x="0" y="0"/>
          <a:ext cx="0" cy="0"/>
          <a:chOff x="0" y="0"/>
          <a:chExt cx="0" cy="0"/>
        </a:xfrm>
      </p:grpSpPr>
      <p:sp>
        <p:nvSpPr>
          <p:cNvPr id="1757" name="Google Shape;1757;g558c595955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rPr lang="en-US"/>
              <a:t>As we complete Learning Sequence 3, let’s take a moment to revisit our Driving Question Board… </a:t>
            </a:r>
            <a:endParaRPr/>
          </a:p>
          <a:p>
            <a:pPr indent="-317500" lvl="0" marL="457200" rtl="0" algn="l">
              <a:spcBef>
                <a:spcPts val="360"/>
              </a:spcBef>
              <a:spcAft>
                <a:spcPts val="0"/>
              </a:spcAft>
              <a:buSzPts val="1400"/>
              <a:buChar char="●"/>
            </a:pPr>
            <a:r>
              <a:rPr lang="en-US"/>
              <a:t>What questions we can answer now?  </a:t>
            </a:r>
            <a:endParaRPr/>
          </a:p>
          <a:p>
            <a:pPr indent="-317500" lvl="0" marL="457200" rtl="0" algn="l">
              <a:spcBef>
                <a:spcPts val="0"/>
              </a:spcBef>
              <a:spcAft>
                <a:spcPts val="0"/>
              </a:spcAft>
              <a:buSzPts val="1400"/>
              <a:buChar char="●"/>
            </a:pPr>
            <a:r>
              <a:rPr lang="en-US"/>
              <a:t>What could we do with any unanswered questions at this time?</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758" name="Google Shape;1758;g558c595955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5" name="Shape 1765"/>
        <p:cNvGrpSpPr/>
        <p:nvPr/>
      </p:nvGrpSpPr>
      <p:grpSpPr>
        <a:xfrm>
          <a:off x="0" y="0"/>
          <a:ext cx="0" cy="0"/>
          <a:chOff x="0" y="0"/>
          <a:chExt cx="0" cy="0"/>
        </a:xfrm>
      </p:grpSpPr>
      <p:sp>
        <p:nvSpPr>
          <p:cNvPr id="1766" name="Google Shape;1766;g5f8011b453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67" name="Google Shape;1767;g5f8011b453_0_6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Turn to pg.101 in Teacher Guide, look over list of misconceptions common during this learning sequence. Hold a discussion around strategies to address misconceptions.</a:t>
            </a:r>
            <a:endParaRPr/>
          </a:p>
        </p:txBody>
      </p:sp>
      <p:sp>
        <p:nvSpPr>
          <p:cNvPr id="1768" name="Google Shape;1768;g5f8011b453_0_6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3" name="Shape 1773"/>
        <p:cNvGrpSpPr/>
        <p:nvPr/>
      </p:nvGrpSpPr>
      <p:grpSpPr>
        <a:xfrm>
          <a:off x="0" y="0"/>
          <a:ext cx="0" cy="0"/>
          <a:chOff x="0" y="0"/>
          <a:chExt cx="0" cy="0"/>
        </a:xfrm>
      </p:grpSpPr>
      <p:sp>
        <p:nvSpPr>
          <p:cNvPr id="1774" name="Google Shape;1774;g5f8011b453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75" name="Google Shape;1775;g5f8011b453_0_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Group share out</a:t>
            </a:r>
            <a:endParaRPr/>
          </a:p>
          <a:p>
            <a:pPr indent="-317500" lvl="0" marL="457200" rtl="0" algn="l">
              <a:spcBef>
                <a:spcPts val="360"/>
              </a:spcBef>
              <a:spcAft>
                <a:spcPts val="0"/>
              </a:spcAft>
              <a:buSzPts val="1400"/>
              <a:buChar char="●"/>
            </a:pPr>
            <a:r>
              <a:rPr lang="en-US"/>
              <a:t>explain the Thinking Routine (connect-extend-challenge)</a:t>
            </a:r>
            <a:endParaRPr/>
          </a:p>
          <a:p>
            <a:pPr indent="-317500" lvl="0" marL="457200" rtl="0" algn="l">
              <a:spcBef>
                <a:spcPts val="0"/>
              </a:spcBef>
              <a:spcAft>
                <a:spcPts val="0"/>
              </a:spcAft>
              <a:buSzPts val="1400"/>
              <a:buChar char="●"/>
            </a:pPr>
            <a:r>
              <a:rPr lang="en-US"/>
              <a:t>ask for someone to share a connection, an extension, a challenge</a:t>
            </a:r>
            <a:endParaRPr/>
          </a:p>
          <a:p>
            <a:pPr indent="-317500" lvl="0" marL="457200" rtl="0" algn="l">
              <a:spcBef>
                <a:spcPts val="0"/>
              </a:spcBef>
              <a:spcAft>
                <a:spcPts val="0"/>
              </a:spcAft>
              <a:buSzPts val="1400"/>
              <a:buChar char="●"/>
            </a:pPr>
            <a:r>
              <a:rPr lang="en-US"/>
              <a:t>use sentence stems</a:t>
            </a:r>
            <a:endParaRPr/>
          </a:p>
          <a:p>
            <a:pPr indent="0" lvl="0" marL="0" rtl="0" algn="l">
              <a:spcBef>
                <a:spcPts val="360"/>
              </a:spcBef>
              <a:spcAft>
                <a:spcPts val="0"/>
              </a:spcAft>
              <a:buNone/>
            </a:pPr>
            <a:r>
              <a:t/>
            </a:r>
            <a:endParaRPr/>
          </a:p>
        </p:txBody>
      </p:sp>
      <p:sp>
        <p:nvSpPr>
          <p:cNvPr id="1776" name="Google Shape;1776;g5f8011b453_0_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1" name="Shape 1781"/>
        <p:cNvGrpSpPr/>
        <p:nvPr/>
      </p:nvGrpSpPr>
      <p:grpSpPr>
        <a:xfrm>
          <a:off x="0" y="0"/>
          <a:ext cx="0" cy="0"/>
          <a:chOff x="0" y="0"/>
          <a:chExt cx="0" cy="0"/>
        </a:xfrm>
      </p:grpSpPr>
      <p:sp>
        <p:nvSpPr>
          <p:cNvPr id="1782" name="Google Shape;1782;g5f8011b453_0_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783" name="Google Shape;1783;g5f8011b453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9" name="Shape 1789"/>
        <p:cNvGrpSpPr/>
        <p:nvPr/>
      </p:nvGrpSpPr>
      <p:grpSpPr>
        <a:xfrm>
          <a:off x="0" y="0"/>
          <a:ext cx="0" cy="0"/>
          <a:chOff x="0" y="0"/>
          <a:chExt cx="0" cy="0"/>
        </a:xfrm>
      </p:grpSpPr>
      <p:sp>
        <p:nvSpPr>
          <p:cNvPr id="1790" name="Google Shape;1790;g50d64725fa_1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91" name="Google Shape;1791;g50d64725fa_1_1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Introduce Culminating Task</a:t>
            </a:r>
            <a:endParaRPr/>
          </a:p>
          <a:p>
            <a:pPr indent="0" lvl="0" marL="0" rtl="0" algn="l">
              <a:spcBef>
                <a:spcPts val="360"/>
              </a:spcBef>
              <a:spcAft>
                <a:spcPts val="0"/>
              </a:spcAft>
              <a:buNone/>
            </a:pPr>
            <a:r>
              <a:rPr lang="en-US"/>
              <a:t>We apply our learnings about weather and storms to a new type of storm--- snow storm!</a:t>
            </a:r>
            <a:endParaRPr/>
          </a:p>
        </p:txBody>
      </p:sp>
      <p:sp>
        <p:nvSpPr>
          <p:cNvPr id="1792" name="Google Shape;1792;g50d64725fa_1_1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8" name="Shape 1798"/>
        <p:cNvGrpSpPr/>
        <p:nvPr/>
      </p:nvGrpSpPr>
      <p:grpSpPr>
        <a:xfrm>
          <a:off x="0" y="0"/>
          <a:ext cx="0" cy="0"/>
          <a:chOff x="0" y="0"/>
          <a:chExt cx="0" cy="0"/>
        </a:xfrm>
      </p:grpSpPr>
      <p:sp>
        <p:nvSpPr>
          <p:cNvPr id="1799" name="Google Shape;1799;g50d64725fa_1_1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Pass out CT SAS pages</a:t>
            </a:r>
            <a:endParaRPr>
              <a:solidFill>
                <a:srgbClr val="980000"/>
              </a:solidFill>
            </a:endParaRPr>
          </a:p>
          <a:p>
            <a:pPr indent="0" lvl="0" marL="0" rtl="0" algn="l">
              <a:spcBef>
                <a:spcPts val="360"/>
              </a:spcBef>
              <a:spcAft>
                <a:spcPts val="0"/>
              </a:spcAft>
              <a:buNone/>
            </a:pPr>
            <a:r>
              <a:rPr lang="en-US"/>
              <a:t>Introduce the California storm (Winter Storm Quid). Read the forecast aloud. </a:t>
            </a:r>
            <a:endParaRPr/>
          </a:p>
          <a:p>
            <a:pPr indent="0" lvl="0" marL="0" rtl="0" algn="l">
              <a:spcBef>
                <a:spcPts val="360"/>
              </a:spcBef>
              <a:spcAft>
                <a:spcPts val="0"/>
              </a:spcAft>
              <a:buNone/>
            </a:pPr>
            <a:r>
              <a:rPr lang="en-US"/>
              <a:t>Remember, to cause precipitation storms need 2 things: </a:t>
            </a:r>
            <a:endParaRPr/>
          </a:p>
          <a:p>
            <a:pPr indent="-317500" lvl="0" marL="457200" rtl="0" algn="l">
              <a:spcBef>
                <a:spcPts val="360"/>
              </a:spcBef>
              <a:spcAft>
                <a:spcPts val="0"/>
              </a:spcAft>
              <a:buSzPts val="1400"/>
              <a:buAutoNum type="arabicPeriod"/>
            </a:pPr>
            <a:r>
              <a:rPr lang="en-US"/>
              <a:t>Rising cooling air</a:t>
            </a:r>
            <a:endParaRPr/>
          </a:p>
          <a:p>
            <a:pPr indent="-317500" lvl="0" marL="457200" rtl="0" algn="l">
              <a:spcBef>
                <a:spcPts val="0"/>
              </a:spcBef>
              <a:spcAft>
                <a:spcPts val="0"/>
              </a:spcAft>
              <a:buSzPts val="1400"/>
              <a:buAutoNum type="arabicPeriod"/>
            </a:pPr>
            <a:r>
              <a:rPr lang="en-US"/>
              <a:t>Moisture</a:t>
            </a:r>
            <a:endParaRPr/>
          </a:p>
          <a:p>
            <a:pPr indent="0" lvl="0" marL="0" rtl="0" algn="l">
              <a:spcBef>
                <a:spcPts val="360"/>
              </a:spcBef>
              <a:spcAft>
                <a:spcPts val="0"/>
              </a:spcAft>
              <a:buNone/>
            </a:pPr>
            <a:r>
              <a:rPr lang="en-US"/>
              <a:t> </a:t>
            </a:r>
            <a:endParaRPr/>
          </a:p>
          <a:p>
            <a:pPr indent="0" lvl="0" marL="0" rtl="0" algn="l">
              <a:spcBef>
                <a:spcPts val="360"/>
              </a:spcBef>
              <a:spcAft>
                <a:spcPts val="0"/>
              </a:spcAft>
              <a:buNone/>
            </a:pPr>
            <a:r>
              <a:rPr lang="en-US"/>
              <a:t>Where did the moisture come from? </a:t>
            </a:r>
            <a:endParaRPr/>
          </a:p>
          <a:p>
            <a:pPr indent="0" lvl="0" marL="0" rtl="0" algn="l">
              <a:spcBef>
                <a:spcPts val="360"/>
              </a:spcBef>
              <a:spcAft>
                <a:spcPts val="0"/>
              </a:spcAft>
              <a:buClr>
                <a:schemeClr val="dk1"/>
              </a:buClr>
              <a:buSzPts val="1100"/>
              <a:buFont typeface="Arial"/>
              <a:buNone/>
            </a:pPr>
            <a:r>
              <a:rPr lang="en-US"/>
              <a:t>Which direction is the CA storm moving?</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800" name="Google Shape;1800;g50d64725fa_1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8" name="Shape 708"/>
        <p:cNvGrpSpPr/>
        <p:nvPr/>
      </p:nvGrpSpPr>
      <p:grpSpPr>
        <a:xfrm>
          <a:off x="0" y="0"/>
          <a:ext cx="0" cy="0"/>
          <a:chOff x="0" y="0"/>
          <a:chExt cx="0" cy="0"/>
        </a:xfrm>
      </p:grpSpPr>
      <p:sp>
        <p:nvSpPr>
          <p:cNvPr id="709" name="Google Shape;709;g6e6e89854d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6e6e89854d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We engage with weather phenomenon using the inquiry cycle, or 5E’s.  In the anchor, we engaged with a phenomenon and </a:t>
            </a:r>
            <a:r>
              <a:rPr lang="en-US"/>
              <a:t>hopefully</a:t>
            </a:r>
            <a:r>
              <a:rPr lang="en-US"/>
              <a:t> piqued interest for exploration.  We also did a bit of pre-assessment by asking you construct a working explanation that we can build upon.</a:t>
            </a:r>
            <a:endParaRPr/>
          </a:p>
          <a:p>
            <a:pPr indent="0" lvl="0" marL="0" rtl="0" algn="l">
              <a:spcBef>
                <a:spcPts val="360"/>
              </a:spcBef>
              <a:spcAft>
                <a:spcPts val="0"/>
              </a:spcAft>
              <a:buNone/>
            </a:pPr>
            <a:r>
              <a:rPr lang="en-US"/>
              <a:t>The 5E’s  are referenced at the beginning of each lesson. These align to the NGSS science practices as well, we are learning by doing what scientists do. </a:t>
            </a:r>
            <a:r>
              <a:rPr b="1" i="1" lang="en-US"/>
              <a:t>Look at LS1 as an example (table of contents, at beginning of each lesson)</a:t>
            </a:r>
            <a:r>
              <a:rPr b="1" i="1" lang="en-US">
                <a:solidFill>
                  <a:srgbClr val="000000"/>
                </a:solidFill>
              </a:rPr>
              <a:t>.</a:t>
            </a:r>
            <a:r>
              <a:rPr lang="en-US">
                <a:solidFill>
                  <a:srgbClr val="000000"/>
                </a:solidFill>
              </a:rPr>
              <a:t> By the time we get to explain, we are really looking for understanding in the way students are explaining what they are seeing.</a:t>
            </a:r>
            <a:endParaRPr>
              <a:solidFill>
                <a:srgbClr val="000000"/>
              </a:solidFill>
            </a:endParaRPr>
          </a:p>
          <a:p>
            <a:pPr indent="0" lvl="0" marL="0" rtl="0" algn="l">
              <a:spcBef>
                <a:spcPts val="360"/>
              </a:spcBef>
              <a:spcAft>
                <a:spcPts val="0"/>
              </a:spcAft>
              <a:buNone/>
            </a:pPr>
            <a:r>
              <a:t/>
            </a:r>
            <a:endParaRPr>
              <a:solidFill>
                <a:srgbClr val="000000"/>
              </a:solidFill>
            </a:endParaRPr>
          </a:p>
          <a:p>
            <a:pPr indent="0" lvl="0" marL="0" rtl="0" algn="l">
              <a:spcBef>
                <a:spcPts val="360"/>
              </a:spcBef>
              <a:spcAft>
                <a:spcPts val="0"/>
              </a:spcAft>
              <a:buNone/>
            </a:pPr>
            <a:r>
              <a:rPr lang="en-US">
                <a:solidFill>
                  <a:srgbClr val="000000"/>
                </a:solidFill>
              </a:rPr>
              <a:t>Elements of inquiry approach to learning:</a:t>
            </a:r>
            <a:endParaRPr>
              <a:solidFill>
                <a:srgbClr val="000000"/>
              </a:solidFill>
            </a:endParaRPr>
          </a:p>
          <a:p>
            <a:pPr indent="-317500" lvl="0" marL="457200" rtl="0" algn="l">
              <a:spcBef>
                <a:spcPts val="360"/>
              </a:spcBef>
              <a:spcAft>
                <a:spcPts val="0"/>
              </a:spcAft>
              <a:buSzPts val="1400"/>
              <a:buChar char="●"/>
            </a:pPr>
            <a:r>
              <a:rPr lang="en-US"/>
              <a:t>Open ended questioning vs questions with yes/no answers</a:t>
            </a:r>
            <a:endParaRPr/>
          </a:p>
          <a:p>
            <a:pPr indent="-317500" lvl="0" marL="457200" rtl="0" algn="l">
              <a:spcBef>
                <a:spcPts val="0"/>
              </a:spcBef>
              <a:spcAft>
                <a:spcPts val="0"/>
              </a:spcAft>
              <a:buSzPts val="1400"/>
              <a:buChar char="●"/>
            </a:pPr>
            <a:r>
              <a:rPr lang="en-US"/>
              <a:t>Engaging students with phenomenon that don’t have one obvious answer</a:t>
            </a:r>
            <a:endParaRPr/>
          </a:p>
          <a:p>
            <a:pPr indent="-317500" lvl="0" marL="457200" rtl="0" algn="l">
              <a:spcBef>
                <a:spcPts val="0"/>
              </a:spcBef>
              <a:spcAft>
                <a:spcPts val="0"/>
              </a:spcAft>
              <a:buSzPts val="1400"/>
              <a:buChar char="●"/>
            </a:pPr>
            <a:r>
              <a:rPr lang="en-US"/>
              <a:t>Asking students to design their own explanations by constructing models</a:t>
            </a:r>
            <a:endParaRPr/>
          </a:p>
          <a:p>
            <a:pPr indent="-317500" lvl="0" marL="457200" rtl="0" algn="l">
              <a:spcBef>
                <a:spcPts val="0"/>
              </a:spcBef>
              <a:spcAft>
                <a:spcPts val="0"/>
              </a:spcAft>
              <a:buSzPts val="1400"/>
              <a:buChar char="●"/>
            </a:pPr>
            <a:r>
              <a:rPr lang="en-US"/>
              <a:t>Providing time to share our ideas with each other, and then to go back and update/revise our ideas</a:t>
            </a:r>
            <a:endParaRPr/>
          </a:p>
          <a:p>
            <a:pPr indent="-317500" lvl="0" marL="457200" rtl="0" algn="l">
              <a:spcBef>
                <a:spcPts val="0"/>
              </a:spcBef>
              <a:spcAft>
                <a:spcPts val="0"/>
              </a:spcAft>
              <a:buSzPts val="1400"/>
              <a:buChar char="●"/>
            </a:pPr>
            <a:r>
              <a:rPr b="1" lang="en-US"/>
              <a:t>LOTS of discussion</a:t>
            </a:r>
            <a:endParaRPr b="1"/>
          </a:p>
        </p:txBody>
      </p:sp>
      <p:sp>
        <p:nvSpPr>
          <p:cNvPr id="711" name="Google Shape;711;g6e6e89854d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8" name="Shape 1808"/>
        <p:cNvGrpSpPr/>
        <p:nvPr/>
      </p:nvGrpSpPr>
      <p:grpSpPr>
        <a:xfrm>
          <a:off x="0" y="0"/>
          <a:ext cx="0" cy="0"/>
          <a:chOff x="0" y="0"/>
          <a:chExt cx="0" cy="0"/>
        </a:xfrm>
      </p:grpSpPr>
      <p:sp>
        <p:nvSpPr>
          <p:cNvPr id="1809" name="Google Shape;1809;g50d64725fa_1_1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Heavenly is at higher elevation than South Lake Tahoe, and we learned in Learning Sequence 1 that air temperature decreases as altitude increases. Lower temperatures would allow for snow instead of rain.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810" name="Google Shape;1810;g50d64725fa_1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1" name="Shape 1821"/>
        <p:cNvGrpSpPr/>
        <p:nvPr/>
      </p:nvGrpSpPr>
      <p:grpSpPr>
        <a:xfrm>
          <a:off x="0" y="0"/>
          <a:ext cx="0" cy="0"/>
          <a:chOff x="0" y="0"/>
          <a:chExt cx="0" cy="0"/>
        </a:xfrm>
      </p:grpSpPr>
      <p:sp>
        <p:nvSpPr>
          <p:cNvPr id="1822" name="Google Shape;1822;g5f9b4eb33f_0_1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Discuss at your table.</a:t>
            </a:r>
            <a:endParaRPr/>
          </a:p>
          <a:p>
            <a:pPr indent="0" lvl="0" marL="0" rtl="0" algn="l">
              <a:spcBef>
                <a:spcPts val="360"/>
              </a:spcBef>
              <a:spcAft>
                <a:spcPts val="0"/>
              </a:spcAft>
              <a:buNone/>
            </a:pPr>
            <a:r>
              <a:t/>
            </a:r>
            <a:endParaRPr>
              <a:solidFill>
                <a:srgbClr val="980000"/>
              </a:solidFill>
            </a:endParaRPr>
          </a:p>
          <a:p>
            <a:pPr indent="-317500" lvl="0" marL="457200" rtl="0" algn="l">
              <a:spcBef>
                <a:spcPts val="360"/>
              </a:spcBef>
              <a:spcAft>
                <a:spcPts val="0"/>
              </a:spcAft>
              <a:buClr>
                <a:srgbClr val="980000"/>
              </a:buClr>
              <a:buSzPts val="1400"/>
              <a:buChar char="●"/>
            </a:pPr>
            <a:r>
              <a:rPr lang="en-US">
                <a:solidFill>
                  <a:srgbClr val="980000"/>
                </a:solidFill>
              </a:rPr>
              <a:t>A source of humidity/moisture is needed to have a stormy day</a:t>
            </a:r>
            <a:endParaRPr>
              <a:solidFill>
                <a:srgbClr val="980000"/>
              </a:solidFill>
            </a:endParaRPr>
          </a:p>
          <a:p>
            <a:pPr indent="-317500" lvl="0" marL="457200" rtl="0" algn="l">
              <a:spcBef>
                <a:spcPts val="0"/>
              </a:spcBef>
              <a:spcAft>
                <a:spcPts val="0"/>
              </a:spcAft>
              <a:buClr>
                <a:srgbClr val="980000"/>
              </a:buClr>
              <a:buSzPts val="1400"/>
              <a:buChar char="●"/>
            </a:pPr>
            <a:r>
              <a:rPr lang="en-US">
                <a:solidFill>
                  <a:srgbClr val="980000"/>
                </a:solidFill>
              </a:rPr>
              <a:t>Warm air rises and cool air sinks</a:t>
            </a:r>
            <a:endParaRPr>
              <a:solidFill>
                <a:srgbClr val="980000"/>
              </a:solidFill>
            </a:endParaRPr>
          </a:p>
          <a:p>
            <a:pPr indent="-317500" lvl="0" marL="457200" rtl="0" algn="l">
              <a:spcBef>
                <a:spcPts val="0"/>
              </a:spcBef>
              <a:spcAft>
                <a:spcPts val="0"/>
              </a:spcAft>
              <a:buClr>
                <a:srgbClr val="980000"/>
              </a:buClr>
              <a:buSzPts val="1400"/>
              <a:buChar char="●"/>
            </a:pPr>
            <a:r>
              <a:rPr lang="en-US">
                <a:solidFill>
                  <a:srgbClr val="980000"/>
                </a:solidFill>
              </a:rPr>
              <a:t>Warm air can take in more water vapor than cool air</a:t>
            </a:r>
            <a:endParaRPr/>
          </a:p>
          <a:p>
            <a:pPr indent="-317500" lvl="0" marL="457200" rtl="0" algn="l">
              <a:spcBef>
                <a:spcPts val="360"/>
              </a:spcBef>
              <a:spcAft>
                <a:spcPts val="0"/>
              </a:spcAft>
              <a:buClr>
                <a:srgbClr val="1155CC"/>
              </a:buClr>
              <a:buSzPts val="1400"/>
              <a:buChar char="●"/>
            </a:pPr>
            <a:r>
              <a:rPr lang="en-US">
                <a:solidFill>
                  <a:srgbClr val="1155CC"/>
                </a:solidFill>
              </a:rPr>
              <a:t>Air moves from high to low pressure</a:t>
            </a:r>
            <a:endParaRPr/>
          </a:p>
        </p:txBody>
      </p:sp>
      <p:sp>
        <p:nvSpPr>
          <p:cNvPr id="1823" name="Google Shape;1823;g5f9b4eb33f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9" name="Shape 1829"/>
        <p:cNvGrpSpPr/>
        <p:nvPr/>
      </p:nvGrpSpPr>
      <p:grpSpPr>
        <a:xfrm>
          <a:off x="0" y="0"/>
          <a:ext cx="0" cy="0"/>
          <a:chOff x="0" y="0"/>
          <a:chExt cx="0" cy="0"/>
        </a:xfrm>
      </p:grpSpPr>
      <p:sp>
        <p:nvSpPr>
          <p:cNvPr id="1830" name="Google Shape;1830;g50d64725fa_1_1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Here we see the path of the storm front over several days. As the storm moves inland from the west to the east, it becomes cold enough to snow in Nevada.  The question we investigate now is why do some areas get more snow than others? And further, why did some areas get no snow at all?</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Complete Steps 1-4 in small groups.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831" name="Google Shape;1831;g50d64725fa_1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8" name="Shape 1838"/>
        <p:cNvGrpSpPr/>
        <p:nvPr/>
      </p:nvGrpSpPr>
      <p:grpSpPr>
        <a:xfrm>
          <a:off x="0" y="0"/>
          <a:ext cx="0" cy="0"/>
          <a:chOff x="0" y="0"/>
          <a:chExt cx="0" cy="0"/>
        </a:xfrm>
      </p:grpSpPr>
      <p:sp>
        <p:nvSpPr>
          <p:cNvPr id="1839" name="Google Shape;1839;g7d3ff28084_1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40" name="Google Shape;1840;g7d3ff28084_1_30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841" name="Google Shape;1841;g7d3ff28084_1_30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1" name="Shape 1861"/>
        <p:cNvGrpSpPr/>
        <p:nvPr/>
      </p:nvGrpSpPr>
      <p:grpSpPr>
        <a:xfrm>
          <a:off x="0" y="0"/>
          <a:ext cx="0" cy="0"/>
          <a:chOff x="0" y="0"/>
          <a:chExt cx="0" cy="0"/>
        </a:xfrm>
      </p:grpSpPr>
      <p:sp>
        <p:nvSpPr>
          <p:cNvPr id="1862" name="Google Shape;1862;g50d64725fa_1_1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1100">
                <a:solidFill>
                  <a:srgbClr val="595857"/>
                </a:solidFill>
                <a:latin typeface="Open Sans"/>
                <a:ea typeface="Open Sans"/>
                <a:cs typeface="Open Sans"/>
                <a:sym typeface="Open Sans"/>
              </a:rPr>
              <a:t>How does the humidity data help you understand why it snowed in some places but not in others?</a:t>
            </a:r>
            <a:endParaRPr sz="1100">
              <a:solidFill>
                <a:srgbClr val="595857"/>
              </a:solidFill>
              <a:latin typeface="Open Sans"/>
              <a:ea typeface="Open Sans"/>
              <a:cs typeface="Open Sans"/>
              <a:sym typeface="Open Sans"/>
            </a:endParaRPr>
          </a:p>
          <a:p>
            <a:pPr indent="-317500" lvl="0" marL="457200" rtl="0" algn="l">
              <a:spcBef>
                <a:spcPts val="360"/>
              </a:spcBef>
              <a:spcAft>
                <a:spcPts val="0"/>
              </a:spcAft>
              <a:buSzPts val="1400"/>
              <a:buChar char="●"/>
            </a:pPr>
            <a:r>
              <a:rPr lang="en-US"/>
              <a:t>Places with high humidity &amp; near the L pressure area would get snow.</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863" name="Google Shape;1863;g50d64725fa_1_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0" name="Shape 1880"/>
        <p:cNvGrpSpPr/>
        <p:nvPr/>
      </p:nvGrpSpPr>
      <p:grpSpPr>
        <a:xfrm>
          <a:off x="0" y="0"/>
          <a:ext cx="0" cy="0"/>
          <a:chOff x="0" y="0"/>
          <a:chExt cx="0" cy="0"/>
        </a:xfrm>
      </p:grpSpPr>
      <p:sp>
        <p:nvSpPr>
          <p:cNvPr id="1881" name="Google Shape;1881;g50d64725fa_1_2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Find a partner to discuss the questions, focus on sharing your hypothesis for where there might be a snow day</a:t>
            </a:r>
            <a:endParaRPr/>
          </a:p>
          <a:p>
            <a:pPr indent="0" lvl="0" marL="0" rtl="0" algn="l">
              <a:spcBef>
                <a:spcPts val="360"/>
              </a:spcBef>
              <a:spcAft>
                <a:spcPts val="0"/>
              </a:spcAft>
              <a:buNone/>
            </a:pPr>
            <a:r>
              <a:rPr lang="en-US"/>
              <a:t>*</a:t>
            </a:r>
            <a:r>
              <a:rPr lang="en-US"/>
              <a:t>Use page 141 Teacher guide to answer question prompts</a:t>
            </a:r>
            <a:endParaRPr/>
          </a:p>
          <a:p>
            <a:pPr indent="0" lvl="0" marL="0" rtl="0" algn="l">
              <a:spcBef>
                <a:spcPts val="360"/>
              </a:spcBef>
              <a:spcAft>
                <a:spcPts val="0"/>
              </a:spcAft>
              <a:buNone/>
            </a:pPr>
            <a:r>
              <a:rPr i="1" lang="en-US"/>
              <a:t> </a:t>
            </a:r>
            <a:endParaRPr i="1"/>
          </a:p>
          <a:p>
            <a:pPr indent="0" lvl="0" marL="0" rtl="0" algn="l">
              <a:spcBef>
                <a:spcPts val="360"/>
              </a:spcBef>
              <a:spcAft>
                <a:spcPts val="0"/>
              </a:spcAft>
              <a:buNone/>
            </a:pPr>
            <a:r>
              <a:t/>
            </a:r>
            <a:endParaRPr/>
          </a:p>
        </p:txBody>
      </p:sp>
      <p:sp>
        <p:nvSpPr>
          <p:cNvPr id="1882" name="Google Shape;1882;g50d64725fa_1_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8" name="Shape 1888"/>
        <p:cNvGrpSpPr/>
        <p:nvPr/>
      </p:nvGrpSpPr>
      <p:grpSpPr>
        <a:xfrm>
          <a:off x="0" y="0"/>
          <a:ext cx="0" cy="0"/>
          <a:chOff x="0" y="0"/>
          <a:chExt cx="0" cy="0"/>
        </a:xfrm>
      </p:grpSpPr>
      <p:sp>
        <p:nvSpPr>
          <p:cNvPr id="1889" name="Google Shape;1889;g50d64725fa_1_2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 Challenge 2 we discovered where is snowed on Feb 23.  Now we want to predict what will happen on Feb 24. Work in small groups to complete Challenge 3.</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890" name="Google Shape;1890;g50d64725fa_1_2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7" name="Shape 1897"/>
        <p:cNvGrpSpPr/>
        <p:nvPr/>
      </p:nvGrpSpPr>
      <p:grpSpPr>
        <a:xfrm>
          <a:off x="0" y="0"/>
          <a:ext cx="0" cy="0"/>
          <a:chOff x="0" y="0"/>
          <a:chExt cx="0" cy="0"/>
        </a:xfrm>
      </p:grpSpPr>
      <p:sp>
        <p:nvSpPr>
          <p:cNvPr id="1898" name="Google Shape;1898;g598a833fc7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Where do you think it will snow more than 5cm on Feb 24th? Why?</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899" name="Google Shape;1899;g598a833fc7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4" name="Shape 1914"/>
        <p:cNvGrpSpPr/>
        <p:nvPr/>
      </p:nvGrpSpPr>
      <p:grpSpPr>
        <a:xfrm>
          <a:off x="0" y="0"/>
          <a:ext cx="0" cy="0"/>
          <a:chOff x="0" y="0"/>
          <a:chExt cx="0" cy="0"/>
        </a:xfrm>
      </p:grpSpPr>
      <p:sp>
        <p:nvSpPr>
          <p:cNvPr id="1915" name="Google Shape;1915;g596c339af3_1_13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16" name="Google Shape;1916;g596c339af3_1_13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What is the story of this storm that students would need to tell to predict where the snow day would be?</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Where did we have some debate or disagreement? How would you approach this with your students?</a:t>
            </a:r>
            <a:endParaRPr/>
          </a:p>
        </p:txBody>
      </p:sp>
      <p:sp>
        <p:nvSpPr>
          <p:cNvPr id="1917" name="Google Shape;1917;g596c339af3_1_130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2" name="Shape 1922"/>
        <p:cNvGrpSpPr/>
        <p:nvPr/>
      </p:nvGrpSpPr>
      <p:grpSpPr>
        <a:xfrm>
          <a:off x="0" y="0"/>
          <a:ext cx="0" cy="0"/>
          <a:chOff x="0" y="0"/>
          <a:chExt cx="0" cy="0"/>
        </a:xfrm>
      </p:grpSpPr>
      <p:sp>
        <p:nvSpPr>
          <p:cNvPr id="1923" name="Google Shape;1923;g5f9b4eb33f_0_1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Discuss at your table.</a:t>
            </a:r>
            <a:endParaRPr/>
          </a:p>
          <a:p>
            <a:pPr indent="0" lvl="0" marL="0" rtl="0" algn="l">
              <a:spcBef>
                <a:spcPts val="360"/>
              </a:spcBef>
              <a:spcAft>
                <a:spcPts val="0"/>
              </a:spcAft>
              <a:buNone/>
            </a:pPr>
            <a:r>
              <a:t/>
            </a:r>
            <a:endParaRPr>
              <a:solidFill>
                <a:srgbClr val="6AA84F"/>
              </a:solidFill>
            </a:endParaRPr>
          </a:p>
          <a:p>
            <a:pPr indent="-304800" lvl="0" marL="457200" rtl="0" algn="l">
              <a:spcBef>
                <a:spcPts val="360"/>
              </a:spcBef>
              <a:spcAft>
                <a:spcPts val="0"/>
              </a:spcAft>
              <a:buClr>
                <a:srgbClr val="6AA84F"/>
              </a:buClr>
              <a:buSzPts val="1200"/>
              <a:buAutoNum type="arabicPeriod"/>
            </a:pPr>
            <a:r>
              <a:rPr lang="en-US">
                <a:solidFill>
                  <a:srgbClr val="6AA84F"/>
                </a:solidFill>
              </a:rPr>
              <a:t>When a cold air mass meets a warm air mass, the cold air will push the warm air up in the atmosphere.</a:t>
            </a:r>
            <a:endParaRPr>
              <a:solidFill>
                <a:srgbClr val="6AA84F"/>
              </a:solidFill>
            </a:endParaRPr>
          </a:p>
          <a:p>
            <a:pPr indent="-304800" lvl="0" marL="457200" rtl="0" algn="l">
              <a:spcBef>
                <a:spcPts val="360"/>
              </a:spcBef>
              <a:spcAft>
                <a:spcPts val="0"/>
              </a:spcAft>
              <a:buClr>
                <a:srgbClr val="6AA84F"/>
              </a:buClr>
              <a:buSzPts val="1200"/>
              <a:buAutoNum type="arabicPeriod"/>
            </a:pPr>
            <a:r>
              <a:rPr lang="en-US">
                <a:solidFill>
                  <a:srgbClr val="6AA84F"/>
                </a:solidFill>
              </a:rPr>
              <a:t>As the warm air mass moves up, it cools and moisture in the air condenses, forming clouds, which can lead to  precipitation.</a:t>
            </a:r>
            <a:endParaRPr/>
          </a:p>
          <a:p>
            <a:pPr indent="-317500" lvl="0" marL="457200" rtl="0" algn="l">
              <a:spcBef>
                <a:spcPts val="360"/>
              </a:spcBef>
              <a:spcAft>
                <a:spcPts val="0"/>
              </a:spcAft>
              <a:buClr>
                <a:srgbClr val="1155CC"/>
              </a:buClr>
              <a:buSzPts val="1400"/>
              <a:buAutoNum type="arabicPeriod"/>
            </a:pPr>
            <a:r>
              <a:rPr lang="en-US">
                <a:solidFill>
                  <a:srgbClr val="1155CC"/>
                </a:solidFill>
              </a:rPr>
              <a:t>Air moves from high to low pressure</a:t>
            </a:r>
            <a:endParaRPr>
              <a:solidFill>
                <a:srgbClr val="1155CC"/>
              </a:solidFill>
            </a:endParaRPr>
          </a:p>
          <a:p>
            <a:pPr indent="-317500" lvl="0" marL="457200" rtl="0" algn="l">
              <a:spcBef>
                <a:spcPts val="360"/>
              </a:spcBef>
              <a:spcAft>
                <a:spcPts val="0"/>
              </a:spcAft>
              <a:buClr>
                <a:srgbClr val="1155CC"/>
              </a:buClr>
              <a:buSzPts val="1400"/>
              <a:buAutoNum type="arabicPeriod"/>
            </a:pPr>
            <a:r>
              <a:rPr lang="en-US">
                <a:solidFill>
                  <a:srgbClr val="1155CC"/>
                </a:solidFill>
              </a:rPr>
              <a:t>Areas of high pressure are usually behind the cold front, while areas of low pressure are around the front at the northern end.</a:t>
            </a:r>
            <a:endParaRPr/>
          </a:p>
          <a:p>
            <a:pPr indent="-304800" lvl="0" marL="457200" rtl="0" algn="l">
              <a:spcBef>
                <a:spcPts val="0"/>
              </a:spcBef>
              <a:spcAft>
                <a:spcPts val="0"/>
              </a:spcAft>
              <a:buClr>
                <a:srgbClr val="FF9900"/>
              </a:buClr>
              <a:buSzPts val="1200"/>
              <a:buAutoNum type="arabicPeriod"/>
            </a:pPr>
            <a:r>
              <a:rPr lang="en-US">
                <a:solidFill>
                  <a:srgbClr val="FF9900"/>
                </a:solidFill>
              </a:rPr>
              <a:t>Air temperature increases in places with more concentrated solar radiation (the Equator) and decreases in places with less concentrated solar radiation </a:t>
            </a:r>
            <a:endParaRPr>
              <a:solidFill>
                <a:srgbClr val="FF9900"/>
              </a:solidFill>
            </a:endParaRPr>
          </a:p>
          <a:p>
            <a:pPr indent="-304800" lvl="0" marL="457200" rtl="0" algn="l">
              <a:spcBef>
                <a:spcPts val="0"/>
              </a:spcBef>
              <a:spcAft>
                <a:spcPts val="0"/>
              </a:spcAft>
              <a:buClr>
                <a:srgbClr val="FF9900"/>
              </a:buClr>
              <a:buSzPts val="1200"/>
              <a:buAutoNum type="arabicPeriod"/>
            </a:pPr>
            <a:r>
              <a:rPr lang="en-US">
                <a:solidFill>
                  <a:srgbClr val="FF9900"/>
                </a:solidFill>
              </a:rPr>
              <a:t>In the tropics, air moves across Earth’s surface towards the equator due to convection. </a:t>
            </a:r>
            <a:endParaRPr>
              <a:solidFill>
                <a:srgbClr val="FF9900"/>
              </a:solidFill>
            </a:endParaRPr>
          </a:p>
          <a:p>
            <a:pPr indent="-304800" lvl="0" marL="457200" rtl="0" algn="l">
              <a:spcBef>
                <a:spcPts val="0"/>
              </a:spcBef>
              <a:spcAft>
                <a:spcPts val="0"/>
              </a:spcAft>
              <a:buClr>
                <a:srgbClr val="FF9900"/>
              </a:buClr>
              <a:buSzPts val="1200"/>
              <a:buAutoNum type="arabicPeriod"/>
            </a:pPr>
            <a:r>
              <a:rPr lang="en-US">
                <a:solidFill>
                  <a:srgbClr val="FF9900"/>
                </a:solidFill>
              </a:rPr>
              <a:t> Air deflects across the Earth’s surface due to the Earth’s rotation (east to west in the tropics, west to east in the midlatitudes)</a:t>
            </a:r>
            <a:endParaRPr>
              <a:solidFill>
                <a:srgbClr val="FF9900"/>
              </a:solidFill>
            </a:endParaRPr>
          </a:p>
          <a:p>
            <a:pPr indent="0" lvl="0" marL="457200" rtl="0" algn="l">
              <a:spcBef>
                <a:spcPts val="360"/>
              </a:spcBef>
              <a:spcAft>
                <a:spcPts val="0"/>
              </a:spcAft>
              <a:buNone/>
            </a:pPr>
            <a:r>
              <a:t/>
            </a:r>
            <a:endParaRPr/>
          </a:p>
        </p:txBody>
      </p:sp>
      <p:sp>
        <p:nvSpPr>
          <p:cNvPr id="1924" name="Google Shape;1924;g5f9b4eb33f_0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7" name="Shape 717"/>
        <p:cNvGrpSpPr/>
        <p:nvPr/>
      </p:nvGrpSpPr>
      <p:grpSpPr>
        <a:xfrm>
          <a:off x="0" y="0"/>
          <a:ext cx="0" cy="0"/>
          <a:chOff x="0" y="0"/>
          <a:chExt cx="0" cy="0"/>
        </a:xfrm>
      </p:grpSpPr>
      <p:sp>
        <p:nvSpPr>
          <p:cNvPr id="718" name="Google Shape;718;g596c339af3_1_13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596c339af3_1_13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Make time for students to share their ideas!  Activating the speaking part of our brains helps with memory &amp; retention.  Students should be talking way more than the teacher!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Try to warm yourself to the idea that a noisy classroom is one in which learning is happening! </a:t>
            </a:r>
            <a:endParaRPr/>
          </a:p>
        </p:txBody>
      </p:sp>
      <p:sp>
        <p:nvSpPr>
          <p:cNvPr id="720" name="Google Shape;720;g596c339af3_1_13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0" name="Shape 1930"/>
        <p:cNvGrpSpPr/>
        <p:nvPr/>
      </p:nvGrpSpPr>
      <p:grpSpPr>
        <a:xfrm>
          <a:off x="0" y="0"/>
          <a:ext cx="0" cy="0"/>
          <a:chOff x="0" y="0"/>
          <a:chExt cx="0" cy="0"/>
        </a:xfrm>
      </p:grpSpPr>
      <p:sp>
        <p:nvSpPr>
          <p:cNvPr id="1931" name="Google Shape;1931;g50d64725fa_1_20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What ideas for adaptations do you have to make the curriculum meaningful/relevant to your students? What local weather </a:t>
            </a:r>
            <a:r>
              <a:rPr lang="en-US"/>
              <a:t>phenomena</a:t>
            </a:r>
            <a:r>
              <a:rPr lang="en-US"/>
              <a:t> can you include?</a:t>
            </a:r>
            <a:endParaRPr/>
          </a:p>
          <a:p>
            <a:pPr indent="0" lvl="0" marL="0" rtl="0" algn="l">
              <a:spcBef>
                <a:spcPts val="360"/>
              </a:spcBef>
              <a:spcAft>
                <a:spcPts val="0"/>
              </a:spcAft>
              <a:buNone/>
            </a:pPr>
            <a:r>
              <a:rPr lang="en-US"/>
              <a:t>Why is learning about weather important?</a:t>
            </a:r>
            <a:endParaRPr/>
          </a:p>
          <a:p>
            <a:pPr indent="-304800" lvl="0" marL="457200" rtl="0" algn="l">
              <a:lnSpc>
                <a:spcPct val="90000"/>
              </a:lnSpc>
              <a:spcBef>
                <a:spcPts val="0"/>
              </a:spcBef>
              <a:spcAft>
                <a:spcPts val="0"/>
              </a:spcAft>
              <a:buClr>
                <a:srgbClr val="595857"/>
              </a:buClr>
              <a:buSzPts val="1200"/>
              <a:buChar char="•"/>
            </a:pPr>
            <a:r>
              <a:rPr i="1" lang="en-US">
                <a:solidFill>
                  <a:srgbClr val="595857"/>
                </a:solidFill>
                <a:latin typeface="Open Sans"/>
                <a:ea typeface="Open Sans"/>
                <a:cs typeface="Open Sans"/>
                <a:sym typeface="Open Sans"/>
              </a:rPr>
              <a:t>How weather affects us.</a:t>
            </a:r>
            <a:endParaRPr i="1">
              <a:solidFill>
                <a:srgbClr val="595857"/>
              </a:solidFill>
              <a:latin typeface="Open Sans"/>
              <a:ea typeface="Open Sans"/>
              <a:cs typeface="Open Sans"/>
              <a:sym typeface="Open Sans"/>
            </a:endParaRPr>
          </a:p>
          <a:p>
            <a:pPr indent="-304800" lvl="0" marL="457200" rtl="0" algn="l">
              <a:lnSpc>
                <a:spcPct val="90000"/>
              </a:lnSpc>
              <a:spcBef>
                <a:spcPts val="0"/>
              </a:spcBef>
              <a:spcAft>
                <a:spcPts val="0"/>
              </a:spcAft>
              <a:buClr>
                <a:srgbClr val="595857"/>
              </a:buClr>
              <a:buSzPts val="1200"/>
              <a:buChar char="•"/>
            </a:pPr>
            <a:r>
              <a:rPr i="1" lang="en-US">
                <a:solidFill>
                  <a:srgbClr val="595857"/>
                </a:solidFill>
                <a:latin typeface="Open Sans"/>
                <a:ea typeface="Open Sans"/>
                <a:cs typeface="Open Sans"/>
                <a:sym typeface="Open Sans"/>
              </a:rPr>
              <a:t>Why being able to anticipate where storms come from is important for communities.</a:t>
            </a:r>
            <a:r>
              <a:rPr lang="en-US">
                <a:solidFill>
                  <a:srgbClr val="595857"/>
                </a:solidFill>
                <a:latin typeface="Open Sans"/>
                <a:ea typeface="Open Sans"/>
                <a:cs typeface="Open Sans"/>
                <a:sym typeface="Open Sans"/>
              </a:rPr>
              <a:t> </a:t>
            </a:r>
            <a:endParaRPr>
              <a:solidFill>
                <a:srgbClr val="595857"/>
              </a:solidFill>
              <a:latin typeface="Open Sans"/>
              <a:ea typeface="Open Sans"/>
              <a:cs typeface="Open Sans"/>
              <a:sym typeface="Open Sans"/>
            </a:endParaRPr>
          </a:p>
          <a:p>
            <a:pPr indent="-304800" lvl="0" marL="457200" rtl="0" algn="l">
              <a:lnSpc>
                <a:spcPct val="90000"/>
              </a:lnSpc>
              <a:spcBef>
                <a:spcPts val="0"/>
              </a:spcBef>
              <a:spcAft>
                <a:spcPts val="0"/>
              </a:spcAft>
              <a:buClr>
                <a:srgbClr val="595857"/>
              </a:buClr>
              <a:buSzPts val="1200"/>
              <a:buChar char="•"/>
            </a:pPr>
            <a:r>
              <a:rPr i="1" lang="en-US">
                <a:solidFill>
                  <a:srgbClr val="595857"/>
                </a:solidFill>
                <a:latin typeface="Open Sans"/>
                <a:ea typeface="Open Sans"/>
                <a:cs typeface="Open Sans"/>
                <a:sym typeface="Open Sans"/>
              </a:rPr>
              <a:t>Using our understanding of weather to prepare for storms.</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932" name="Google Shape;1932;g50d64725fa_1_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9" name="Shape 1939"/>
        <p:cNvGrpSpPr/>
        <p:nvPr/>
      </p:nvGrpSpPr>
      <p:grpSpPr>
        <a:xfrm>
          <a:off x="0" y="0"/>
          <a:ext cx="0" cy="0"/>
          <a:chOff x="0" y="0"/>
          <a:chExt cx="0" cy="0"/>
        </a:xfrm>
      </p:grpSpPr>
      <p:sp>
        <p:nvSpPr>
          <p:cNvPr id="1940" name="Google Shape;1940;g598a833d90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941" name="Google Shape;1941;g598a833d90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7" name="Shape 1947"/>
        <p:cNvGrpSpPr/>
        <p:nvPr/>
      </p:nvGrpSpPr>
      <p:grpSpPr>
        <a:xfrm>
          <a:off x="0" y="0"/>
          <a:ext cx="0" cy="0"/>
          <a:chOff x="0" y="0"/>
          <a:chExt cx="0" cy="0"/>
        </a:xfrm>
      </p:grpSpPr>
      <p:sp>
        <p:nvSpPr>
          <p:cNvPr id="1948" name="Google Shape;1948;g50d64725fa_1_2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Pre-assessments: Anchor (draw a model for how you think the Boulder storm happened) and Lesson 12 (coming up with an initial explanation for how storms move around the globe).</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Assessment section at the end of the binder: Summative assessments for LS1, LS2, and LS3. Also an overall assessment for the entire unit.</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Formative assessments built in: Look at exit ticket example on pg. 40, revisiting the DQB, creating models, discussions</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949" name="Google Shape;1949;g50d64725fa_1_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5" name="Shape 1955"/>
        <p:cNvGrpSpPr/>
        <p:nvPr/>
      </p:nvGrpSpPr>
      <p:grpSpPr>
        <a:xfrm>
          <a:off x="0" y="0"/>
          <a:ext cx="0" cy="0"/>
          <a:chOff x="0" y="0"/>
          <a:chExt cx="0" cy="0"/>
        </a:xfrm>
      </p:grpSpPr>
      <p:sp>
        <p:nvSpPr>
          <p:cNvPr id="1956" name="Google Shape;1956;g7d3ff28084_1_5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SzPts val="1400"/>
              <a:buNone/>
            </a:pPr>
            <a:r>
              <a:rPr lang="en-US">
                <a:solidFill>
                  <a:srgbClr val="980000"/>
                </a:solidFill>
              </a:rPr>
              <a:t>Pass out the Assessment Pre-Screener handout; pull out the SEPs handout, </a:t>
            </a:r>
            <a:endParaRPr>
              <a:solidFill>
                <a:srgbClr val="980000"/>
              </a:solidFill>
            </a:endParaRPr>
          </a:p>
          <a:p>
            <a:pPr indent="0" lvl="0" marL="0" rtl="0" algn="l">
              <a:spcBef>
                <a:spcPts val="360"/>
              </a:spcBef>
              <a:spcAft>
                <a:spcPts val="0"/>
              </a:spcAft>
              <a:buClr>
                <a:schemeClr val="dk1"/>
              </a:buClr>
              <a:buSzPts val="1400"/>
              <a:buFont typeface="Arial"/>
              <a:buNone/>
            </a:pPr>
            <a:r>
              <a:t/>
            </a:r>
            <a:endParaRPr/>
          </a:p>
          <a:p>
            <a:pPr indent="0" lvl="0" marL="0" rtl="0" algn="l">
              <a:lnSpc>
                <a:spcPct val="100000"/>
              </a:lnSpc>
              <a:spcBef>
                <a:spcPts val="360"/>
              </a:spcBef>
              <a:spcAft>
                <a:spcPts val="0"/>
              </a:spcAft>
              <a:buSzPts val="1400"/>
              <a:buNone/>
            </a:pPr>
            <a:r>
              <a:rPr lang="en-US"/>
              <a:t>The Task Annotation Project in Science surfaced some features that distinguish NGSS tasks from science tasks not designed for the NGSS—the ”must haves” of any NGSS assessment.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lang="en-US"/>
              <a:t>Break into 3 groups, each group will use the pre-screener handout to look closely at either the LS1, LS2, or LS3 assessment and evaluate if the “must haves” are met, if it meets the criteria for a NGSS assessment.   </a:t>
            </a:r>
            <a:endParaRPr/>
          </a:p>
          <a:p>
            <a:pPr indent="0" lvl="0" marL="0" rtl="0" algn="l">
              <a:lnSpc>
                <a:spcPct val="100000"/>
              </a:lnSpc>
              <a:spcBef>
                <a:spcPts val="360"/>
              </a:spcBef>
              <a:spcAft>
                <a:spcPts val="0"/>
              </a:spcAft>
              <a:buSzPts val="1400"/>
              <a:buNone/>
            </a:pPr>
            <a:r>
              <a:t/>
            </a:r>
            <a:endParaRPr/>
          </a:p>
          <a:p>
            <a:pPr indent="0" lvl="0" marL="0" rtl="0" algn="l">
              <a:spcBef>
                <a:spcPts val="360"/>
              </a:spcBef>
              <a:spcAft>
                <a:spcPts val="0"/>
              </a:spcAft>
              <a:buClr>
                <a:schemeClr val="dk1"/>
              </a:buClr>
              <a:buSzPts val="1400"/>
              <a:buFont typeface="Arial"/>
              <a:buNone/>
            </a:pPr>
            <a:r>
              <a:t/>
            </a:r>
            <a:endParaRPr/>
          </a:p>
          <a:p>
            <a:pPr indent="0" lvl="0" marL="0" rtl="0" algn="l">
              <a:spcBef>
                <a:spcPts val="360"/>
              </a:spcBef>
              <a:spcAft>
                <a:spcPts val="0"/>
              </a:spcAft>
              <a:buNone/>
            </a:pPr>
            <a:r>
              <a:t/>
            </a:r>
            <a:endParaRPr>
              <a:solidFill>
                <a:srgbClr val="4A86E8"/>
              </a:solidFill>
            </a:endParaRPr>
          </a:p>
        </p:txBody>
      </p:sp>
      <p:sp>
        <p:nvSpPr>
          <p:cNvPr id="1957" name="Google Shape;1957;g7d3ff28084_1_5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3" name="Shape 1963"/>
        <p:cNvGrpSpPr/>
        <p:nvPr/>
      </p:nvGrpSpPr>
      <p:grpSpPr>
        <a:xfrm>
          <a:off x="0" y="0"/>
          <a:ext cx="0" cy="0"/>
          <a:chOff x="0" y="0"/>
          <a:chExt cx="0" cy="0"/>
        </a:xfrm>
      </p:grpSpPr>
      <p:sp>
        <p:nvSpPr>
          <p:cNvPr id="1964" name="Google Shape;1964;g7d3ff28084_1_6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Use this slide to show the DCIs addressed in GLOBE Weather during assessment evaluations</a:t>
            </a:r>
            <a:endParaRPr/>
          </a:p>
        </p:txBody>
      </p:sp>
      <p:sp>
        <p:nvSpPr>
          <p:cNvPr id="1965" name="Google Shape;1965;g7d3ff28084_1_6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2" name="Shape 1972"/>
        <p:cNvGrpSpPr/>
        <p:nvPr/>
      </p:nvGrpSpPr>
      <p:grpSpPr>
        <a:xfrm>
          <a:off x="0" y="0"/>
          <a:ext cx="0" cy="0"/>
          <a:chOff x="0" y="0"/>
          <a:chExt cx="0" cy="0"/>
        </a:xfrm>
      </p:grpSpPr>
      <p:sp>
        <p:nvSpPr>
          <p:cNvPr id="1973" name="Google Shape;1973;g7dd0e13cf0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Have teachers navigate to globeweathercurriculum.org; show them how to find the GLOBE Connections pages within LS1-LS3</a:t>
            </a:r>
            <a:endParaRPr>
              <a:solidFill>
                <a:srgbClr val="980000"/>
              </a:solidFill>
            </a:endParaRPr>
          </a:p>
          <a:p>
            <a:pPr indent="0" lvl="0" marL="0" rtl="0" algn="l">
              <a:spcBef>
                <a:spcPts val="360"/>
              </a:spcBef>
              <a:spcAft>
                <a:spcPts val="0"/>
              </a:spcAft>
              <a:buNone/>
            </a:pPr>
            <a:r>
              <a:rPr lang="en-US"/>
              <a:t>Give a brief overview of the 3 different types of GLOBE Connections and where they can find them.  Use next 3 slides to talk about what they will find with each of these, and how they connect to LS1, LS2, and LS3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974" name="Google Shape;1974;g7dd0e13cf0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1" name="Shape 1981"/>
        <p:cNvGrpSpPr/>
        <p:nvPr/>
      </p:nvGrpSpPr>
      <p:grpSpPr>
        <a:xfrm>
          <a:off x="0" y="0"/>
          <a:ext cx="0" cy="0"/>
          <a:chOff x="0" y="0"/>
          <a:chExt cx="0" cy="0"/>
        </a:xfrm>
      </p:grpSpPr>
      <p:sp>
        <p:nvSpPr>
          <p:cNvPr id="1982" name="Google Shape;1982;g7d3ff28084_1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83" name="Google Shape;1983;g7d3ff28084_1_18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Highlight event - </a:t>
            </a:r>
            <a:endParaRPr/>
          </a:p>
          <a:p>
            <a:pPr indent="0" lvl="0" marL="0" rtl="0" algn="l">
              <a:spcBef>
                <a:spcPts val="360"/>
              </a:spcBef>
              <a:spcAft>
                <a:spcPts val="0"/>
              </a:spcAft>
              <a:buNone/>
            </a:pPr>
            <a:r>
              <a:rPr lang="en-US"/>
              <a:t>Focus on - Resources available; badges - addressing scientist skills </a:t>
            </a:r>
            <a:endParaRPr/>
          </a:p>
        </p:txBody>
      </p:sp>
      <p:sp>
        <p:nvSpPr>
          <p:cNvPr id="1984" name="Google Shape;1984;g7d3ff28084_1_18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9" name="Shape 1989"/>
        <p:cNvGrpSpPr/>
        <p:nvPr/>
      </p:nvGrpSpPr>
      <p:grpSpPr>
        <a:xfrm>
          <a:off x="0" y="0"/>
          <a:ext cx="0" cy="0"/>
          <a:chOff x="0" y="0"/>
          <a:chExt cx="0" cy="0"/>
        </a:xfrm>
      </p:grpSpPr>
      <p:sp>
        <p:nvSpPr>
          <p:cNvPr id="1990" name="Google Shape;1990;g7d3ff28084_1_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91" name="Google Shape;1991;g7d3ff28084_1_2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92" name="Google Shape;1992;g7d3ff28084_1_28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6" name="Shape 1996"/>
        <p:cNvGrpSpPr/>
        <p:nvPr/>
      </p:nvGrpSpPr>
      <p:grpSpPr>
        <a:xfrm>
          <a:off x="0" y="0"/>
          <a:ext cx="0" cy="0"/>
          <a:chOff x="0" y="0"/>
          <a:chExt cx="0" cy="0"/>
        </a:xfrm>
      </p:grpSpPr>
      <p:sp>
        <p:nvSpPr>
          <p:cNvPr id="1997" name="Google Shape;1997;g7d3ff28084_1_2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98" name="Google Shape;1998;g7d3ff28084_1_29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999" name="Google Shape;1999;g7d3ff28084_1_29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3" name="Shape 2003"/>
        <p:cNvGrpSpPr/>
        <p:nvPr/>
      </p:nvGrpSpPr>
      <p:grpSpPr>
        <a:xfrm>
          <a:off x="0" y="0"/>
          <a:ext cx="0" cy="0"/>
          <a:chOff x="0" y="0"/>
          <a:chExt cx="0" cy="0"/>
        </a:xfrm>
      </p:grpSpPr>
      <p:sp>
        <p:nvSpPr>
          <p:cNvPr id="2004" name="Google Shape;2004;g5b2de8809b_0_1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Break into three groups (one for each of the GLOBE Connections) based on interest to talk about using GLOBE connections with students.</a:t>
            </a:r>
            <a:endParaRPr/>
          </a:p>
          <a:p>
            <a:pPr indent="-317500" lvl="0" marL="457200" rtl="0" algn="l">
              <a:spcBef>
                <a:spcPts val="360"/>
              </a:spcBef>
              <a:spcAft>
                <a:spcPts val="0"/>
              </a:spcAft>
              <a:buSzPts val="1400"/>
              <a:buChar char="●"/>
            </a:pPr>
            <a:r>
              <a:rPr lang="en-US"/>
              <a:t>Any hurdles or obstacles you might need to anticipate or plan for?</a:t>
            </a:r>
            <a:endParaRPr/>
          </a:p>
          <a:p>
            <a:pPr indent="0" lvl="0" marL="45720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2005" name="Google Shape;2005;g5b2de8809b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5" name="Shape 725"/>
        <p:cNvGrpSpPr/>
        <p:nvPr/>
      </p:nvGrpSpPr>
      <p:grpSpPr>
        <a:xfrm>
          <a:off x="0" y="0"/>
          <a:ext cx="0" cy="0"/>
          <a:chOff x="0" y="0"/>
          <a:chExt cx="0" cy="0"/>
        </a:xfrm>
      </p:grpSpPr>
      <p:sp>
        <p:nvSpPr>
          <p:cNvPr id="726" name="Google Shape;726;g6e6e89854d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6e6e89854d_0_1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GLOBE Weather prioritizes student discussion throughout.  We are attending to this piece now because rich conversations that push students to think deeper don’t just magically happen.  We have to teach students how to talk to each other in an academic way, to disagree, to challenge each other’s ideas with the goal of increasing our understanding.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I’d like us to spend a few moments now thinking about this question: </a:t>
            </a:r>
            <a:endParaRPr/>
          </a:p>
          <a:p>
            <a:pPr indent="0" lvl="0" marL="0" rtl="0" algn="l">
              <a:spcBef>
                <a:spcPts val="360"/>
              </a:spcBef>
              <a:spcAft>
                <a:spcPts val="0"/>
              </a:spcAft>
              <a:buNone/>
            </a:pPr>
            <a:r>
              <a:rPr i="1" lang="en-US"/>
              <a:t>How can we create a culture of talk in our classrooms?</a:t>
            </a:r>
            <a:endParaRPr i="1"/>
          </a:p>
          <a:p>
            <a:pPr indent="0" lvl="0" marL="0" rtl="0" algn="l">
              <a:spcBef>
                <a:spcPts val="360"/>
              </a:spcBef>
              <a:spcAft>
                <a:spcPts val="0"/>
              </a:spcAft>
              <a:buNone/>
            </a:pPr>
            <a:r>
              <a:t/>
            </a:r>
            <a:endParaRPr/>
          </a:p>
          <a:p>
            <a:pPr indent="0" lvl="0" marL="0" rtl="0" algn="l">
              <a:spcBef>
                <a:spcPts val="360"/>
              </a:spcBef>
              <a:spcAft>
                <a:spcPts val="0"/>
              </a:spcAft>
              <a:buNone/>
            </a:pPr>
            <a:r>
              <a:rPr lang="en-US"/>
              <a:t>Thankfully we have tools: </a:t>
            </a:r>
            <a:r>
              <a:rPr lang="en-US">
                <a:solidFill>
                  <a:srgbClr val="980000"/>
                </a:solidFill>
              </a:rPr>
              <a:t>Reference Primer, checklist, talk moves</a:t>
            </a:r>
            <a:endParaRPr>
              <a:solidFill>
                <a:srgbClr val="980000"/>
              </a:solidFill>
            </a:endParaRPr>
          </a:p>
          <a:p>
            <a:pPr indent="0" lvl="0" marL="0" rtl="0" algn="l">
              <a:spcBef>
                <a:spcPts val="360"/>
              </a:spcBef>
              <a:spcAft>
                <a:spcPts val="0"/>
              </a:spcAft>
              <a:buClr>
                <a:schemeClr val="dk1"/>
              </a:buClr>
              <a:buSzPts val="1100"/>
              <a:buFont typeface="Arial"/>
              <a:buNone/>
            </a:pPr>
            <a:r>
              <a:rPr lang="en-US"/>
              <a:t>We had an introduction to the talk moves already, and I was using the checklist as the facilitator!</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During activities time I encourage you to practice engaging in productive talk.  You can use the checklist, sentence stems and the coaching prompts to get a sense for what this type of discussion should look like.</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solidFill>
                <a:srgbClr val="000000"/>
              </a:solidFill>
            </a:endParaRPr>
          </a:p>
          <a:p>
            <a:pPr indent="0" lvl="0" marL="0" rtl="0" algn="l">
              <a:spcBef>
                <a:spcPts val="360"/>
              </a:spcBef>
              <a:spcAft>
                <a:spcPts val="0"/>
              </a:spcAft>
              <a:buNone/>
            </a:pPr>
            <a:r>
              <a:t/>
            </a:r>
            <a:endParaRPr>
              <a:solidFill>
                <a:srgbClr val="000000"/>
              </a:solidFill>
            </a:endParaRPr>
          </a:p>
          <a:p>
            <a:pPr indent="0" lvl="0" marL="0" rtl="0" algn="l">
              <a:spcBef>
                <a:spcPts val="360"/>
              </a:spcBef>
              <a:spcAft>
                <a:spcPts val="0"/>
              </a:spcAft>
              <a:buNone/>
            </a:pPr>
            <a:r>
              <a:t/>
            </a:r>
            <a:endParaRPr>
              <a:solidFill>
                <a:srgbClr val="000000"/>
              </a:solidFill>
            </a:endParaRPr>
          </a:p>
          <a:p>
            <a:pPr indent="0" lvl="0" marL="0" rtl="0" algn="l">
              <a:spcBef>
                <a:spcPts val="360"/>
              </a:spcBef>
              <a:spcAft>
                <a:spcPts val="0"/>
              </a:spcAft>
              <a:buNone/>
            </a:pPr>
            <a:r>
              <a:t/>
            </a:r>
            <a:endParaRPr>
              <a:solidFill>
                <a:srgbClr val="000000"/>
              </a:solidFill>
            </a:endParaRPr>
          </a:p>
        </p:txBody>
      </p:sp>
      <p:sp>
        <p:nvSpPr>
          <p:cNvPr id="728" name="Google Shape;728;g6e6e89854d_0_1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2" name="Shape 2012"/>
        <p:cNvGrpSpPr/>
        <p:nvPr/>
      </p:nvGrpSpPr>
      <p:grpSpPr>
        <a:xfrm>
          <a:off x="0" y="0"/>
          <a:ext cx="0" cy="0"/>
          <a:chOff x="0" y="0"/>
          <a:chExt cx="0" cy="0"/>
        </a:xfrm>
      </p:grpSpPr>
      <p:sp>
        <p:nvSpPr>
          <p:cNvPr id="2013" name="Google Shape;2013;g5f8011b453_0_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14" name="Google Shape;2014;g5f8011b453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0" name="Shape 2020"/>
        <p:cNvGrpSpPr/>
        <p:nvPr/>
      </p:nvGrpSpPr>
      <p:grpSpPr>
        <a:xfrm>
          <a:off x="0" y="0"/>
          <a:ext cx="0" cy="0"/>
          <a:chOff x="0" y="0"/>
          <a:chExt cx="0" cy="0"/>
        </a:xfrm>
      </p:grpSpPr>
      <p:sp>
        <p:nvSpPr>
          <p:cNvPr id="2021" name="Google Shape;2021;g7dd0e13cf0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22" name="Google Shape;2022;g7dd0e13cf0_0_1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Compare to word cloud from beginning</a:t>
            </a:r>
            <a:endParaRPr/>
          </a:p>
        </p:txBody>
      </p:sp>
      <p:sp>
        <p:nvSpPr>
          <p:cNvPr id="2023" name="Google Shape;2023;g7dd0e13cf0_0_1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8" name="Shape 2028"/>
        <p:cNvGrpSpPr/>
        <p:nvPr/>
      </p:nvGrpSpPr>
      <p:grpSpPr>
        <a:xfrm>
          <a:off x="0" y="0"/>
          <a:ext cx="0" cy="0"/>
          <a:chOff x="0" y="0"/>
          <a:chExt cx="0" cy="0"/>
        </a:xfrm>
      </p:grpSpPr>
      <p:sp>
        <p:nvSpPr>
          <p:cNvPr id="2029" name="Google Shape;2029;g5b37dd1c28_0_8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30" name="Google Shape;2030;g5b37dd1c28_0_8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31" name="Google Shape;2031;g5b37dd1c28_0_80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5" name="Shape 2035"/>
        <p:cNvGrpSpPr/>
        <p:nvPr/>
      </p:nvGrpSpPr>
      <p:grpSpPr>
        <a:xfrm>
          <a:off x="0" y="0"/>
          <a:ext cx="0" cy="0"/>
          <a:chOff x="0" y="0"/>
          <a:chExt cx="0" cy="0"/>
        </a:xfrm>
      </p:grpSpPr>
      <p:sp>
        <p:nvSpPr>
          <p:cNvPr id="2036" name="Google Shape;2036;g5bd0c877e6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37" name="Google Shape;2037;g5bd0c877e6_0_1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2038" name="Google Shape;2038;g5bd0c877e6_0_1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3" name="Shape 2043"/>
        <p:cNvGrpSpPr/>
        <p:nvPr/>
      </p:nvGrpSpPr>
      <p:grpSpPr>
        <a:xfrm>
          <a:off x="0" y="0"/>
          <a:ext cx="0" cy="0"/>
          <a:chOff x="0" y="0"/>
          <a:chExt cx="0" cy="0"/>
        </a:xfrm>
      </p:grpSpPr>
      <p:sp>
        <p:nvSpPr>
          <p:cNvPr id="2044" name="Google Shape;2044;g50d64725fa_1_2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2045" name="Google Shape;2045;g50d64725fa_1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4" name="Shape 734"/>
        <p:cNvGrpSpPr/>
        <p:nvPr/>
      </p:nvGrpSpPr>
      <p:grpSpPr>
        <a:xfrm>
          <a:off x="0" y="0"/>
          <a:ext cx="0" cy="0"/>
          <a:chOff x="0" y="0"/>
          <a:chExt cx="0" cy="0"/>
        </a:xfrm>
      </p:grpSpPr>
      <p:sp>
        <p:nvSpPr>
          <p:cNvPr id="735" name="Google Shape;735;g6e6e89854d_0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6e6e89854d_0_2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solidFill>
                  <a:srgbClr val="980000"/>
                </a:solidFill>
              </a:rPr>
              <a:t>Open up the PRIMER, go through the list of 7 things to support productive talk. Point out Checklist of Talk Moves, Sentence stems as tools for productive talk. </a:t>
            </a:r>
            <a:endParaRPr/>
          </a:p>
          <a:p>
            <a:pPr indent="-317500" lvl="0" marL="457200" rtl="0" algn="l">
              <a:spcBef>
                <a:spcPts val="360"/>
              </a:spcBef>
              <a:spcAft>
                <a:spcPts val="0"/>
              </a:spcAft>
              <a:buClr>
                <a:schemeClr val="dk1"/>
              </a:buClr>
              <a:buSzPts val="1400"/>
              <a:buChar char="●"/>
            </a:pPr>
            <a:r>
              <a:rPr i="1" lang="en-US"/>
              <a:t>1-2-4-All discussion, use sentence stems in your discussion</a:t>
            </a:r>
            <a:endParaRPr/>
          </a:p>
        </p:txBody>
      </p:sp>
      <p:sp>
        <p:nvSpPr>
          <p:cNvPr id="737" name="Google Shape;737;g6e6e89854d_0_2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2" name="Shape 742"/>
        <p:cNvGrpSpPr/>
        <p:nvPr/>
      </p:nvGrpSpPr>
      <p:grpSpPr>
        <a:xfrm>
          <a:off x="0" y="0"/>
          <a:ext cx="0" cy="0"/>
          <a:chOff x="0" y="0"/>
          <a:chExt cx="0" cy="0"/>
        </a:xfrm>
      </p:grpSpPr>
      <p:sp>
        <p:nvSpPr>
          <p:cNvPr id="743" name="Google Shape;743;g5b19d3ee8e_0_2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Storyline as a way to sequence learning in a logical flow from beginning to end, connecting what we’ve just done to what we did before and to what is coming next.</a:t>
            </a:r>
            <a:endParaRPr/>
          </a:p>
          <a:p>
            <a:pPr indent="0" lvl="0" marL="0" rtl="0" algn="l">
              <a:spcBef>
                <a:spcPts val="360"/>
              </a:spcBef>
              <a:spcAft>
                <a:spcPts val="0"/>
              </a:spcAft>
              <a:buClr>
                <a:schemeClr val="dk1"/>
              </a:buClr>
              <a:buSzPts val="1100"/>
              <a:buFont typeface="Arial"/>
              <a:buNone/>
            </a:pPr>
            <a:r>
              <a:rPr lang="en-US"/>
              <a:t>Phenomena: Surprising or interesting things students have experienced but cannot easily explain.</a:t>
            </a:r>
            <a:endParaRPr/>
          </a:p>
          <a:p>
            <a:pPr indent="0" lvl="0" marL="0" rtl="0" algn="l">
              <a:spcBef>
                <a:spcPts val="360"/>
              </a:spcBef>
              <a:spcAft>
                <a:spcPts val="0"/>
              </a:spcAft>
              <a:buClr>
                <a:schemeClr val="dk1"/>
              </a:buClr>
              <a:buSzPts val="1100"/>
              <a:buFont typeface="Arial"/>
              <a:buNone/>
            </a:pPr>
            <a:r>
              <a:rPr lang="en-US"/>
              <a:t>Data analysis: Using strategies to interpret what i see/ what it means, drawing and writing on graphs and maps.  </a:t>
            </a:r>
            <a:endParaRPr/>
          </a:p>
          <a:p>
            <a:pPr indent="0" lvl="0" marL="0" rtl="0" algn="l">
              <a:spcBef>
                <a:spcPts val="360"/>
              </a:spcBef>
              <a:spcAft>
                <a:spcPts val="0"/>
              </a:spcAft>
              <a:buClr>
                <a:schemeClr val="dk1"/>
              </a:buClr>
              <a:buSzPts val="1100"/>
              <a:buFont typeface="Arial"/>
              <a:buNone/>
            </a:pPr>
            <a:r>
              <a:rPr lang="en-US"/>
              <a:t>Modeling: different types of models: working models, consensus models, tracking model ideas</a:t>
            </a:r>
            <a:endParaRPr/>
          </a:p>
          <a:p>
            <a:pPr indent="0" lvl="0" marL="0" rtl="0" algn="l">
              <a:spcBef>
                <a:spcPts val="360"/>
              </a:spcBef>
              <a:spcAft>
                <a:spcPts val="0"/>
              </a:spcAft>
              <a:buClr>
                <a:schemeClr val="dk1"/>
              </a:buClr>
              <a:buSzPts val="1100"/>
              <a:buFont typeface="Arial"/>
              <a:buNone/>
            </a:pPr>
            <a:r>
              <a:rPr lang="en-US"/>
              <a:t>Questioning: Driving questions board to track and revisit student generated questions</a:t>
            </a:r>
            <a:endParaRPr/>
          </a:p>
          <a:p>
            <a:pPr indent="0" lvl="0" marL="0" rtl="0" algn="l">
              <a:spcBef>
                <a:spcPts val="360"/>
              </a:spcBef>
              <a:spcAft>
                <a:spcPts val="0"/>
              </a:spcAft>
              <a:buNone/>
            </a:pPr>
            <a:r>
              <a:rPr lang="en-US"/>
              <a:t>Connection to GLOBE: GLOBE is a NASA program, GLOBE Weather introduces teachers to using GLOBE resources to: collect weather data using GLOBE protocols, Analyze GLOBE weather data</a:t>
            </a:r>
            <a:endParaRPr/>
          </a:p>
          <a:p>
            <a:pPr indent="0" lvl="0" marL="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rPr lang="en-US"/>
              <a:t>As many states and districts are moving towards adopting NGSS, there is a growing need for curriculum that is aligned.  This unit was created to meet that need. </a:t>
            </a:r>
            <a:endParaRPr/>
          </a:p>
        </p:txBody>
      </p:sp>
      <p:sp>
        <p:nvSpPr>
          <p:cNvPr id="744" name="Google Shape;744;g5b19d3ee8e_0_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5" name="Shape 755"/>
        <p:cNvGrpSpPr/>
        <p:nvPr/>
      </p:nvGrpSpPr>
      <p:grpSpPr>
        <a:xfrm>
          <a:off x="0" y="0"/>
          <a:ext cx="0" cy="0"/>
          <a:chOff x="0" y="0"/>
          <a:chExt cx="0" cy="0"/>
        </a:xfrm>
      </p:grpSpPr>
      <p:sp>
        <p:nvSpPr>
          <p:cNvPr id="756" name="Google Shape;756;g549a5a61cd_1_1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360"/>
              </a:spcBef>
              <a:spcAft>
                <a:spcPts val="0"/>
              </a:spcAft>
              <a:buSzPts val="1400"/>
              <a:buChar char="●"/>
            </a:pPr>
            <a:r>
              <a:rPr lang="en-US"/>
              <a:t>Here is how the story unfolds: Change of scale, different ways that we experience weather: local, regional, global</a:t>
            </a:r>
            <a:endParaRPr/>
          </a:p>
          <a:p>
            <a:pPr indent="0" lvl="0" marL="0" rtl="0" algn="l">
              <a:spcBef>
                <a:spcPts val="360"/>
              </a:spcBef>
              <a:spcAft>
                <a:spcPts val="0"/>
              </a:spcAft>
              <a:buNone/>
            </a:pPr>
            <a:r>
              <a:t/>
            </a:r>
            <a:endParaRPr/>
          </a:p>
        </p:txBody>
      </p:sp>
      <p:sp>
        <p:nvSpPr>
          <p:cNvPr id="757" name="Google Shape;757;g549a5a61cd_1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5" name="Shape 605"/>
        <p:cNvGrpSpPr/>
        <p:nvPr/>
      </p:nvGrpSpPr>
      <p:grpSpPr>
        <a:xfrm>
          <a:off x="0" y="0"/>
          <a:ext cx="0" cy="0"/>
          <a:chOff x="0" y="0"/>
          <a:chExt cx="0" cy="0"/>
        </a:xfrm>
      </p:grpSpPr>
      <p:sp>
        <p:nvSpPr>
          <p:cNvPr id="606" name="Google Shape;606;g6e6e89854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6e6e89854d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Quick background of the project: need for NGSS aligned curriculum, desire to use GLOBE data and data collection, 2 year process, </a:t>
            </a:r>
            <a:r>
              <a:rPr lang="en-US"/>
              <a:t>multiple</a:t>
            </a:r>
            <a:r>
              <a:rPr lang="en-US"/>
              <a:t> field tests and revisions, etc. </a:t>
            </a:r>
            <a:endParaRPr/>
          </a:p>
        </p:txBody>
      </p:sp>
      <p:sp>
        <p:nvSpPr>
          <p:cNvPr id="608" name="Google Shape;608;g6e6e89854d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4" name="Shape 774"/>
        <p:cNvGrpSpPr/>
        <p:nvPr/>
      </p:nvGrpSpPr>
      <p:grpSpPr>
        <a:xfrm>
          <a:off x="0" y="0"/>
          <a:ext cx="0" cy="0"/>
          <a:chOff x="0" y="0"/>
          <a:chExt cx="0" cy="0"/>
        </a:xfrm>
      </p:grpSpPr>
      <p:sp>
        <p:nvSpPr>
          <p:cNvPr id="775" name="Google Shape;775;g556c43b4a2_0_3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Explain how the curriculum is organized, start w tabs in the binder.</a:t>
            </a:r>
            <a:endParaRPr/>
          </a:p>
          <a:p>
            <a:pPr indent="-317500" lvl="0" marL="457200" rtl="0" algn="l">
              <a:spcBef>
                <a:spcPts val="360"/>
              </a:spcBef>
              <a:spcAft>
                <a:spcPts val="0"/>
              </a:spcAft>
              <a:buSzPts val="1400"/>
              <a:buChar char="●"/>
            </a:pPr>
            <a:r>
              <a:rPr lang="en-US"/>
              <a:t>Info within the </a:t>
            </a:r>
            <a:r>
              <a:rPr lang="en-US"/>
              <a:t>overview, background info at the beginning of each learning sequence, and assessments</a:t>
            </a:r>
            <a:endParaRPr/>
          </a:p>
          <a:p>
            <a:pPr indent="-317500" lvl="0" marL="457200" rtl="0" algn="l">
              <a:spcBef>
                <a:spcPts val="0"/>
              </a:spcBef>
              <a:spcAft>
                <a:spcPts val="0"/>
              </a:spcAft>
              <a:buSzPts val="1400"/>
              <a:buChar char="●"/>
            </a:pPr>
            <a:r>
              <a:rPr lang="en-US"/>
              <a:t>As we go through the curriculum, be on the look-out for these icons</a:t>
            </a:r>
            <a:endParaRPr/>
          </a:p>
          <a:p>
            <a:pPr indent="-317500" lvl="0" marL="457200" rtl="0" algn="l">
              <a:spcBef>
                <a:spcPts val="0"/>
              </a:spcBef>
              <a:spcAft>
                <a:spcPts val="0"/>
              </a:spcAft>
              <a:buSzPts val="1400"/>
              <a:buChar char="●"/>
            </a:pPr>
            <a:r>
              <a:rPr lang="en-US"/>
              <a:t>We encourage you to flip between the teacher guide and the student activity pages, etc. whenever you feel called to do so.</a:t>
            </a:r>
            <a:endParaRPr/>
          </a:p>
          <a:p>
            <a:pPr indent="0" lvl="0" marL="0" rtl="0" algn="l">
              <a:spcBef>
                <a:spcPts val="360"/>
              </a:spcBef>
              <a:spcAft>
                <a:spcPts val="0"/>
              </a:spcAft>
              <a:buNone/>
            </a:pPr>
            <a:r>
              <a:t/>
            </a:r>
            <a:endParaRPr/>
          </a:p>
        </p:txBody>
      </p:sp>
      <p:sp>
        <p:nvSpPr>
          <p:cNvPr id="776" name="Google Shape;776;g556c43b4a2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6" name="Shape 796"/>
        <p:cNvGrpSpPr/>
        <p:nvPr/>
      </p:nvGrpSpPr>
      <p:grpSpPr>
        <a:xfrm>
          <a:off x="0" y="0"/>
          <a:ext cx="0" cy="0"/>
          <a:chOff x="0" y="0"/>
          <a:chExt cx="0" cy="0"/>
        </a:xfrm>
      </p:grpSpPr>
      <p:sp>
        <p:nvSpPr>
          <p:cNvPr id="797" name="Google Shape;797;g7d3ff28084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7d3ff28084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799" name="Google Shape;799;g7d3ff28084_0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4" name="Shape 804"/>
        <p:cNvGrpSpPr/>
        <p:nvPr/>
      </p:nvGrpSpPr>
      <p:grpSpPr>
        <a:xfrm>
          <a:off x="0" y="0"/>
          <a:ext cx="0" cy="0"/>
          <a:chOff x="0" y="0"/>
          <a:chExt cx="0" cy="0"/>
        </a:xfrm>
      </p:grpSpPr>
      <p:sp>
        <p:nvSpPr>
          <p:cNvPr id="805" name="Google Shape;805;g549a5a61cd_1_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360"/>
              </a:spcBef>
              <a:spcAft>
                <a:spcPts val="0"/>
              </a:spcAft>
              <a:buSzPts val="1400"/>
              <a:buChar char="●"/>
            </a:pPr>
            <a:r>
              <a:rPr lang="en-US"/>
              <a:t>Look at example of an NGSS page in the curriculum pg 36</a:t>
            </a:r>
            <a:endParaRPr/>
          </a:p>
          <a:p>
            <a:pPr indent="-317500" lvl="0" marL="457200" rtl="0" algn="l">
              <a:spcBef>
                <a:spcPts val="0"/>
              </a:spcBef>
              <a:spcAft>
                <a:spcPts val="0"/>
              </a:spcAft>
              <a:buSzPts val="1400"/>
              <a:buChar char="●"/>
            </a:pPr>
            <a:r>
              <a:rPr lang="en-US"/>
              <a:t>Explain 3-Dimensional Teaching if needed</a:t>
            </a:r>
            <a:endParaRPr/>
          </a:p>
          <a:p>
            <a:pPr indent="-317500" lvl="0" marL="457200" rtl="0" algn="l">
              <a:spcBef>
                <a:spcPts val="0"/>
              </a:spcBef>
              <a:spcAft>
                <a:spcPts val="0"/>
              </a:spcAft>
              <a:buSzPts val="1400"/>
              <a:buChar char="●"/>
            </a:pPr>
            <a:r>
              <a:rPr lang="en-US">
                <a:solidFill>
                  <a:srgbClr val="FF0000"/>
                </a:solidFill>
              </a:rPr>
              <a:t>Reference SCIENCE PRACTICES HANDOUT</a:t>
            </a:r>
            <a:r>
              <a:rPr lang="en-US"/>
              <a:t>: Other practices included in GLOBE Weather: asking questions, explaining, communicating</a:t>
            </a:r>
            <a:endParaRPr/>
          </a:p>
          <a:p>
            <a:pPr indent="-317500" lvl="1" marL="914400" rtl="0" algn="l">
              <a:spcBef>
                <a:spcPts val="0"/>
              </a:spcBef>
              <a:spcAft>
                <a:spcPts val="0"/>
              </a:spcAft>
              <a:buSzPts val="1400"/>
              <a:buChar char="○"/>
            </a:pPr>
            <a:r>
              <a:rPr lang="en-US"/>
              <a:t>Any small shifts you can make in your lessons to expose students to the practices is an amazing way to increase engagement and learning</a:t>
            </a:r>
            <a:endParaRPr/>
          </a:p>
          <a:p>
            <a:pPr indent="-317500" lvl="0" marL="457200" rtl="0" algn="l">
              <a:spcBef>
                <a:spcPts val="0"/>
              </a:spcBef>
              <a:spcAft>
                <a:spcPts val="0"/>
              </a:spcAft>
              <a:buSzPts val="1400"/>
              <a:buChar char="●"/>
            </a:pPr>
            <a:r>
              <a:rPr lang="en-US"/>
              <a:t>*point out strikethroughs</a:t>
            </a:r>
            <a:endParaRPr/>
          </a:p>
        </p:txBody>
      </p:sp>
      <p:sp>
        <p:nvSpPr>
          <p:cNvPr id="806" name="Google Shape;806;g549a5a61cd_1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3" name="Shape 813"/>
        <p:cNvGrpSpPr/>
        <p:nvPr/>
      </p:nvGrpSpPr>
      <p:grpSpPr>
        <a:xfrm>
          <a:off x="0" y="0"/>
          <a:ext cx="0" cy="0"/>
          <a:chOff x="0" y="0"/>
          <a:chExt cx="0" cy="0"/>
        </a:xfrm>
      </p:grpSpPr>
      <p:sp>
        <p:nvSpPr>
          <p:cNvPr id="814" name="Google Shape;814;g5b2de8809b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15" name="Google Shape;815;g5b2de8809b_0_1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We are going to take a few moments to explore what the website has to offer.</a:t>
            </a:r>
            <a:endParaRPr/>
          </a:p>
        </p:txBody>
      </p:sp>
      <p:sp>
        <p:nvSpPr>
          <p:cNvPr id="816" name="Google Shape;816;g5b2de8809b_0_15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1" name="Shape 821"/>
        <p:cNvGrpSpPr/>
        <p:nvPr/>
      </p:nvGrpSpPr>
      <p:grpSpPr>
        <a:xfrm>
          <a:off x="0" y="0"/>
          <a:ext cx="0" cy="0"/>
          <a:chOff x="0" y="0"/>
          <a:chExt cx="0" cy="0"/>
        </a:xfrm>
      </p:grpSpPr>
      <p:sp>
        <p:nvSpPr>
          <p:cNvPr id="822" name="Google Shape;822;g5b2de8809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Everyone navigate to globeweathercurriculum.org</a:t>
            </a:r>
            <a:endParaRPr>
              <a:solidFill>
                <a:srgbClr val="980000"/>
              </a:solidFill>
            </a:endParaRPr>
          </a:p>
          <a:p>
            <a:pPr indent="0" lvl="0" marL="0" rtl="0" algn="l">
              <a:spcBef>
                <a:spcPts val="360"/>
              </a:spcBef>
              <a:spcAft>
                <a:spcPts val="0"/>
              </a:spcAft>
              <a:buNone/>
            </a:pPr>
            <a:r>
              <a:rPr lang="en-US"/>
              <a:t>We have a wealth of resources on this site, more than a downloadable copy of the curriculum.</a:t>
            </a:r>
            <a:endParaRPr/>
          </a:p>
        </p:txBody>
      </p:sp>
      <p:sp>
        <p:nvSpPr>
          <p:cNvPr id="823" name="Google Shape;823;g5b2de8809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8" name="Shape 828"/>
        <p:cNvGrpSpPr/>
        <p:nvPr/>
      </p:nvGrpSpPr>
      <p:grpSpPr>
        <a:xfrm>
          <a:off x="0" y="0"/>
          <a:ext cx="0" cy="0"/>
          <a:chOff x="0" y="0"/>
          <a:chExt cx="0" cy="0"/>
        </a:xfrm>
      </p:grpSpPr>
      <p:sp>
        <p:nvSpPr>
          <p:cNvPr id="829" name="Google Shape;829;g55360aaa53_0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55360aaa53_0_4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Introduce Learning Sequence 1</a:t>
            </a:r>
            <a:endParaRPr/>
          </a:p>
          <a:p>
            <a:pPr indent="0" lvl="0" marL="0" rtl="0" algn="l">
              <a:spcBef>
                <a:spcPts val="360"/>
              </a:spcBef>
              <a:spcAft>
                <a:spcPts val="0"/>
              </a:spcAft>
              <a:buNone/>
            </a:pPr>
            <a:r>
              <a:rPr lang="en-US"/>
              <a:t>We begin to investigate what causes a storm to form and first consider isolated storms, which are localized, short lived storms.  </a:t>
            </a:r>
            <a:endParaRPr/>
          </a:p>
        </p:txBody>
      </p:sp>
      <p:sp>
        <p:nvSpPr>
          <p:cNvPr id="831" name="Google Shape;831;g55360aaa53_0_4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7" name="Shape 837"/>
        <p:cNvGrpSpPr/>
        <p:nvPr/>
      </p:nvGrpSpPr>
      <p:grpSpPr>
        <a:xfrm>
          <a:off x="0" y="0"/>
          <a:ext cx="0" cy="0"/>
          <a:chOff x="0" y="0"/>
          <a:chExt cx="0" cy="0"/>
        </a:xfrm>
      </p:grpSpPr>
      <p:sp>
        <p:nvSpPr>
          <p:cNvPr id="838" name="Google Shape;838;g6e6e89854d_0_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39" name="Google Shape;839;g6e6e89854d_0_3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latin typeface="Arial"/>
                <a:ea typeface="Arial"/>
                <a:cs typeface="Arial"/>
                <a:sym typeface="Arial"/>
              </a:rPr>
              <a:t>Have them discuss with a partner, maybe write out as a list on the board:</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What are the steps for storm formation, and what science concepts are a work during each of those steps (first.. the sun warms the ground-- we must understand radiation and heat transfer, etc)</a:t>
            </a:r>
            <a:endParaRPr sz="1100">
              <a:latin typeface="Arial"/>
              <a:ea typeface="Arial"/>
              <a:cs typeface="Arial"/>
              <a:sym typeface="Arial"/>
            </a:endParaRPr>
          </a:p>
          <a:p>
            <a:pPr indent="0" lvl="0" marL="914400" rtl="0" algn="l">
              <a:lnSpc>
                <a:spcPct val="115000"/>
              </a:lnSpc>
              <a:spcBef>
                <a:spcPts val="0"/>
              </a:spcBef>
              <a:spcAft>
                <a:spcPts val="0"/>
              </a:spcAft>
              <a:buNone/>
            </a:pPr>
            <a:r>
              <a:t/>
            </a:r>
            <a:endParaRPr/>
          </a:p>
        </p:txBody>
      </p:sp>
      <p:sp>
        <p:nvSpPr>
          <p:cNvPr id="840" name="Google Shape;840;g6e6e89854d_0_3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5" name="Shape 845"/>
        <p:cNvGrpSpPr/>
        <p:nvPr/>
      </p:nvGrpSpPr>
      <p:grpSpPr>
        <a:xfrm>
          <a:off x="0" y="0"/>
          <a:ext cx="0" cy="0"/>
          <a:chOff x="0" y="0"/>
          <a:chExt cx="0" cy="0"/>
        </a:xfrm>
      </p:grpSpPr>
      <p:sp>
        <p:nvSpPr>
          <p:cNvPr id="846" name="Google Shape;846;g5b19d3ee8e_3_3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5b19d3ee8e_3_3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Clouds &amp; Convection video</a:t>
            </a:r>
            <a:endParaRPr/>
          </a:p>
          <a:p>
            <a:pPr indent="-317500" lvl="0" marL="457200" rtl="0" algn="l">
              <a:spcBef>
                <a:spcPts val="360"/>
              </a:spcBef>
              <a:spcAft>
                <a:spcPts val="0"/>
              </a:spcAft>
              <a:buSzPts val="1400"/>
              <a:buChar char="●"/>
            </a:pPr>
            <a:r>
              <a:rPr lang="en-US"/>
              <a:t>There will be a quiz at the end!!</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Ask if there are questions after video finishes playing, then go into Poll Everywhere quiz questions</a:t>
            </a:r>
            <a:endParaRPr/>
          </a:p>
        </p:txBody>
      </p:sp>
      <p:sp>
        <p:nvSpPr>
          <p:cNvPr id="848" name="Google Shape;848;g5b19d3ee8e_3_3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2" name="Shape 852"/>
        <p:cNvGrpSpPr/>
        <p:nvPr/>
      </p:nvGrpSpPr>
      <p:grpSpPr>
        <a:xfrm>
          <a:off x="0" y="0"/>
          <a:ext cx="0" cy="0"/>
          <a:chOff x="0" y="0"/>
          <a:chExt cx="0" cy="0"/>
        </a:xfrm>
      </p:grpSpPr>
      <p:sp>
        <p:nvSpPr>
          <p:cNvPr id="853" name="Google Shape;853;g7d3ff28084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54" name="Google Shape;854;g7d3ff28084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All of the above</a:t>
            </a:r>
            <a:endParaRPr/>
          </a:p>
        </p:txBody>
      </p:sp>
      <p:sp>
        <p:nvSpPr>
          <p:cNvPr id="855" name="Google Shape;855;g7d3ff28084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0" name="Shape 860"/>
        <p:cNvGrpSpPr/>
        <p:nvPr/>
      </p:nvGrpSpPr>
      <p:grpSpPr>
        <a:xfrm>
          <a:off x="0" y="0"/>
          <a:ext cx="0" cy="0"/>
          <a:chOff x="0" y="0"/>
          <a:chExt cx="0" cy="0"/>
        </a:xfrm>
      </p:grpSpPr>
      <p:sp>
        <p:nvSpPr>
          <p:cNvPr id="861" name="Google Shape;861;g5b19d3ee8e_3_45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5b19d3ee8e_3_4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2" name="Shape 612"/>
        <p:cNvGrpSpPr/>
        <p:nvPr/>
      </p:nvGrpSpPr>
      <p:grpSpPr>
        <a:xfrm>
          <a:off x="0" y="0"/>
          <a:ext cx="0" cy="0"/>
          <a:chOff x="0" y="0"/>
          <a:chExt cx="0" cy="0"/>
        </a:xfrm>
      </p:grpSpPr>
      <p:sp>
        <p:nvSpPr>
          <p:cNvPr id="613" name="Google Shape;613;g7d3ff28084_1_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7d3ff28084_1_4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Have them get out laptops or devices (smart phone, tablet)</a:t>
            </a:r>
            <a:endParaRPr>
              <a:solidFill>
                <a:srgbClr val="980000"/>
              </a:solidFill>
            </a:endParaRPr>
          </a:p>
          <a:p>
            <a:pPr indent="-317500" lvl="0" marL="457200" rtl="0" algn="l">
              <a:spcBef>
                <a:spcPts val="360"/>
              </a:spcBef>
              <a:spcAft>
                <a:spcPts val="0"/>
              </a:spcAft>
              <a:buSzPts val="1400"/>
              <a:buChar char="●"/>
            </a:pPr>
            <a:r>
              <a:rPr lang="en-US"/>
              <a:t>explain Poll Everywhere</a:t>
            </a:r>
            <a:endParaRPr/>
          </a:p>
          <a:p>
            <a:pPr indent="0" lvl="0" marL="0" rtl="0" algn="l">
              <a:spcBef>
                <a:spcPts val="360"/>
              </a:spcBef>
              <a:spcAft>
                <a:spcPts val="0"/>
              </a:spcAft>
              <a:buNone/>
            </a:pPr>
            <a:r>
              <a:t/>
            </a:r>
            <a:endParaRPr/>
          </a:p>
          <a:p>
            <a:pPr indent="0" lvl="0" marL="0" rtl="0" algn="l">
              <a:spcBef>
                <a:spcPts val="360"/>
              </a:spcBef>
              <a:spcAft>
                <a:spcPts val="0"/>
              </a:spcAft>
              <a:buNone/>
            </a:pPr>
            <a:r>
              <a:rPr b="1" lang="en-US"/>
              <a:t>PRESENTER NOTE:</a:t>
            </a:r>
            <a:r>
              <a:rPr lang="en-US"/>
              <a:t> be sure to log in to Poll Everywhere in advance!  Must have chrome extension installed to use w/in Google slides. If using Powerpoint, might have to re-imbed poll everywhere slides for them to be active</a:t>
            </a:r>
            <a:endParaRPr/>
          </a:p>
        </p:txBody>
      </p:sp>
      <p:sp>
        <p:nvSpPr>
          <p:cNvPr id="615" name="Google Shape;615;g7d3ff28084_1_4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9" name="Shape 869"/>
        <p:cNvGrpSpPr/>
        <p:nvPr/>
      </p:nvGrpSpPr>
      <p:grpSpPr>
        <a:xfrm>
          <a:off x="0" y="0"/>
          <a:ext cx="0" cy="0"/>
          <a:chOff x="0" y="0"/>
          <a:chExt cx="0" cy="0"/>
        </a:xfrm>
      </p:grpSpPr>
      <p:sp>
        <p:nvSpPr>
          <p:cNvPr id="870" name="Google Shape;870;g5b19d3ee8e_3_38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5b19d3ee8e_3_3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And of course we must also have water/humidity because clouds are made of water!</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7" name="Shape 877"/>
        <p:cNvGrpSpPr/>
        <p:nvPr/>
      </p:nvGrpSpPr>
      <p:grpSpPr>
        <a:xfrm>
          <a:off x="0" y="0"/>
          <a:ext cx="0" cy="0"/>
          <a:chOff x="0" y="0"/>
          <a:chExt cx="0" cy="0"/>
        </a:xfrm>
      </p:grpSpPr>
      <p:sp>
        <p:nvSpPr>
          <p:cNvPr id="878" name="Google Shape;878;g7d3ff28084_1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79" name="Google Shape;879;g7d3ff28084_1_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CONVECTION</a:t>
            </a:r>
            <a:endParaRPr/>
          </a:p>
        </p:txBody>
      </p:sp>
      <p:sp>
        <p:nvSpPr>
          <p:cNvPr id="880" name="Google Shape;880;g7d3ff28084_1_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5" name="Shape 885"/>
        <p:cNvGrpSpPr/>
        <p:nvPr/>
      </p:nvGrpSpPr>
      <p:grpSpPr>
        <a:xfrm>
          <a:off x="0" y="0"/>
          <a:ext cx="0" cy="0"/>
          <a:chOff x="0" y="0"/>
          <a:chExt cx="0" cy="0"/>
        </a:xfrm>
      </p:grpSpPr>
      <p:sp>
        <p:nvSpPr>
          <p:cNvPr id="886" name="Google Shape;886;g5b19d3ee8e_3_8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87" name="Google Shape;887;g5b19d3ee8e_3_83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1" name="Shape 891"/>
        <p:cNvGrpSpPr/>
        <p:nvPr/>
      </p:nvGrpSpPr>
      <p:grpSpPr>
        <a:xfrm>
          <a:off x="0" y="0"/>
          <a:ext cx="0" cy="0"/>
          <a:chOff x="0" y="0"/>
          <a:chExt cx="0" cy="0"/>
        </a:xfrm>
      </p:grpSpPr>
      <p:sp>
        <p:nvSpPr>
          <p:cNvPr id="892" name="Google Shape;892;g55360aaa53_0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Pass out Lesson 2 &amp; 3 SAS packet</a:t>
            </a:r>
            <a:endParaRPr>
              <a:solidFill>
                <a:srgbClr val="980000"/>
              </a:solidFill>
            </a:endParaRPr>
          </a:p>
          <a:p>
            <a:pPr indent="0" lvl="0" marL="0" rtl="0" algn="l">
              <a:spcBef>
                <a:spcPts val="360"/>
              </a:spcBef>
              <a:spcAft>
                <a:spcPts val="0"/>
              </a:spcAft>
              <a:buClr>
                <a:schemeClr val="dk1"/>
              </a:buClr>
              <a:buSzPts val="1100"/>
              <a:buFont typeface="Arial"/>
              <a:buNone/>
            </a:pPr>
            <a:r>
              <a:t/>
            </a:r>
            <a:endParaRPr>
              <a:solidFill>
                <a:srgbClr val="980000"/>
              </a:solidFill>
            </a:endParaRPr>
          </a:p>
          <a:p>
            <a:pPr indent="0" lvl="0" marL="457200" rtl="0" algn="l">
              <a:lnSpc>
                <a:spcPct val="115000"/>
              </a:lnSpc>
              <a:spcBef>
                <a:spcPts val="0"/>
              </a:spcBef>
              <a:spcAft>
                <a:spcPts val="0"/>
              </a:spcAft>
              <a:buNone/>
            </a:pPr>
            <a:r>
              <a:rPr lang="en-US" sz="1100">
                <a:latin typeface="Arial"/>
                <a:ea typeface="Arial"/>
                <a:cs typeface="Arial"/>
                <a:sym typeface="Arial"/>
              </a:rPr>
              <a:t>Let’s get back to our curriculum to see how students will explore these topics (and how you will explore them in just a few minutes!)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We first understand the weather by what we observe in the sky</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Watch time lapse video to see that storms form throughout the day, and typically happen in the afternoon</a:t>
            </a:r>
            <a:endParaRPr sz="1100">
              <a:latin typeface="Arial"/>
              <a:ea typeface="Arial"/>
              <a:cs typeface="Arial"/>
              <a:sym typeface="Arial"/>
            </a:endParaRPr>
          </a:p>
          <a:p>
            <a:pPr indent="0" lvl="0" marL="914400" rtl="0" algn="l">
              <a:lnSpc>
                <a:spcPct val="115000"/>
              </a:lnSpc>
              <a:spcBef>
                <a:spcPts val="0"/>
              </a:spcBef>
              <a:spcAft>
                <a:spcPts val="0"/>
              </a:spcAft>
              <a:buNone/>
            </a:pPr>
            <a:r>
              <a:t/>
            </a:r>
            <a:endParaRPr>
              <a:solidFill>
                <a:srgbClr val="000000"/>
              </a:solidFill>
            </a:endParaRPr>
          </a:p>
        </p:txBody>
      </p:sp>
      <p:sp>
        <p:nvSpPr>
          <p:cNvPr id="893" name="Google Shape;893;g55360aaa53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0" name="Shape 900"/>
        <p:cNvGrpSpPr/>
        <p:nvPr/>
      </p:nvGrpSpPr>
      <p:grpSpPr>
        <a:xfrm>
          <a:off x="0" y="0"/>
          <a:ext cx="0" cy="0"/>
          <a:chOff x="0" y="0"/>
          <a:chExt cx="0" cy="0"/>
        </a:xfrm>
      </p:grpSpPr>
      <p:sp>
        <p:nvSpPr>
          <p:cNvPr id="901" name="Google Shape;901;g55360aaa53_0_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solidFill>
                  <a:srgbClr val="000000"/>
                </a:solidFill>
              </a:rPr>
              <a:t>We organize our thinking around what happened throughout the day when a storm formed by making a time series diagram.</a:t>
            </a:r>
            <a:endParaRPr>
              <a:solidFill>
                <a:srgbClr val="000000"/>
              </a:solidFill>
            </a:endParaRPr>
          </a:p>
        </p:txBody>
      </p:sp>
      <p:sp>
        <p:nvSpPr>
          <p:cNvPr id="902" name="Google Shape;902;g55360aaa53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9" name="Shape 909"/>
        <p:cNvGrpSpPr/>
        <p:nvPr/>
      </p:nvGrpSpPr>
      <p:grpSpPr>
        <a:xfrm>
          <a:off x="0" y="0"/>
          <a:ext cx="0" cy="0"/>
          <a:chOff x="0" y="0"/>
          <a:chExt cx="0" cy="0"/>
        </a:xfrm>
      </p:grpSpPr>
      <p:sp>
        <p:nvSpPr>
          <p:cNvPr id="910" name="Google Shape;910;g55360aaa53_0_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solidFill>
                  <a:srgbClr val="000000"/>
                </a:solidFill>
              </a:rPr>
              <a:t>We go outside to make cloud observations to begin to connect what we see in the sky with what is happening with the weather</a:t>
            </a:r>
            <a:endParaRPr>
              <a:solidFill>
                <a:srgbClr val="000000"/>
              </a:solidFill>
            </a:endParaRPr>
          </a:p>
        </p:txBody>
      </p:sp>
      <p:sp>
        <p:nvSpPr>
          <p:cNvPr id="911" name="Google Shape;911;g55360aaa53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9" name="Shape 919"/>
        <p:cNvGrpSpPr/>
        <p:nvPr/>
      </p:nvGrpSpPr>
      <p:grpSpPr>
        <a:xfrm>
          <a:off x="0" y="0"/>
          <a:ext cx="0" cy="0"/>
          <a:chOff x="0" y="0"/>
          <a:chExt cx="0" cy="0"/>
        </a:xfrm>
      </p:grpSpPr>
      <p:sp>
        <p:nvSpPr>
          <p:cNvPr id="920" name="Google Shape;920;g5b19d3ee8e_3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1" name="Google Shape;921;g5b19d3ee8e_3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Now that have made the connection between clouds and storms, we naturally consider what processes are responsible for clouds to form, and to do so we must start by investigating temperature. Lesson 3 helps students puzzle through how water from the ground ends up as clouds in the atmosphere:</a:t>
            </a:r>
            <a:endParaRPr/>
          </a:p>
          <a:p>
            <a:pPr indent="0" lvl="0" marL="0" rtl="0" algn="l">
              <a:spcBef>
                <a:spcPts val="360"/>
              </a:spcBef>
              <a:spcAft>
                <a:spcPts val="0"/>
              </a:spcAft>
              <a:buSzPts val="1100"/>
              <a:buNone/>
            </a:pPr>
            <a:r>
              <a:t/>
            </a:r>
            <a:endParaRPr/>
          </a:p>
          <a:p>
            <a:pPr indent="0" lvl="0" marL="0" rtl="0" algn="l">
              <a:spcBef>
                <a:spcPts val="0"/>
              </a:spcBef>
              <a:spcAft>
                <a:spcPts val="0"/>
              </a:spcAft>
              <a:buClr>
                <a:schemeClr val="dk1"/>
              </a:buClr>
              <a:buFont typeface="Arial"/>
              <a:buNone/>
            </a:pPr>
            <a:r>
              <a:rPr lang="en-US"/>
              <a:t>Students make predictions of how temperature changes from the surface to altitudes where clouds form</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922" name="Google Shape;922;g5b19d3ee8e_3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4" name="Shape 934"/>
        <p:cNvGrpSpPr/>
        <p:nvPr/>
      </p:nvGrpSpPr>
      <p:grpSpPr>
        <a:xfrm>
          <a:off x="0" y="0"/>
          <a:ext cx="0" cy="0"/>
          <a:chOff x="0" y="0"/>
          <a:chExt cx="0" cy="0"/>
        </a:xfrm>
      </p:grpSpPr>
      <p:sp>
        <p:nvSpPr>
          <p:cNvPr id="935" name="Google Shape;935;g5b2de8809b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5b2de8809b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a:t>
            </a:r>
            <a:r>
              <a:rPr lang="en-US"/>
              <a:t>nd use a Virtual Weather Balloon Simulation to collect data about how temperature changes with altitude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t/>
            </a:r>
            <a:endParaRPr/>
          </a:p>
        </p:txBody>
      </p:sp>
      <p:sp>
        <p:nvSpPr>
          <p:cNvPr id="937" name="Google Shape;937;g5b2de8809b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2" name="Shape 942"/>
        <p:cNvGrpSpPr/>
        <p:nvPr/>
      </p:nvGrpSpPr>
      <p:grpSpPr>
        <a:xfrm>
          <a:off x="0" y="0"/>
          <a:ext cx="0" cy="0"/>
          <a:chOff x="0" y="0"/>
          <a:chExt cx="0" cy="0"/>
        </a:xfrm>
      </p:grpSpPr>
      <p:sp>
        <p:nvSpPr>
          <p:cNvPr id="943" name="Google Shape;943;g5b19d3ee8e_3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4" name="Google Shape;944;g5b19d3ee8e_3_1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Next s</a:t>
            </a:r>
            <a:r>
              <a:rPr lang="en-US" sz="1200">
                <a:solidFill>
                  <a:schemeClr val="dk1"/>
                </a:solidFill>
              </a:rPr>
              <a:t>tudents</a:t>
            </a:r>
            <a:r>
              <a:rPr lang="en-US"/>
              <a:t> use</a:t>
            </a:r>
            <a:r>
              <a:rPr lang="en-US" sz="1200">
                <a:solidFill>
                  <a:schemeClr val="dk1"/>
                </a:solidFill>
              </a:rPr>
              <a:t> data </a:t>
            </a:r>
            <a:r>
              <a:rPr lang="en-US"/>
              <a:t>to compare surface temperature and air temperature, If doing the GLOBE Surface Temperature and Air Temperature protocols your students, like we will do today after lunch,  would collect their own data and make a graph of that.</a:t>
            </a:r>
            <a:endParaRPr/>
          </a:p>
          <a:p>
            <a:pPr indent="0" lvl="0" marL="0" rtl="0" algn="l">
              <a:spcBef>
                <a:spcPts val="0"/>
              </a:spcBef>
              <a:spcAft>
                <a:spcPts val="0"/>
              </a:spcAft>
              <a:buNone/>
            </a:pPr>
            <a:r>
              <a:t/>
            </a:r>
            <a:endParaRPr/>
          </a:p>
          <a:p>
            <a:pPr indent="0" lvl="0" marL="0" rtl="0" algn="l">
              <a:spcBef>
                <a:spcPts val="360"/>
              </a:spcBef>
              <a:spcAft>
                <a:spcPts val="0"/>
              </a:spcAft>
              <a:buClr>
                <a:schemeClr val="dk1"/>
              </a:buClr>
              <a:buFont typeface="Arial"/>
              <a:buNone/>
            </a:pPr>
            <a:r>
              <a:rPr lang="en-US"/>
              <a:t>They use the Identify and Interpret (I</a:t>
            </a:r>
            <a:r>
              <a:rPr baseline="30000" lang="en-US"/>
              <a:t>2</a:t>
            </a:r>
            <a:r>
              <a:rPr lang="en-US"/>
              <a:t>) Sensemaking Strategy to analyze and interpret the graphed data, which you will practice doing after lunch </a:t>
            </a:r>
            <a:endParaRPr/>
          </a:p>
          <a:p>
            <a:pPr indent="0" lvl="0" marL="0" rtl="0" algn="l">
              <a:spcBef>
                <a:spcPts val="360"/>
              </a:spcBef>
              <a:spcAft>
                <a:spcPts val="0"/>
              </a:spcAft>
              <a:buNone/>
            </a:pPr>
            <a:r>
              <a:t/>
            </a:r>
            <a:endParaRPr b="1"/>
          </a:p>
          <a:p>
            <a:pPr indent="0" lvl="0" marL="0" rtl="0" algn="l">
              <a:spcBef>
                <a:spcPts val="360"/>
              </a:spcBef>
              <a:spcAft>
                <a:spcPts val="0"/>
              </a:spcAft>
              <a:buClr>
                <a:schemeClr val="dk1"/>
              </a:buClr>
              <a:buSzPts val="1100"/>
              <a:buFont typeface="Arial"/>
              <a:buNone/>
            </a:pPr>
            <a:r>
              <a:rPr lang="en-US"/>
              <a:t>Lesson 3 is where some of the  common misconceptions about weather start to come up.</a:t>
            </a:r>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Understanding of the water cycle is important</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Understanding why water evaporates, where the source of heat comes from</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Understanding how the air is warmed </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Understanding trends in air temp</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Understanding how temperature related to clouds forming</a:t>
            </a:r>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p:txBody>
      </p:sp>
      <p:sp>
        <p:nvSpPr>
          <p:cNvPr id="945" name="Google Shape;945;g5b19d3ee8e_3_1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0" name="Shape 950"/>
        <p:cNvGrpSpPr/>
        <p:nvPr/>
      </p:nvGrpSpPr>
      <p:grpSpPr>
        <a:xfrm>
          <a:off x="0" y="0"/>
          <a:ext cx="0" cy="0"/>
          <a:chOff x="0" y="0"/>
          <a:chExt cx="0" cy="0"/>
        </a:xfrm>
      </p:grpSpPr>
      <p:sp>
        <p:nvSpPr>
          <p:cNvPr id="951" name="Google Shape;951;g5b2de8809b_1_1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952" name="Google Shape;952;g5b2de8809b_1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9" name="Shape 619"/>
        <p:cNvGrpSpPr/>
        <p:nvPr/>
      </p:nvGrpSpPr>
      <p:grpSpPr>
        <a:xfrm>
          <a:off x="0" y="0"/>
          <a:ext cx="0" cy="0"/>
          <a:chOff x="0" y="0"/>
          <a:chExt cx="0" cy="0"/>
        </a:xfrm>
      </p:grpSpPr>
      <p:sp>
        <p:nvSpPr>
          <p:cNvPr id="620" name="Google Shape;620;g7d3ff28084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7d3ff28084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622" name="Google Shape;622;g7d3ff28084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8" name="Shape 958"/>
        <p:cNvGrpSpPr/>
        <p:nvPr/>
      </p:nvGrpSpPr>
      <p:grpSpPr>
        <a:xfrm>
          <a:off x="0" y="0"/>
          <a:ext cx="0" cy="0"/>
          <a:chOff x="0" y="0"/>
          <a:chExt cx="0" cy="0"/>
        </a:xfrm>
      </p:grpSpPr>
      <p:sp>
        <p:nvSpPr>
          <p:cNvPr id="959" name="Google Shape;959;g5b19d3ee8e_3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60" name="Google Shape;960;g5b19d3ee8e_3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Explain briefly how the stations will work</a:t>
            </a:r>
            <a:endParaRPr/>
          </a:p>
          <a:p>
            <a:pPr indent="0" lvl="0" marL="0" rtl="0" algn="l">
              <a:spcBef>
                <a:spcPts val="360"/>
              </a:spcBef>
              <a:spcAft>
                <a:spcPts val="0"/>
              </a:spcAft>
              <a:buNone/>
            </a:pPr>
            <a:r>
              <a:t/>
            </a:r>
            <a:endParaRPr/>
          </a:p>
        </p:txBody>
      </p:sp>
      <p:sp>
        <p:nvSpPr>
          <p:cNvPr id="961" name="Google Shape;961;g5b19d3ee8e_3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5" name="Shape 965"/>
        <p:cNvGrpSpPr/>
        <p:nvPr/>
      </p:nvGrpSpPr>
      <p:grpSpPr>
        <a:xfrm>
          <a:off x="0" y="0"/>
          <a:ext cx="0" cy="0"/>
          <a:chOff x="0" y="0"/>
          <a:chExt cx="0" cy="0"/>
        </a:xfrm>
      </p:grpSpPr>
      <p:sp>
        <p:nvSpPr>
          <p:cNvPr id="966" name="Google Shape;966;g5b2de8809b_4_9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67" name="Google Shape;967;g5b2de8809b_4_9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2" name="Shape 972"/>
        <p:cNvGrpSpPr/>
        <p:nvPr/>
      </p:nvGrpSpPr>
      <p:grpSpPr>
        <a:xfrm>
          <a:off x="0" y="0"/>
          <a:ext cx="0" cy="0"/>
          <a:chOff x="0" y="0"/>
          <a:chExt cx="0" cy="0"/>
        </a:xfrm>
      </p:grpSpPr>
      <p:sp>
        <p:nvSpPr>
          <p:cNvPr id="973" name="Google Shape;973;g5b19d3ee8e_3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974" name="Google Shape;974;g5b19d3ee8e_3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0" name="Shape 980"/>
        <p:cNvGrpSpPr/>
        <p:nvPr/>
      </p:nvGrpSpPr>
      <p:grpSpPr>
        <a:xfrm>
          <a:off x="0" y="0"/>
          <a:ext cx="0" cy="0"/>
          <a:chOff x="0" y="0"/>
          <a:chExt cx="0" cy="0"/>
        </a:xfrm>
      </p:grpSpPr>
      <p:sp>
        <p:nvSpPr>
          <p:cNvPr id="981" name="Google Shape;981;g5b19d3ee8e_3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2" name="Google Shape;982;g5b19d3ee8e_3_2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solidFill>
                  <a:srgbClr val="980000"/>
                </a:solidFill>
              </a:rPr>
              <a:t>Pass out </a:t>
            </a:r>
            <a:r>
              <a:rPr b="1" lang="en-US" sz="1200">
                <a:solidFill>
                  <a:srgbClr val="980000"/>
                </a:solidFill>
              </a:rPr>
              <a:t>Lesson 3: Step 5 of the Student Activity Sheet (pg 12)</a:t>
            </a:r>
            <a:endParaRPr b="1" sz="1200">
              <a:solidFill>
                <a:srgbClr val="980000"/>
              </a:solidFill>
            </a:endParaRPr>
          </a:p>
          <a:p>
            <a:pPr indent="0" lvl="0" marL="0" marR="0" rtl="0" algn="l">
              <a:lnSpc>
                <a:spcPct val="100000"/>
              </a:lnSpc>
              <a:spcBef>
                <a:spcPts val="0"/>
              </a:spcBef>
              <a:spcAft>
                <a:spcPts val="0"/>
              </a:spcAft>
              <a:buClr>
                <a:schemeClr val="dk1"/>
              </a:buClr>
              <a:buSzPts val="1200"/>
              <a:buFont typeface="Calibri"/>
              <a:buNone/>
            </a:pPr>
            <a:r>
              <a:t/>
            </a:r>
            <a:endParaRPr b="1" sz="1200"/>
          </a:p>
          <a:p>
            <a:pPr indent="0" lvl="0" marL="0" rtl="0" algn="l">
              <a:spcBef>
                <a:spcPts val="0"/>
              </a:spcBef>
              <a:spcAft>
                <a:spcPts val="0"/>
              </a:spcAft>
              <a:buNone/>
            </a:pPr>
            <a:r>
              <a:rPr b="1" lang="en-US" sz="1200">
                <a:solidFill>
                  <a:schemeClr val="dk1"/>
                </a:solidFill>
                <a:latin typeface="Calibri"/>
                <a:ea typeface="Calibri"/>
                <a:cs typeface="Calibri"/>
                <a:sym typeface="Calibri"/>
              </a:rPr>
              <a:t>Introduce the Working Model for explaining temperature patterns. </a:t>
            </a:r>
            <a:r>
              <a:rPr lang="en-US" sz="1200">
                <a:solidFill>
                  <a:schemeClr val="dk1"/>
                </a:solidFill>
                <a:latin typeface="Calibri"/>
                <a:ea typeface="Calibri"/>
                <a:cs typeface="Calibri"/>
                <a:sym typeface="Calibri"/>
              </a:rPr>
              <a:t>In </a:t>
            </a:r>
            <a:r>
              <a:rPr i="1" lang="en-US" sz="1200">
                <a:solidFill>
                  <a:schemeClr val="dk1"/>
                </a:solidFill>
                <a:latin typeface="Calibri"/>
                <a:ea typeface="Calibri"/>
                <a:cs typeface="Calibri"/>
                <a:sym typeface="Calibri"/>
              </a:rPr>
              <a:t>Lesson 3: Step 5, </a:t>
            </a:r>
            <a:r>
              <a:rPr lang="en-US" sz="1200">
                <a:solidFill>
                  <a:schemeClr val="dk1"/>
                </a:solidFill>
                <a:latin typeface="Calibri"/>
                <a:ea typeface="Calibri"/>
                <a:cs typeface="Calibri"/>
                <a:sym typeface="Calibri"/>
              </a:rPr>
              <a:t>students will develop a Working Model of surface heating to explain temperature patterns, with the ground surface having the warmest temperatures and temperature decreasing with altitude. This is a Working Model because it’s a work in progress and does not capture a complete representation of the system, only part of the system. </a:t>
            </a:r>
            <a:endParaRPr/>
          </a:p>
          <a:p>
            <a:pPr indent="0" lvl="0" marL="0" rtl="0" algn="l">
              <a:spcBef>
                <a:spcPts val="360"/>
              </a:spcBef>
              <a:spcAft>
                <a:spcPts val="0"/>
              </a:spcAft>
              <a:buNone/>
            </a:pPr>
            <a:r>
              <a:t/>
            </a:r>
            <a:endParaRPr b="1" sz="1200">
              <a:solidFill>
                <a:schemeClr val="dk1"/>
              </a:solidFill>
              <a:latin typeface="Calibri"/>
              <a:ea typeface="Calibri"/>
              <a:cs typeface="Calibri"/>
              <a:sym typeface="Calibri"/>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Draw and label a Working Model individually. </a:t>
            </a:r>
            <a:r>
              <a:rPr lang="en-US"/>
              <a:t>T</a:t>
            </a:r>
            <a:r>
              <a:rPr lang="en-US" sz="1200">
                <a:solidFill>
                  <a:schemeClr val="dk1"/>
                </a:solidFill>
                <a:latin typeface="Calibri"/>
                <a:ea typeface="Calibri"/>
                <a:cs typeface="Calibri"/>
                <a:sym typeface="Calibri"/>
              </a:rPr>
              <a:t>he question their models are trying to answer: </a:t>
            </a:r>
            <a:r>
              <a:rPr i="1" lang="en-US" sz="1200">
                <a:solidFill>
                  <a:schemeClr val="dk1"/>
                </a:solidFill>
                <a:latin typeface="Calibri"/>
                <a:ea typeface="Calibri"/>
                <a:cs typeface="Calibri"/>
                <a:sym typeface="Calibri"/>
              </a:rPr>
              <a:t>“Why does the surface temperature warm over the day, and why is the surface warmer than the air above it?” </a:t>
            </a:r>
            <a:r>
              <a:rPr lang="en-US" sz="1200">
                <a:solidFill>
                  <a:schemeClr val="dk1"/>
                </a:solidFill>
                <a:latin typeface="Calibri"/>
                <a:ea typeface="Calibri"/>
                <a:cs typeface="Calibri"/>
                <a:sym typeface="Calibri"/>
              </a:rPr>
              <a:t>Their models should describe connections between sunlight heating Earth’s surface and the temperature pattern they’ve observed, particularly why the surface is warmer than the air above it</a:t>
            </a:r>
            <a:r>
              <a:rPr lang="en-US"/>
              <a:t>.</a:t>
            </a:r>
            <a:r>
              <a:rPr lang="en-US" sz="1200">
                <a:solidFill>
                  <a:schemeClr val="dk1"/>
                </a:solidFill>
                <a:latin typeface="Calibri"/>
                <a:ea typeface="Calibri"/>
                <a:cs typeface="Calibri"/>
                <a:sym typeface="Calibri"/>
              </a:rPr>
              <a:t> </a:t>
            </a:r>
            <a:endParaRPr/>
          </a:p>
        </p:txBody>
      </p:sp>
      <p:sp>
        <p:nvSpPr>
          <p:cNvPr id="983" name="Google Shape;983;g5b19d3ee8e_3_2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8" name="Shape 988"/>
        <p:cNvGrpSpPr/>
        <p:nvPr/>
      </p:nvGrpSpPr>
      <p:grpSpPr>
        <a:xfrm>
          <a:off x="0" y="0"/>
          <a:ext cx="0" cy="0"/>
          <a:chOff x="0" y="0"/>
          <a:chExt cx="0" cy="0"/>
        </a:xfrm>
      </p:grpSpPr>
      <p:sp>
        <p:nvSpPr>
          <p:cNvPr id="989" name="Google Shape;989;g5b2de8809b_1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0" name="Google Shape;990;g5b2de8809b_1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Share and revise Working Models using Share-Trade. </a:t>
            </a:r>
            <a:endParaRPr b="1"/>
          </a:p>
          <a:p>
            <a:pPr indent="0" lvl="0" marL="0" rtl="0" algn="l">
              <a:spcBef>
                <a:spcPts val="0"/>
              </a:spcBef>
              <a:spcAft>
                <a:spcPts val="0"/>
              </a:spcAft>
              <a:buNone/>
            </a:pPr>
            <a:r>
              <a:rPr b="1" lang="en-US">
                <a:solidFill>
                  <a:srgbClr val="980000"/>
                </a:solidFill>
              </a:rPr>
              <a:t>*Tell them to put their names on their own papers so they can be returned after trading!</a:t>
            </a:r>
            <a:endParaRPr b="1">
              <a:solidFill>
                <a:srgbClr val="980000"/>
              </a:solidFill>
            </a:endParaRPr>
          </a:p>
          <a:p>
            <a:pPr indent="0" lvl="0" marL="0" rtl="0" algn="l">
              <a:spcBef>
                <a:spcPts val="0"/>
              </a:spcBef>
              <a:spcAft>
                <a:spcPts val="0"/>
              </a:spcAft>
              <a:buNone/>
            </a:pPr>
            <a:r>
              <a:t/>
            </a:r>
            <a:endParaRPr b="1">
              <a:solidFill>
                <a:srgbClr val="980000"/>
              </a:solidFill>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Discuss Working Models in whole group discussion. </a:t>
            </a:r>
            <a:r>
              <a:rPr lang="en-US"/>
              <a:t>S</a:t>
            </a:r>
            <a:r>
              <a:rPr lang="en-US" sz="1200">
                <a:solidFill>
                  <a:schemeClr val="dk1"/>
                </a:solidFill>
                <a:latin typeface="Calibri"/>
                <a:ea typeface="Calibri"/>
                <a:cs typeface="Calibri"/>
                <a:sym typeface="Calibri"/>
              </a:rPr>
              <a:t>hare how they represented different parts of the model and allow time to debate how they want to represent those parts as a class.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i="1"/>
          </a:p>
          <a:p>
            <a:pPr indent="0" lvl="0" marL="0" rtl="0" algn="l">
              <a:spcBef>
                <a:spcPts val="360"/>
              </a:spcBef>
              <a:spcAft>
                <a:spcPts val="0"/>
              </a:spcAft>
              <a:buNone/>
            </a:pPr>
            <a:r>
              <a:rPr i="1" lang="en-US"/>
              <a:t>What common ideas are we finding in our models?</a:t>
            </a:r>
            <a:endParaRPr i="1"/>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lang="en-US" sz="1200">
                <a:solidFill>
                  <a:schemeClr val="dk1"/>
                </a:solidFill>
                <a:latin typeface="Calibri"/>
                <a:ea typeface="Calibri"/>
                <a:cs typeface="Calibri"/>
                <a:sym typeface="Calibri"/>
              </a:rPr>
              <a:t>Suggested prompts for discussion: </a:t>
            </a:r>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Why do we think surface temperature is warmer than the air temperature above it? </a:t>
            </a:r>
            <a:endParaRPr sz="1200">
              <a:solidFill>
                <a:schemeClr val="dk1"/>
              </a:solidFill>
              <a:latin typeface="Calibri"/>
              <a:ea typeface="Calibri"/>
              <a:cs typeface="Calibri"/>
              <a:sym typeface="Calibri"/>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How is the warm air moving? Does this match our temperature pattern? </a:t>
            </a:r>
            <a:endParaRPr sz="1200">
              <a:solidFill>
                <a:schemeClr val="dk1"/>
              </a:solidFill>
              <a:latin typeface="Calibri"/>
              <a:ea typeface="Calibri"/>
              <a:cs typeface="Calibri"/>
              <a:sym typeface="Calibri"/>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What’s happening to the air molecules when they are heated near the surface? </a:t>
            </a:r>
            <a:endParaRPr sz="1200">
              <a:solidFill>
                <a:schemeClr val="dk1"/>
              </a:solidFill>
              <a:latin typeface="Calibri"/>
              <a:ea typeface="Calibri"/>
              <a:cs typeface="Calibri"/>
              <a:sym typeface="Calibri"/>
            </a:endParaRPr>
          </a:p>
          <a:p>
            <a:pPr indent="0" lvl="0" marL="0" rtl="0" algn="l">
              <a:spcBef>
                <a:spcPts val="360"/>
              </a:spcBef>
              <a:spcAft>
                <a:spcPts val="0"/>
              </a:spcAft>
              <a:buNone/>
            </a:pP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p:txBody>
      </p:sp>
      <p:sp>
        <p:nvSpPr>
          <p:cNvPr id="991" name="Google Shape;991;g5b2de8809b_1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6" name="Shape 996"/>
        <p:cNvGrpSpPr/>
        <p:nvPr/>
      </p:nvGrpSpPr>
      <p:grpSpPr>
        <a:xfrm>
          <a:off x="0" y="0"/>
          <a:ext cx="0" cy="0"/>
          <a:chOff x="0" y="0"/>
          <a:chExt cx="0" cy="0"/>
        </a:xfrm>
      </p:grpSpPr>
      <p:sp>
        <p:nvSpPr>
          <p:cNvPr id="997" name="Google Shape;997;g50d64725fa_1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The Idea Tracker will be built upon throughout the entire unit. </a:t>
            </a:r>
            <a:r>
              <a:rPr i="1" lang="en-US"/>
              <a:t>These ideas are important understandings that we uncover as the story unfolds!</a:t>
            </a:r>
            <a:endParaRPr i="1"/>
          </a:p>
          <a:p>
            <a:pPr indent="0" lvl="0" marL="0" rtl="0" algn="l">
              <a:spcBef>
                <a:spcPts val="360"/>
              </a:spcBef>
              <a:spcAft>
                <a:spcPts val="0"/>
              </a:spcAft>
              <a:buNone/>
            </a:pPr>
            <a:r>
              <a:t/>
            </a:r>
            <a:endParaRPr/>
          </a:p>
          <a:p>
            <a:pPr indent="0" lvl="0" marL="0" rtl="0" algn="l">
              <a:spcBef>
                <a:spcPts val="360"/>
              </a:spcBef>
              <a:spcAft>
                <a:spcPts val="0"/>
              </a:spcAft>
              <a:buNone/>
            </a:pPr>
            <a:r>
              <a:rPr lang="en-US"/>
              <a:t>Ask teachers to suggest big ideas so far to include on the Model Idea tracker. Bring over any ideas from the list about the Colorado storm</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Make a list on chart paper:</a:t>
            </a:r>
            <a:endParaRPr/>
          </a:p>
          <a:p>
            <a:pPr indent="-317500" lvl="0" marL="457200" rtl="0" algn="l">
              <a:spcBef>
                <a:spcPts val="360"/>
              </a:spcBef>
              <a:spcAft>
                <a:spcPts val="0"/>
              </a:spcAft>
              <a:buSzPts val="1400"/>
              <a:buAutoNum type="arabicPeriod"/>
            </a:pPr>
            <a:r>
              <a:rPr lang="en-US"/>
              <a:t>Evaporation of water at the surface is important for clouds/storms</a:t>
            </a:r>
            <a:endParaRPr/>
          </a:p>
          <a:p>
            <a:pPr indent="-317500" lvl="0" marL="457200" rtl="0" algn="l">
              <a:spcBef>
                <a:spcPts val="0"/>
              </a:spcBef>
              <a:spcAft>
                <a:spcPts val="0"/>
              </a:spcAft>
              <a:buSzPts val="1400"/>
              <a:buAutoNum type="arabicPeriod"/>
            </a:pPr>
            <a:r>
              <a:rPr lang="en-US"/>
              <a:t>Evaporation happens because of heating from sunlight</a:t>
            </a:r>
            <a:endParaRPr/>
          </a:p>
          <a:p>
            <a:pPr indent="-317500" lvl="0" marL="457200" rtl="0" algn="l">
              <a:spcBef>
                <a:spcPts val="0"/>
              </a:spcBef>
              <a:spcAft>
                <a:spcPts val="0"/>
              </a:spcAft>
              <a:buSzPts val="1400"/>
              <a:buAutoNum type="arabicPeriod"/>
            </a:pPr>
            <a:r>
              <a:rPr lang="en-US"/>
              <a:t>Clouds form when water condenses</a:t>
            </a:r>
            <a:endParaRPr/>
          </a:p>
          <a:p>
            <a:pPr indent="-317500" lvl="0" marL="457200" rtl="0" algn="l">
              <a:spcBef>
                <a:spcPts val="0"/>
              </a:spcBef>
              <a:spcAft>
                <a:spcPts val="0"/>
              </a:spcAft>
              <a:buSzPts val="1400"/>
              <a:buAutoNum type="arabicPeriod"/>
            </a:pPr>
            <a:r>
              <a:rPr lang="en-US"/>
              <a:t>The surface is warmer than the air above it</a:t>
            </a:r>
            <a:endParaRPr/>
          </a:p>
          <a:p>
            <a:pPr indent="-317500" lvl="0" marL="457200" rtl="0" algn="l">
              <a:spcBef>
                <a:spcPts val="0"/>
              </a:spcBef>
              <a:spcAft>
                <a:spcPts val="0"/>
              </a:spcAft>
              <a:buSzPts val="1400"/>
              <a:buAutoNum type="arabicPeriod"/>
            </a:pPr>
            <a:r>
              <a:rPr lang="en-US"/>
              <a:t>Air near the surface is warmer than air where clouds form</a:t>
            </a:r>
            <a:endParaRPr/>
          </a:p>
          <a:p>
            <a:pPr indent="0" lvl="0" marL="457200" rtl="0" algn="l">
              <a:spcBef>
                <a:spcPts val="360"/>
              </a:spcBef>
              <a:spcAft>
                <a:spcPts val="0"/>
              </a:spcAft>
              <a:buNone/>
            </a:pPr>
            <a:r>
              <a:t/>
            </a:r>
            <a:endParaRPr/>
          </a:p>
        </p:txBody>
      </p:sp>
      <p:sp>
        <p:nvSpPr>
          <p:cNvPr id="998" name="Google Shape;998;g50d64725fa_1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4" name="Shape 1004"/>
        <p:cNvGrpSpPr/>
        <p:nvPr/>
      </p:nvGrpSpPr>
      <p:grpSpPr>
        <a:xfrm>
          <a:off x="0" y="0"/>
          <a:ext cx="0" cy="0"/>
          <a:chOff x="0" y="0"/>
          <a:chExt cx="0" cy="0"/>
        </a:xfrm>
      </p:grpSpPr>
      <p:sp>
        <p:nvSpPr>
          <p:cNvPr id="1005" name="Google Shape;1005;g5b2de8809b_1_1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06" name="Google Shape;1006;g5b2de8809b_1_1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latin typeface="Arial"/>
                <a:ea typeface="Arial"/>
                <a:cs typeface="Arial"/>
                <a:sym typeface="Arial"/>
              </a:rPr>
              <a:t>What is different about a sunny day and a stormy day?</a:t>
            </a:r>
            <a:endParaRPr sz="1100">
              <a:latin typeface="Arial"/>
              <a:ea typeface="Arial"/>
              <a:cs typeface="Arial"/>
              <a:sym typeface="Arial"/>
            </a:endParaRPr>
          </a:p>
          <a:p>
            <a:pPr indent="0" lvl="0" marL="914400" rtl="0" algn="l">
              <a:lnSpc>
                <a:spcPct val="115000"/>
              </a:lnSpc>
              <a:spcBef>
                <a:spcPts val="0"/>
              </a:spcBef>
              <a:spcAft>
                <a:spcPts val="0"/>
              </a:spcAft>
              <a:buNone/>
            </a:pPr>
            <a:r>
              <a:t/>
            </a:r>
            <a:endParaRPr/>
          </a:p>
        </p:txBody>
      </p:sp>
      <p:sp>
        <p:nvSpPr>
          <p:cNvPr id="1007" name="Google Shape;1007;g5b2de8809b_1_1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1" name="Shape 1011"/>
        <p:cNvGrpSpPr/>
        <p:nvPr/>
      </p:nvGrpSpPr>
      <p:grpSpPr>
        <a:xfrm>
          <a:off x="0" y="0"/>
          <a:ext cx="0" cy="0"/>
          <a:chOff x="0" y="0"/>
          <a:chExt cx="0" cy="0"/>
        </a:xfrm>
      </p:grpSpPr>
      <p:sp>
        <p:nvSpPr>
          <p:cNvPr id="1012" name="Google Shape;1012;g5b2de8809b_1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13" name="Google Shape;1013;g5b2de8809b_1_1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moisture in the atmosphere</a:t>
            </a:r>
            <a:endParaRPr/>
          </a:p>
        </p:txBody>
      </p:sp>
      <p:sp>
        <p:nvSpPr>
          <p:cNvPr id="1014" name="Google Shape;1014;g5b2de8809b_1_1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8" name="Shape 1018"/>
        <p:cNvGrpSpPr/>
        <p:nvPr/>
      </p:nvGrpSpPr>
      <p:grpSpPr>
        <a:xfrm>
          <a:off x="0" y="0"/>
          <a:ext cx="0" cy="0"/>
          <a:chOff x="0" y="0"/>
          <a:chExt cx="0" cy="0"/>
        </a:xfrm>
      </p:grpSpPr>
      <p:sp>
        <p:nvSpPr>
          <p:cNvPr id="1019" name="Google Shape;1019;g7d3ff28084_1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20" name="Google Shape;1020;g7d3ff28084_1_2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TRUE</a:t>
            </a:r>
            <a:endParaRPr/>
          </a:p>
        </p:txBody>
      </p:sp>
      <p:sp>
        <p:nvSpPr>
          <p:cNvPr id="1021" name="Google Shape;1021;g7d3ff28084_1_2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6" name="Shape 1026"/>
        <p:cNvGrpSpPr/>
        <p:nvPr/>
      </p:nvGrpSpPr>
      <p:grpSpPr>
        <a:xfrm>
          <a:off x="0" y="0"/>
          <a:ext cx="0" cy="0"/>
          <a:chOff x="0" y="0"/>
          <a:chExt cx="0" cy="0"/>
        </a:xfrm>
      </p:grpSpPr>
      <p:sp>
        <p:nvSpPr>
          <p:cNvPr id="1027" name="Google Shape;1027;g5b2de8809b_4_3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8" name="Google Shape;1028;g5b2de8809b_4_3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29" name="Google Shape;1029;g5b2de8809b_4_346: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8" name="Shape 628"/>
        <p:cNvGrpSpPr/>
        <p:nvPr/>
      </p:nvGrpSpPr>
      <p:grpSpPr>
        <a:xfrm>
          <a:off x="0" y="0"/>
          <a:ext cx="0" cy="0"/>
          <a:chOff x="0" y="0"/>
          <a:chExt cx="0" cy="0"/>
        </a:xfrm>
      </p:grpSpPr>
      <p:sp>
        <p:nvSpPr>
          <p:cNvPr id="629" name="Google Shape;629;g549a5a61cd_1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Show of hands to measure agreement with this statement: Teaching the science of weather is challenging.</a:t>
            </a:r>
            <a:endParaRPr/>
          </a:p>
          <a:p>
            <a:pPr indent="-317500" lvl="0" marL="457200" rtl="0" algn="l">
              <a:spcBef>
                <a:spcPts val="360"/>
              </a:spcBef>
              <a:spcAft>
                <a:spcPts val="0"/>
              </a:spcAft>
              <a:buSzPts val="1400"/>
              <a:buChar char="●"/>
            </a:pPr>
            <a:r>
              <a:rPr lang="en-US"/>
              <a:t>Weather is challenging to teach for many of the same reasons that weather is challenging to predict!</a:t>
            </a:r>
            <a:endParaRPr/>
          </a:p>
          <a:p>
            <a:pPr indent="0" lvl="0" marL="457200" rtl="0" algn="l">
              <a:spcBef>
                <a:spcPts val="360"/>
              </a:spcBef>
              <a:spcAft>
                <a:spcPts val="0"/>
              </a:spcAft>
              <a:buNone/>
            </a:pPr>
            <a:r>
              <a:t/>
            </a:r>
            <a:endParaRPr/>
          </a:p>
        </p:txBody>
      </p:sp>
      <p:sp>
        <p:nvSpPr>
          <p:cNvPr id="630" name="Google Shape;630;g549a5a61cd_1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7" name="Shape 1037"/>
        <p:cNvGrpSpPr/>
        <p:nvPr/>
      </p:nvGrpSpPr>
      <p:grpSpPr>
        <a:xfrm>
          <a:off x="0" y="0"/>
          <a:ext cx="0" cy="0"/>
          <a:chOff x="0" y="0"/>
          <a:chExt cx="0" cy="0"/>
        </a:xfrm>
      </p:grpSpPr>
      <p:sp>
        <p:nvSpPr>
          <p:cNvPr id="1038" name="Google Shape;1038;g7d3ff28084_1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39" name="Google Shape;1039;g7d3ff28084_1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B- Relative Humidity is the amount of water in the air compared to the saturation of the air (which is based on temperature).</a:t>
            </a:r>
            <a:endParaRPr/>
          </a:p>
        </p:txBody>
      </p:sp>
      <p:sp>
        <p:nvSpPr>
          <p:cNvPr id="1040" name="Google Shape;1040;g7d3ff28084_1_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5" name="Shape 1045"/>
        <p:cNvGrpSpPr/>
        <p:nvPr/>
      </p:nvGrpSpPr>
      <p:grpSpPr>
        <a:xfrm>
          <a:off x="0" y="0"/>
          <a:ext cx="0" cy="0"/>
          <a:chOff x="0" y="0"/>
          <a:chExt cx="0" cy="0"/>
        </a:xfrm>
      </p:grpSpPr>
      <p:sp>
        <p:nvSpPr>
          <p:cNvPr id="1046" name="Google Shape;1046;g5b2de8809b_4_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7" name="Google Shape;1047;g5b2de8809b_4_4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100"/>
              <a:buFont typeface="Arial"/>
              <a:buNone/>
            </a:pPr>
            <a:r>
              <a:rPr lang="en-US" sz="1450">
                <a:latin typeface="Arial"/>
                <a:ea typeface="Arial"/>
                <a:cs typeface="Arial"/>
                <a:sym typeface="Arial"/>
              </a:rPr>
              <a:t>The air is saturated in both glasses but there is more water vapor in the warm glass, because warm air can hold more moisture than cold air.  So, relative humidity takes temperature into account, whereas absolute humidity is just the total amount of moisture. </a:t>
            </a:r>
            <a:endParaRPr sz="1450">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t/>
            </a:r>
            <a:endParaRPr sz="1450">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lang="en-US" sz="1450">
                <a:latin typeface="Arial"/>
                <a:ea typeface="Arial"/>
                <a:cs typeface="Arial"/>
                <a:sym typeface="Arial"/>
              </a:rPr>
              <a:t>Green arrows → evaporation</a:t>
            </a:r>
            <a:endParaRPr sz="1450">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lang="en-US" sz="1450">
                <a:latin typeface="Arial"/>
                <a:ea typeface="Arial"/>
                <a:cs typeface="Arial"/>
                <a:sym typeface="Arial"/>
              </a:rPr>
              <a:t>Red arrows → condensation</a:t>
            </a:r>
            <a:endParaRPr sz="1450">
              <a:latin typeface="Arial"/>
              <a:ea typeface="Arial"/>
              <a:cs typeface="Arial"/>
              <a:sym typeface="Arial"/>
            </a:endParaRPr>
          </a:p>
          <a:p>
            <a:pPr indent="0" lvl="0" marL="0" marR="0" rtl="0" algn="l">
              <a:spcBef>
                <a:spcPts val="0"/>
              </a:spcBef>
              <a:spcAft>
                <a:spcPts val="0"/>
              </a:spcAft>
              <a:buClr>
                <a:schemeClr val="dk1"/>
              </a:buClr>
              <a:buSzPts val="225"/>
              <a:buFont typeface="Calibri"/>
              <a:buNone/>
            </a:pPr>
            <a:r>
              <a:t/>
            </a:r>
            <a:endParaRPr/>
          </a:p>
        </p:txBody>
      </p:sp>
      <p:sp>
        <p:nvSpPr>
          <p:cNvPr id="1048" name="Google Shape;1048;g5b2de8809b_4_425: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2" name="Shape 1052"/>
        <p:cNvGrpSpPr/>
        <p:nvPr/>
      </p:nvGrpSpPr>
      <p:grpSpPr>
        <a:xfrm>
          <a:off x="0" y="0"/>
          <a:ext cx="0" cy="0"/>
          <a:chOff x="0" y="0"/>
          <a:chExt cx="0" cy="0"/>
        </a:xfrm>
      </p:grpSpPr>
      <p:sp>
        <p:nvSpPr>
          <p:cNvPr id="1053" name="Google Shape;1053;g55360aaa53_0_9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Pass out Lesson 4 &amp; 5 SAS packet; go through activities</a:t>
            </a:r>
            <a:endParaRPr>
              <a:solidFill>
                <a:srgbClr val="980000"/>
              </a:solidFill>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We ask “what is different about a stormy day vs a sunny day?”</a:t>
            </a:r>
            <a:endParaRPr/>
          </a:p>
          <a:p>
            <a:pPr indent="0" lvl="0" marL="0" rtl="0" algn="l">
              <a:spcBef>
                <a:spcPts val="360"/>
              </a:spcBef>
              <a:spcAft>
                <a:spcPts val="0"/>
              </a:spcAft>
              <a:buNone/>
            </a:pPr>
            <a:r>
              <a:rPr lang="en-US"/>
              <a:t>Comparing air temperature and adding in HUMIDITY</a:t>
            </a:r>
            <a:endParaRPr/>
          </a:p>
        </p:txBody>
      </p:sp>
      <p:sp>
        <p:nvSpPr>
          <p:cNvPr id="1054" name="Google Shape;1054;g55360aaa53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1" name="Shape 1061"/>
        <p:cNvGrpSpPr/>
        <p:nvPr/>
      </p:nvGrpSpPr>
      <p:grpSpPr>
        <a:xfrm>
          <a:off x="0" y="0"/>
          <a:ext cx="0" cy="0"/>
          <a:chOff x="0" y="0"/>
          <a:chExt cx="0" cy="0"/>
        </a:xfrm>
      </p:grpSpPr>
      <p:sp>
        <p:nvSpPr>
          <p:cNvPr id="1062" name="Google Shape;1062;g5b2de8809b_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3" name="Google Shape;1063;g5b2de8809b_4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200"/>
              <a:buFont typeface="Arial"/>
              <a:buNone/>
            </a:pPr>
            <a:r>
              <a:rPr lang="en-US"/>
              <a:t>What conditions are needed for a storm to form?</a:t>
            </a:r>
            <a:endParaRPr/>
          </a:p>
          <a:p>
            <a:pPr indent="0" lvl="0" marL="0" rtl="0" algn="l">
              <a:spcBef>
                <a:spcPts val="360"/>
              </a:spcBef>
              <a:spcAft>
                <a:spcPts val="0"/>
              </a:spcAft>
              <a:buClr>
                <a:schemeClr val="dk1"/>
              </a:buClr>
              <a:buSzPts val="1200"/>
              <a:buFont typeface="Arial"/>
              <a:buNone/>
            </a:pPr>
            <a:r>
              <a:rPr lang="en-US"/>
              <a:t>-We learn that a source of moisture, or humidity is needed (moist air mass, body of water, etc)</a:t>
            </a:r>
            <a:endParaRPr/>
          </a:p>
        </p:txBody>
      </p:sp>
      <p:sp>
        <p:nvSpPr>
          <p:cNvPr id="1064" name="Google Shape;1064;g5b2de8809b_4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0" name="Shape 1070"/>
        <p:cNvGrpSpPr/>
        <p:nvPr/>
      </p:nvGrpSpPr>
      <p:grpSpPr>
        <a:xfrm>
          <a:off x="0" y="0"/>
          <a:ext cx="0" cy="0"/>
          <a:chOff x="0" y="0"/>
          <a:chExt cx="0" cy="0"/>
        </a:xfrm>
      </p:grpSpPr>
      <p:sp>
        <p:nvSpPr>
          <p:cNvPr id="1071" name="Google Shape;1071;g55360aaa53_0_1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Why does warm air rise and cool air sink? Most students can recall that warm air rises, but why?</a:t>
            </a:r>
            <a:endParaRPr/>
          </a:p>
        </p:txBody>
      </p:sp>
      <p:sp>
        <p:nvSpPr>
          <p:cNvPr id="1072" name="Google Shape;1072;g55360aaa53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0" name="Shape 1080"/>
        <p:cNvGrpSpPr/>
        <p:nvPr/>
      </p:nvGrpSpPr>
      <p:grpSpPr>
        <a:xfrm>
          <a:off x="0" y="0"/>
          <a:ext cx="0" cy="0"/>
          <a:chOff x="0" y="0"/>
          <a:chExt cx="0" cy="0"/>
        </a:xfrm>
      </p:grpSpPr>
      <p:sp>
        <p:nvSpPr>
          <p:cNvPr id="1081" name="Google Shape;1081;g5b2de8809b_4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2" name="Google Shape;1082;g5b2de8809b_4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latin typeface="Arial"/>
                <a:ea typeface="Arial"/>
                <a:cs typeface="Arial"/>
                <a:sym typeface="Arial"/>
              </a:rPr>
              <a:t>To explain why warm air rises and cool air sinks:</a:t>
            </a:r>
            <a:endParaRPr sz="1100">
              <a:latin typeface="Arial"/>
              <a:ea typeface="Arial"/>
              <a:cs typeface="Arial"/>
              <a:sym typeface="Arial"/>
            </a:endParaRPr>
          </a:p>
          <a:p>
            <a:pPr indent="0" lvl="0" marL="0" rtl="0" algn="l">
              <a:lnSpc>
                <a:spcPct val="115000"/>
              </a:lnSpc>
              <a:spcBef>
                <a:spcPts val="0"/>
              </a:spcBef>
              <a:spcAft>
                <a:spcPts val="0"/>
              </a:spcAft>
              <a:buNone/>
            </a:pPr>
            <a:r>
              <a:rPr lang="en-US" sz="1100">
                <a:latin typeface="Arial"/>
                <a:ea typeface="Arial"/>
                <a:cs typeface="Arial"/>
                <a:sym typeface="Arial"/>
              </a:rPr>
              <a:t>Density differences between warm &amp; cool air</a:t>
            </a:r>
            <a:endParaRPr b="1" sz="1200">
              <a:solidFill>
                <a:schemeClr val="dk1"/>
              </a:solidFill>
              <a:latin typeface="Calibri"/>
              <a:ea typeface="Calibri"/>
              <a:cs typeface="Calibri"/>
              <a:sym typeface="Calibri"/>
            </a:endParaRPr>
          </a:p>
        </p:txBody>
      </p:sp>
      <p:sp>
        <p:nvSpPr>
          <p:cNvPr id="1083" name="Google Shape;1083;g5b2de8809b_4_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1" name="Shape 1091"/>
        <p:cNvGrpSpPr/>
        <p:nvPr/>
      </p:nvGrpSpPr>
      <p:grpSpPr>
        <a:xfrm>
          <a:off x="0" y="0"/>
          <a:ext cx="0" cy="0"/>
          <a:chOff x="0" y="0"/>
          <a:chExt cx="0" cy="0"/>
        </a:xfrm>
      </p:grpSpPr>
      <p:sp>
        <p:nvSpPr>
          <p:cNvPr id="1092" name="Google Shape;1092;g5b2de8809b_4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3" name="Google Shape;1093;g5b2de8809b_4_2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We r</a:t>
            </a:r>
            <a:r>
              <a:rPr lang="en-US" sz="1200">
                <a:solidFill>
                  <a:schemeClr val="dk1"/>
                </a:solidFill>
              </a:rPr>
              <a:t>ead about how gravity affects air molecules</a:t>
            </a:r>
            <a:r>
              <a:rPr lang="en-US"/>
              <a:t>, which creates pressure differences at the surface and higher up in the troposphere</a:t>
            </a:r>
            <a:r>
              <a:rPr lang="en-US" sz="1200">
                <a:solidFill>
                  <a:schemeClr val="dk1"/>
                </a:solidFill>
              </a:rPr>
              <a:t> </a:t>
            </a:r>
            <a:endParaRPr/>
          </a:p>
        </p:txBody>
      </p:sp>
      <p:sp>
        <p:nvSpPr>
          <p:cNvPr id="1094" name="Google Shape;1094;g5b2de8809b_4_2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1" name="Shape 1101"/>
        <p:cNvGrpSpPr/>
        <p:nvPr/>
      </p:nvGrpSpPr>
      <p:grpSpPr>
        <a:xfrm>
          <a:off x="0" y="0"/>
          <a:ext cx="0" cy="0"/>
          <a:chOff x="0" y="0"/>
          <a:chExt cx="0" cy="0"/>
        </a:xfrm>
      </p:grpSpPr>
      <p:sp>
        <p:nvSpPr>
          <p:cNvPr id="1102" name="Google Shape;1102;g55360aaa53_0_1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Students put all that together to describe convection. </a:t>
            </a:r>
            <a:endParaRPr/>
          </a:p>
          <a:p>
            <a:pPr indent="0" lvl="0" marL="0" rtl="0" algn="l">
              <a:spcBef>
                <a:spcPts val="360"/>
              </a:spcBef>
              <a:spcAft>
                <a:spcPts val="0"/>
              </a:spcAft>
              <a:buClr>
                <a:schemeClr val="dk1"/>
              </a:buClr>
              <a:buSzPts val="1100"/>
              <a:buFont typeface="Arial"/>
              <a:buNone/>
            </a:pPr>
            <a:r>
              <a:rPr lang="en-US"/>
              <a:t>What is the story of an air molecule as moves, rising and falling, in the atmosphere?</a:t>
            </a:r>
            <a:endParaRPr/>
          </a:p>
        </p:txBody>
      </p:sp>
      <p:sp>
        <p:nvSpPr>
          <p:cNvPr id="1103" name="Google Shape;1103;g55360aaa53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0" name="Shape 1110"/>
        <p:cNvGrpSpPr/>
        <p:nvPr/>
      </p:nvGrpSpPr>
      <p:grpSpPr>
        <a:xfrm>
          <a:off x="0" y="0"/>
          <a:ext cx="0" cy="0"/>
          <a:chOff x="0" y="0"/>
          <a:chExt cx="0" cy="0"/>
        </a:xfrm>
      </p:grpSpPr>
      <p:sp>
        <p:nvSpPr>
          <p:cNvPr id="1111" name="Google Shape;1111;g50d64725fa_1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We apply our learnings about the conditions needed for a storm to form with the Make a Thunderstorm simulation.</a:t>
            </a:r>
            <a:endParaRPr/>
          </a:p>
          <a:p>
            <a:pPr indent="0" lvl="0" marL="0" rtl="0" algn="l">
              <a:spcBef>
                <a:spcPts val="360"/>
              </a:spcBef>
              <a:spcAft>
                <a:spcPts val="0"/>
              </a:spcAft>
              <a:buClr>
                <a:schemeClr val="dk1"/>
              </a:buClr>
              <a:buSzPts val="1100"/>
              <a:buFont typeface="Arial"/>
              <a:buNone/>
            </a:pPr>
            <a:r>
              <a:t/>
            </a:r>
            <a:endParaRPr/>
          </a:p>
        </p:txBody>
      </p:sp>
      <p:sp>
        <p:nvSpPr>
          <p:cNvPr id="1112" name="Google Shape;1112;g50d64725fa_1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0" name="Shape 1120"/>
        <p:cNvGrpSpPr/>
        <p:nvPr/>
      </p:nvGrpSpPr>
      <p:grpSpPr>
        <a:xfrm>
          <a:off x="0" y="0"/>
          <a:ext cx="0" cy="0"/>
          <a:chOff x="0" y="0"/>
          <a:chExt cx="0" cy="0"/>
        </a:xfrm>
      </p:grpSpPr>
      <p:sp>
        <p:nvSpPr>
          <p:cNvPr id="1121" name="Google Shape;1121;g5b2de8809b_3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rPr lang="en-US"/>
              <a:t>To wrap up today… let’s take our temperature.  What’s coming up for you? How are you feeling about the day? What are you wondering about?  </a:t>
            </a:r>
            <a:endParaRPr/>
          </a:p>
        </p:txBody>
      </p:sp>
      <p:sp>
        <p:nvSpPr>
          <p:cNvPr id="1122" name="Google Shape;1122;g5b2de8809b_3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5" name="Shape 635"/>
        <p:cNvGrpSpPr/>
        <p:nvPr/>
      </p:nvGrpSpPr>
      <p:grpSpPr>
        <a:xfrm>
          <a:off x="0" y="0"/>
          <a:ext cx="0" cy="0"/>
          <a:chOff x="0" y="0"/>
          <a:chExt cx="0" cy="0"/>
        </a:xfrm>
      </p:grpSpPr>
      <p:sp>
        <p:nvSpPr>
          <p:cNvPr id="636" name="Google Shape;636;g55360aaa53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360"/>
              </a:spcBef>
              <a:spcAft>
                <a:spcPts val="0"/>
              </a:spcAft>
              <a:buClr>
                <a:srgbClr val="980000"/>
              </a:buClr>
              <a:buSzPts val="1400"/>
              <a:buChar char="●"/>
            </a:pPr>
            <a:r>
              <a:rPr lang="en-US">
                <a:solidFill>
                  <a:srgbClr val="980000"/>
                </a:solidFill>
              </a:rPr>
              <a:t>Pass out misconception cards, one to each person-- </a:t>
            </a:r>
            <a:r>
              <a:rPr b="1" lang="en-US">
                <a:solidFill>
                  <a:srgbClr val="980000"/>
                </a:solidFill>
              </a:rPr>
              <a:t>Each card contains a misconception (eg, is FALSE!)</a:t>
            </a:r>
            <a:r>
              <a:rPr b="1" lang="en-US">
                <a:solidFill>
                  <a:srgbClr val="595857"/>
                </a:solidFill>
              </a:rPr>
              <a:t> </a:t>
            </a:r>
            <a:endParaRPr>
              <a:solidFill>
                <a:srgbClr val="980000"/>
              </a:solidFill>
            </a:endParaRPr>
          </a:p>
          <a:p>
            <a:pPr indent="-317500" lvl="0" marL="457200" rtl="0" algn="l">
              <a:spcBef>
                <a:spcPts val="0"/>
              </a:spcBef>
              <a:spcAft>
                <a:spcPts val="0"/>
              </a:spcAft>
              <a:buSzPts val="1400"/>
              <a:buChar char="●"/>
            </a:pPr>
            <a:r>
              <a:rPr lang="en-US"/>
              <a:t>Many adults hold misconceptions about weather, if it’s challenging for adults it’s highly likely that students might struggle as well. </a:t>
            </a:r>
            <a:endParaRPr/>
          </a:p>
          <a:p>
            <a:pPr indent="-317500" lvl="0" marL="457200" rtl="0" algn="l">
              <a:spcBef>
                <a:spcPts val="0"/>
              </a:spcBef>
              <a:spcAft>
                <a:spcPts val="0"/>
              </a:spcAft>
              <a:buSzPts val="1400"/>
              <a:buChar char="●"/>
            </a:pPr>
            <a:r>
              <a:rPr lang="en-US"/>
              <a:t>Take this opportunity to introduce yourselves to each other, perhaps say something about your background, and reflect on some of the more challenging weather concepts and your experiences teaching weather.  </a:t>
            </a:r>
            <a:endParaRPr/>
          </a:p>
          <a:p>
            <a:pPr indent="-317500" lvl="0" marL="457200" rtl="0" algn="l">
              <a:spcBef>
                <a:spcPts val="0"/>
              </a:spcBef>
              <a:spcAft>
                <a:spcPts val="0"/>
              </a:spcAft>
              <a:buSzPts val="1400"/>
              <a:buChar char="●"/>
            </a:pPr>
            <a:r>
              <a:rPr lang="en-US"/>
              <a:t>Use the misconception cards to guide your discussion with each other. </a:t>
            </a:r>
            <a:endParaRPr/>
          </a:p>
          <a:p>
            <a:pPr indent="-317500" lvl="0" marL="457200" rtl="0" algn="l">
              <a:spcBef>
                <a:spcPts val="0"/>
              </a:spcBef>
              <a:spcAft>
                <a:spcPts val="0"/>
              </a:spcAft>
              <a:buClr>
                <a:srgbClr val="980000"/>
              </a:buClr>
              <a:buSzPts val="1400"/>
              <a:buChar char="●"/>
            </a:pPr>
            <a:r>
              <a:rPr lang="en-US">
                <a:solidFill>
                  <a:srgbClr val="980000"/>
                </a:solidFill>
              </a:rPr>
              <a:t>1 minute: 2 minutes: 4 minutes: then all discussion</a:t>
            </a:r>
            <a:endParaRPr>
              <a:solidFill>
                <a:srgbClr val="980000"/>
              </a:solidFill>
            </a:endParaRPr>
          </a:p>
          <a:p>
            <a:pPr indent="-317500" lvl="0" marL="457200" rtl="0" algn="l">
              <a:spcBef>
                <a:spcPts val="0"/>
              </a:spcBef>
              <a:spcAft>
                <a:spcPts val="0"/>
              </a:spcAft>
              <a:buSzPts val="1400"/>
              <a:buChar char="●"/>
            </a:pPr>
            <a:r>
              <a:rPr lang="en-US"/>
              <a:t>GLOBE Weather points out places to look for student misconceptions</a:t>
            </a:r>
            <a:endParaRPr/>
          </a:p>
          <a:p>
            <a:pPr indent="0" lvl="0" marL="457200" rtl="0" algn="l">
              <a:spcBef>
                <a:spcPts val="360"/>
              </a:spcBef>
              <a:spcAft>
                <a:spcPts val="0"/>
              </a:spcAft>
              <a:buNone/>
            </a:pPr>
            <a:r>
              <a:t/>
            </a:r>
            <a:endParaRPr/>
          </a:p>
        </p:txBody>
      </p:sp>
      <p:sp>
        <p:nvSpPr>
          <p:cNvPr id="637" name="Google Shape;637;g55360aaa53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7" name="Shape 1127"/>
        <p:cNvGrpSpPr/>
        <p:nvPr/>
      </p:nvGrpSpPr>
      <p:grpSpPr>
        <a:xfrm>
          <a:off x="0" y="0"/>
          <a:ext cx="0" cy="0"/>
          <a:chOff x="0" y="0"/>
          <a:chExt cx="0" cy="0"/>
        </a:xfrm>
      </p:grpSpPr>
      <p:sp>
        <p:nvSpPr>
          <p:cNvPr id="1128" name="Google Shape;1128;g5b2de8809b_4_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29" name="Google Shape;1129;g5b2de8809b_4_3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add word cloud from this morning to Day 3</a:t>
            </a:r>
            <a:endParaRPr/>
          </a:p>
        </p:txBody>
      </p:sp>
      <p:sp>
        <p:nvSpPr>
          <p:cNvPr id="1130" name="Google Shape;1130;g5b2de8809b_4_32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3" name="Shape 1133"/>
        <p:cNvGrpSpPr/>
        <p:nvPr/>
      </p:nvGrpSpPr>
      <p:grpSpPr>
        <a:xfrm>
          <a:off x="0" y="0"/>
          <a:ext cx="0" cy="0"/>
          <a:chOff x="0" y="0"/>
          <a:chExt cx="0" cy="0"/>
        </a:xfrm>
      </p:grpSpPr>
      <p:sp>
        <p:nvSpPr>
          <p:cNvPr id="1134" name="Google Shape;1134;g5b2de8809b_4_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35" name="Google Shape;1135;g5b2de8809b_4_3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Point out agendas for today</a:t>
            </a:r>
            <a:endParaRPr/>
          </a:p>
        </p:txBody>
      </p:sp>
      <p:sp>
        <p:nvSpPr>
          <p:cNvPr id="1136" name="Google Shape;1136;g5b2de8809b_4_34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0" name="Shape 1140"/>
        <p:cNvGrpSpPr/>
        <p:nvPr/>
      </p:nvGrpSpPr>
      <p:grpSpPr>
        <a:xfrm>
          <a:off x="0" y="0"/>
          <a:ext cx="0" cy="0"/>
          <a:chOff x="0" y="0"/>
          <a:chExt cx="0" cy="0"/>
        </a:xfrm>
      </p:grpSpPr>
      <p:sp>
        <p:nvSpPr>
          <p:cNvPr id="1141" name="Google Shape;1141;g597431143a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2" name="Google Shape;1142;g597431143a_0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SzPts val="1100"/>
              <a:buNone/>
            </a:pPr>
            <a:r>
              <a:rPr lang="en-US"/>
              <a:t>Big ideas from yesterday...</a:t>
            </a:r>
            <a:endParaRPr/>
          </a:p>
          <a:p>
            <a:pPr indent="0" lvl="0" marL="0" rtl="0" algn="l">
              <a:spcBef>
                <a:spcPts val="360"/>
              </a:spcBef>
              <a:spcAft>
                <a:spcPts val="0"/>
              </a:spcAft>
              <a:buNone/>
            </a:pPr>
            <a:r>
              <a:t/>
            </a:r>
            <a:endParaRPr/>
          </a:p>
        </p:txBody>
      </p:sp>
      <p:sp>
        <p:nvSpPr>
          <p:cNvPr id="1143" name="Google Shape;1143;g597431143a_0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9" name="Shape 1149"/>
        <p:cNvGrpSpPr/>
        <p:nvPr/>
      </p:nvGrpSpPr>
      <p:grpSpPr>
        <a:xfrm>
          <a:off x="0" y="0"/>
          <a:ext cx="0" cy="0"/>
          <a:chOff x="0" y="0"/>
          <a:chExt cx="0" cy="0"/>
        </a:xfrm>
      </p:grpSpPr>
      <p:sp>
        <p:nvSpPr>
          <p:cNvPr id="1150" name="Google Shape;1150;g5b2de8809b_4_6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1" name="Google Shape;1151;g5b2de8809b_4_6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SzPts val="1100"/>
              <a:buNone/>
            </a:pPr>
            <a:r>
              <a:t/>
            </a:r>
            <a:endParaRPr/>
          </a:p>
          <a:p>
            <a:pPr indent="0" lvl="0" marL="0" rtl="0" algn="l">
              <a:spcBef>
                <a:spcPts val="360"/>
              </a:spcBef>
              <a:spcAft>
                <a:spcPts val="0"/>
              </a:spcAft>
              <a:buNone/>
            </a:pPr>
            <a:r>
              <a:t/>
            </a:r>
            <a:endParaRPr/>
          </a:p>
        </p:txBody>
      </p:sp>
      <p:sp>
        <p:nvSpPr>
          <p:cNvPr id="1152" name="Google Shape;1152;g5b2de8809b_4_6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8" name="Shape 1158"/>
        <p:cNvGrpSpPr/>
        <p:nvPr/>
      </p:nvGrpSpPr>
      <p:grpSpPr>
        <a:xfrm>
          <a:off x="0" y="0"/>
          <a:ext cx="0" cy="0"/>
          <a:chOff x="0" y="0"/>
          <a:chExt cx="0" cy="0"/>
        </a:xfrm>
      </p:grpSpPr>
      <p:sp>
        <p:nvSpPr>
          <p:cNvPr id="1159" name="Google Shape;1159;g5b2de8809b_4_5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60" name="Google Shape;1160;g5b2de8809b_4_5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Explain briefly how the stations will work</a:t>
            </a:r>
            <a:endParaRPr/>
          </a:p>
        </p:txBody>
      </p:sp>
      <p:sp>
        <p:nvSpPr>
          <p:cNvPr id="1161" name="Google Shape;1161;g5b2de8809b_4_50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5" name="Shape 1165"/>
        <p:cNvGrpSpPr/>
        <p:nvPr/>
      </p:nvGrpSpPr>
      <p:grpSpPr>
        <a:xfrm>
          <a:off x="0" y="0"/>
          <a:ext cx="0" cy="0"/>
          <a:chOff x="0" y="0"/>
          <a:chExt cx="0" cy="0"/>
        </a:xfrm>
      </p:grpSpPr>
      <p:sp>
        <p:nvSpPr>
          <p:cNvPr id="1166" name="Google Shape;1166;g50d64725fa_1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solidFill>
                  <a:srgbClr val="980000"/>
                </a:solidFill>
              </a:rPr>
              <a:t>Turn to Lesson 5: Step 3 (pg 22) of Student Activity Sheet</a:t>
            </a:r>
            <a:r>
              <a:rPr lang="en-US"/>
              <a:t>, make a working model to track your thinking thus far. </a:t>
            </a:r>
            <a:endParaRPr/>
          </a:p>
          <a:p>
            <a:pPr indent="0" lvl="0" marL="0" rtl="0" algn="l">
              <a:spcBef>
                <a:spcPts val="360"/>
              </a:spcBef>
              <a:spcAft>
                <a:spcPts val="0"/>
              </a:spcAft>
              <a:buClr>
                <a:schemeClr val="dk1"/>
              </a:buClr>
              <a:buSzPts val="1100"/>
              <a:buFont typeface="Arial"/>
              <a:buNone/>
            </a:pPr>
            <a:r>
              <a:rPr lang="en-US"/>
              <a:t>*ENCOURAGE THEM TO USE THE COLORED PENCILS, MARKERS, ETC</a:t>
            </a:r>
            <a:endParaRPr/>
          </a:p>
          <a:p>
            <a:pPr indent="0" lvl="0" marL="0" rtl="0" algn="l">
              <a:spcBef>
                <a:spcPts val="360"/>
              </a:spcBef>
              <a:spcAft>
                <a:spcPts val="0"/>
              </a:spcAft>
              <a:buNone/>
            </a:pPr>
            <a:r>
              <a:t/>
            </a:r>
            <a:endParaRPr/>
          </a:p>
          <a:p>
            <a:pPr indent="-317500" lvl="0" marL="457200" rtl="0" algn="l">
              <a:spcBef>
                <a:spcPts val="360"/>
              </a:spcBef>
              <a:spcAft>
                <a:spcPts val="0"/>
              </a:spcAft>
              <a:buSzPts val="1400"/>
              <a:buChar char="●"/>
            </a:pPr>
            <a:r>
              <a:rPr lang="en-US"/>
              <a:t>Refer to lessons 3,4 &amp; 5 to make your model</a:t>
            </a:r>
            <a:endParaRPr/>
          </a:p>
          <a:p>
            <a:pPr indent="-317500" lvl="0" marL="457200" rtl="0" algn="l">
              <a:spcBef>
                <a:spcPts val="0"/>
              </a:spcBef>
              <a:spcAft>
                <a:spcPts val="0"/>
              </a:spcAft>
              <a:buSzPts val="1400"/>
              <a:buChar char="●"/>
            </a:pPr>
            <a:r>
              <a:rPr lang="en-US"/>
              <a:t>Look at Model Idea tracker for ideas</a:t>
            </a:r>
            <a:endParaRPr/>
          </a:p>
          <a:p>
            <a:pPr indent="-317500" lvl="0" marL="457200" rtl="0" algn="l">
              <a:spcBef>
                <a:spcPts val="0"/>
              </a:spcBef>
              <a:spcAft>
                <a:spcPts val="0"/>
              </a:spcAft>
              <a:buSzPts val="1400"/>
              <a:buChar char="●"/>
            </a:pPr>
            <a:r>
              <a:rPr lang="en-US"/>
              <a:t>Think of your model as telling the story of the isolated storm</a:t>
            </a:r>
            <a:endParaRPr/>
          </a:p>
          <a:p>
            <a:pPr indent="0" lvl="0" marL="0" rtl="0" algn="l">
              <a:spcBef>
                <a:spcPts val="360"/>
              </a:spcBef>
              <a:spcAft>
                <a:spcPts val="0"/>
              </a:spcAft>
              <a:buNone/>
            </a:pPr>
            <a:r>
              <a:t/>
            </a:r>
            <a:endParaRPr/>
          </a:p>
        </p:txBody>
      </p:sp>
      <p:sp>
        <p:nvSpPr>
          <p:cNvPr id="1167" name="Google Shape;1167;g50d64725fa_1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3" name="Shape 1173"/>
        <p:cNvGrpSpPr/>
        <p:nvPr/>
      </p:nvGrpSpPr>
      <p:grpSpPr>
        <a:xfrm>
          <a:off x="0" y="0"/>
          <a:ext cx="0" cy="0"/>
          <a:chOff x="0" y="0"/>
          <a:chExt cx="0" cy="0"/>
        </a:xfrm>
      </p:grpSpPr>
      <p:sp>
        <p:nvSpPr>
          <p:cNvPr id="1174" name="Google Shape;1174;g6e6e89854d_0_4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75" name="Google Shape;1175;g6e6e89854d_0_43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example of a student model, just for kicks</a:t>
            </a:r>
            <a:endParaRPr/>
          </a:p>
        </p:txBody>
      </p:sp>
      <p:sp>
        <p:nvSpPr>
          <p:cNvPr id="1176" name="Google Shape;1176;g6e6e89854d_0_43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0" name="Shape 1180"/>
        <p:cNvGrpSpPr/>
        <p:nvPr/>
      </p:nvGrpSpPr>
      <p:grpSpPr>
        <a:xfrm>
          <a:off x="0" y="0"/>
          <a:ext cx="0" cy="0"/>
          <a:chOff x="0" y="0"/>
          <a:chExt cx="0" cy="0"/>
        </a:xfrm>
      </p:grpSpPr>
      <p:sp>
        <p:nvSpPr>
          <p:cNvPr id="1181" name="Google Shape;1181;g50d64725fa_1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Discuss at tables, then show model ideas on the poster.</a:t>
            </a:r>
            <a:endParaRPr/>
          </a:p>
          <a:p>
            <a:pPr indent="0" lvl="0" marL="0" rtl="0" algn="l">
              <a:spcBef>
                <a:spcPts val="360"/>
              </a:spcBef>
              <a:spcAft>
                <a:spcPts val="0"/>
              </a:spcAft>
              <a:buNone/>
            </a:pPr>
            <a:r>
              <a:t/>
            </a:r>
            <a:endParaRPr/>
          </a:p>
        </p:txBody>
      </p:sp>
      <p:sp>
        <p:nvSpPr>
          <p:cNvPr id="1182" name="Google Shape;1182;g50d64725fa_1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8" name="Shape 1188"/>
        <p:cNvGrpSpPr/>
        <p:nvPr/>
      </p:nvGrpSpPr>
      <p:grpSpPr>
        <a:xfrm>
          <a:off x="0" y="0"/>
          <a:ext cx="0" cy="0"/>
          <a:chOff x="0" y="0"/>
          <a:chExt cx="0" cy="0"/>
        </a:xfrm>
      </p:grpSpPr>
      <p:sp>
        <p:nvSpPr>
          <p:cNvPr id="1189" name="Google Shape;1189;g50d64725fa_1_2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Using your working models, discuss and agree upon ideas as a group to create a consensus model </a:t>
            </a:r>
            <a:endParaRPr/>
          </a:p>
          <a:p>
            <a:pPr indent="-317500" lvl="0" marL="457200" rtl="0" algn="l">
              <a:spcBef>
                <a:spcPts val="360"/>
              </a:spcBef>
              <a:spcAft>
                <a:spcPts val="0"/>
              </a:spcAft>
              <a:buSzPts val="1400"/>
              <a:buChar char="●"/>
            </a:pPr>
            <a:r>
              <a:rPr lang="en-US"/>
              <a:t>Reference Model idea tracker </a:t>
            </a:r>
            <a:endParaRPr/>
          </a:p>
          <a:p>
            <a:pPr indent="0" lvl="0" marL="0" rtl="0" algn="l">
              <a:spcBef>
                <a:spcPts val="360"/>
              </a:spcBef>
              <a:spcAft>
                <a:spcPts val="0"/>
              </a:spcAft>
              <a:buNone/>
            </a:pPr>
            <a:r>
              <a:t/>
            </a:r>
            <a:endParaRPr/>
          </a:p>
          <a:p>
            <a:pPr indent="0" lvl="0" marL="0" rtl="0" algn="l">
              <a:spcBef>
                <a:spcPts val="360"/>
              </a:spcBef>
              <a:spcAft>
                <a:spcPts val="0"/>
              </a:spcAft>
              <a:buClr>
                <a:schemeClr val="dk1"/>
              </a:buClr>
              <a:buSzPts val="1100"/>
              <a:buFont typeface="Arial"/>
              <a:buNone/>
            </a:pPr>
            <a:r>
              <a:rPr lang="en-US"/>
              <a:t>(if time, revise working models)</a:t>
            </a:r>
            <a:endParaRPr/>
          </a:p>
          <a:p>
            <a:pPr indent="0" lvl="0" marL="0" rtl="0" algn="l">
              <a:spcBef>
                <a:spcPts val="360"/>
              </a:spcBef>
              <a:spcAft>
                <a:spcPts val="0"/>
              </a:spcAft>
              <a:buClr>
                <a:schemeClr val="dk1"/>
              </a:buClr>
              <a:buSzPts val="1100"/>
              <a:buFont typeface="Arial"/>
              <a:buNone/>
            </a:pPr>
            <a:r>
              <a:rPr lang="en-US"/>
              <a:t>The revisions don’t have to reflect the consensus model exactly, but should be in a way that makes sense to you.</a:t>
            </a:r>
            <a:endParaRPr/>
          </a:p>
          <a:p>
            <a:pPr indent="0" lvl="0" marL="0" rtl="0" algn="l">
              <a:spcBef>
                <a:spcPts val="360"/>
              </a:spcBef>
              <a:spcAft>
                <a:spcPts val="0"/>
              </a:spcAft>
              <a:buNone/>
            </a:pPr>
            <a:r>
              <a:t/>
            </a:r>
            <a:endParaRPr/>
          </a:p>
        </p:txBody>
      </p:sp>
      <p:sp>
        <p:nvSpPr>
          <p:cNvPr id="1190" name="Google Shape;1190;g50d64725fa_1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8" name="Shape 1198"/>
        <p:cNvGrpSpPr/>
        <p:nvPr/>
      </p:nvGrpSpPr>
      <p:grpSpPr>
        <a:xfrm>
          <a:off x="0" y="0"/>
          <a:ext cx="0" cy="0"/>
          <a:chOff x="0" y="0"/>
          <a:chExt cx="0" cy="0"/>
        </a:xfrm>
      </p:grpSpPr>
      <p:sp>
        <p:nvSpPr>
          <p:cNvPr id="1199" name="Google Shape;1199;g7d3ff28084_1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00" name="Google Shape;1200;g7d3ff28084_1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01" name="Google Shape;1201;g7d3ff28084_1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4" name="Shape 644"/>
        <p:cNvGrpSpPr/>
        <p:nvPr/>
      </p:nvGrpSpPr>
      <p:grpSpPr>
        <a:xfrm>
          <a:off x="0" y="0"/>
          <a:ext cx="0" cy="0"/>
          <a:chOff x="0" y="0"/>
          <a:chExt cx="0" cy="0"/>
        </a:xfrm>
      </p:grpSpPr>
      <p:sp>
        <p:nvSpPr>
          <p:cNvPr id="645" name="Google Shape;645;g5b19d3ee8e_1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5b19d3ee8e_1_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360"/>
              </a:spcBef>
              <a:spcAft>
                <a:spcPts val="0"/>
              </a:spcAft>
              <a:buSzPts val="1400"/>
              <a:buChar char="●"/>
            </a:pPr>
            <a:r>
              <a:rPr lang="en-US"/>
              <a:t>Write down somewhere (don’t share)</a:t>
            </a:r>
            <a:endParaRPr/>
          </a:p>
          <a:p>
            <a:pPr indent="-317500" lvl="0" marL="457200" rtl="0" algn="l">
              <a:spcBef>
                <a:spcPts val="0"/>
              </a:spcBef>
              <a:spcAft>
                <a:spcPts val="0"/>
              </a:spcAft>
              <a:buSzPts val="1400"/>
              <a:buChar char="●"/>
            </a:pPr>
            <a:r>
              <a:rPr b="1" lang="en-US" sz="1100">
                <a:solidFill>
                  <a:srgbClr val="222222"/>
                </a:solidFill>
                <a:latin typeface="Arial"/>
                <a:ea typeface="Arial"/>
                <a:cs typeface="Arial"/>
                <a:sym typeface="Arial"/>
              </a:rPr>
              <a:t>Who are your focal students?</a:t>
            </a:r>
            <a:endParaRPr b="1" sz="1100">
              <a:solidFill>
                <a:srgbClr val="222222"/>
              </a:solidFill>
              <a:latin typeface="Arial"/>
              <a:ea typeface="Arial"/>
              <a:cs typeface="Arial"/>
              <a:sym typeface="Arial"/>
            </a:endParaRPr>
          </a:p>
          <a:p>
            <a:pPr indent="-317500" lvl="1" marL="914400" rtl="0" algn="l">
              <a:spcBef>
                <a:spcPts val="0"/>
              </a:spcBef>
              <a:spcAft>
                <a:spcPts val="0"/>
              </a:spcAft>
              <a:buSzPts val="1400"/>
              <a:buChar char="○"/>
            </a:pPr>
            <a:r>
              <a:rPr lang="en-US" sz="1100">
                <a:solidFill>
                  <a:srgbClr val="222222"/>
                </a:solidFill>
                <a:latin typeface="Arial"/>
                <a:ea typeface="Arial"/>
                <a:cs typeface="Arial"/>
                <a:sym typeface="Arial"/>
              </a:rPr>
              <a:t>Think of two or three students you work with who have been less engaged in science or STEM. Please describe them...you will be reflecting on how effectively this content and/or approaches would engage your focal students throughout GLOBE Weather</a:t>
            </a:r>
            <a:endParaRPr/>
          </a:p>
          <a:p>
            <a:pPr indent="-317500" lvl="0" marL="457200" rtl="0" algn="l">
              <a:lnSpc>
                <a:spcPct val="115000"/>
              </a:lnSpc>
              <a:spcBef>
                <a:spcPts val="0"/>
              </a:spcBef>
              <a:spcAft>
                <a:spcPts val="0"/>
              </a:spcAft>
              <a:buSzPts val="1400"/>
              <a:buChar char="●"/>
            </a:pPr>
            <a:r>
              <a:rPr lang="en-US" sz="1100">
                <a:latin typeface="Arial"/>
                <a:ea typeface="Arial"/>
                <a:cs typeface="Arial"/>
                <a:sym typeface="Arial"/>
              </a:rPr>
              <a:t>Our goals for you: Improve confidence in teaching weather: both in content and pedagogy, familiarity with GLOBE weather curriculum as a tool </a:t>
            </a:r>
            <a:endParaRPr/>
          </a:p>
        </p:txBody>
      </p:sp>
      <p:sp>
        <p:nvSpPr>
          <p:cNvPr id="647" name="Google Shape;647;g5b19d3ee8e_1_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6" name="Shape 1206"/>
        <p:cNvGrpSpPr/>
        <p:nvPr/>
      </p:nvGrpSpPr>
      <p:grpSpPr>
        <a:xfrm>
          <a:off x="0" y="0"/>
          <a:ext cx="0" cy="0"/>
          <a:chOff x="0" y="0"/>
          <a:chExt cx="0" cy="0"/>
        </a:xfrm>
      </p:grpSpPr>
      <p:sp>
        <p:nvSpPr>
          <p:cNvPr id="1207" name="Google Shape;1207;g5fd5b96ae7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08" name="Google Shape;1208;g5fd5b96ae7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We also see a spike in humidity just as the storm begins</a:t>
            </a:r>
            <a:endParaRPr/>
          </a:p>
        </p:txBody>
      </p:sp>
      <p:sp>
        <p:nvSpPr>
          <p:cNvPr id="1209" name="Google Shape;1209;g5fd5b96ae7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2" name="Shape 1212"/>
        <p:cNvGrpSpPr/>
        <p:nvPr/>
      </p:nvGrpSpPr>
      <p:grpSpPr>
        <a:xfrm>
          <a:off x="0" y="0"/>
          <a:ext cx="0" cy="0"/>
          <a:chOff x="0" y="0"/>
          <a:chExt cx="0" cy="0"/>
        </a:xfrm>
      </p:grpSpPr>
      <p:sp>
        <p:nvSpPr>
          <p:cNvPr id="1213" name="Google Shape;1213;g5b2de8809b_5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14" name="Google Shape;1214;g5b2de8809b_5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There wasn’t enough humidity.  No drop in air temp, no spike in humidity= no storm!</a:t>
            </a:r>
            <a:endParaRPr/>
          </a:p>
        </p:txBody>
      </p:sp>
      <p:sp>
        <p:nvSpPr>
          <p:cNvPr id="1215" name="Google Shape;1215;g5b2de8809b_5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1" name="Shape 1221"/>
        <p:cNvGrpSpPr/>
        <p:nvPr/>
      </p:nvGrpSpPr>
      <p:grpSpPr>
        <a:xfrm>
          <a:off x="0" y="0"/>
          <a:ext cx="0" cy="0"/>
          <a:chOff x="0" y="0"/>
          <a:chExt cx="0" cy="0"/>
        </a:xfrm>
      </p:grpSpPr>
      <p:sp>
        <p:nvSpPr>
          <p:cNvPr id="1222" name="Google Shape;1222;g5b2de8809b_1_1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sz="1100"/>
              <a:t>Point out storyline connection: the questions are motivation to continue exploring the content!</a:t>
            </a:r>
            <a:endParaRPr sz="1100"/>
          </a:p>
          <a:p>
            <a:pPr indent="0" lvl="0" marL="0" rtl="0" algn="l">
              <a:spcBef>
                <a:spcPts val="360"/>
              </a:spcBef>
              <a:spcAft>
                <a:spcPts val="0"/>
              </a:spcAft>
              <a:buNone/>
            </a:pPr>
            <a:r>
              <a:t/>
            </a:r>
            <a:endParaRPr sz="1100"/>
          </a:p>
          <a:p>
            <a:pPr indent="0" lvl="0" marL="0" rtl="0" algn="l">
              <a:spcBef>
                <a:spcPts val="360"/>
              </a:spcBef>
              <a:spcAft>
                <a:spcPts val="0"/>
              </a:spcAft>
              <a:buNone/>
            </a:pPr>
            <a:r>
              <a:rPr b="1" lang="en-US" sz="1100"/>
              <a:t>How can we use the DQB as an assessment?</a:t>
            </a:r>
            <a:endParaRPr b="1" sz="1100"/>
          </a:p>
          <a:p>
            <a:pPr indent="0" lvl="0" marL="0" rtl="0" algn="l">
              <a:spcBef>
                <a:spcPts val="360"/>
              </a:spcBef>
              <a:spcAft>
                <a:spcPts val="0"/>
              </a:spcAft>
              <a:buNone/>
            </a:pPr>
            <a:r>
              <a:rPr lang="en-US" sz="1100"/>
              <a:t>This is a good time to assess how students are progressing.  You can formalize the DQB as much as you’d like, having students write out answers to the questions or brainstorm how we could find the answer to our questions (what tests could we do?)</a:t>
            </a:r>
            <a:endParaRPr sz="1100"/>
          </a:p>
        </p:txBody>
      </p:sp>
      <p:sp>
        <p:nvSpPr>
          <p:cNvPr id="1223" name="Google Shape;1223;g5b2de8809b_1_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0" name="Shape 1230"/>
        <p:cNvGrpSpPr/>
        <p:nvPr/>
      </p:nvGrpSpPr>
      <p:grpSpPr>
        <a:xfrm>
          <a:off x="0" y="0"/>
          <a:ext cx="0" cy="0"/>
          <a:chOff x="0" y="0"/>
          <a:chExt cx="0" cy="0"/>
        </a:xfrm>
      </p:grpSpPr>
      <p:sp>
        <p:nvSpPr>
          <p:cNvPr id="1231" name="Google Shape;1231;g6e6e89854d_0_5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32" name="Google Shape;1232;g6e6e89854d_0_5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Turn to pg.34 in Teacher Guide</a:t>
            </a:r>
            <a:endParaRPr/>
          </a:p>
          <a:p>
            <a:pPr indent="0" lvl="0" marL="0" rtl="0" algn="l">
              <a:spcBef>
                <a:spcPts val="360"/>
              </a:spcBef>
              <a:spcAft>
                <a:spcPts val="0"/>
              </a:spcAft>
              <a:buNone/>
            </a:pPr>
            <a:r>
              <a:rPr lang="en-US"/>
              <a:t>Look over list of misconceptions common during this learning sequence. Hold a discussion around strategies to address misconceptions.</a:t>
            </a:r>
            <a:endParaRPr/>
          </a:p>
        </p:txBody>
      </p:sp>
      <p:sp>
        <p:nvSpPr>
          <p:cNvPr id="1233" name="Google Shape;1233;g6e6e89854d_0_5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0" name="Shape 1240"/>
        <p:cNvGrpSpPr/>
        <p:nvPr/>
      </p:nvGrpSpPr>
      <p:grpSpPr>
        <a:xfrm>
          <a:off x="0" y="0"/>
          <a:ext cx="0" cy="0"/>
          <a:chOff x="0" y="0"/>
          <a:chExt cx="0" cy="0"/>
        </a:xfrm>
      </p:grpSpPr>
      <p:sp>
        <p:nvSpPr>
          <p:cNvPr id="1241" name="Google Shape;1241;g5f8011b453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42" name="Google Shape;1242;g5f8011b453_0_3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Group share out</a:t>
            </a:r>
            <a:endParaRPr/>
          </a:p>
          <a:p>
            <a:pPr indent="-317500" lvl="0" marL="457200" rtl="0" algn="l">
              <a:spcBef>
                <a:spcPts val="360"/>
              </a:spcBef>
              <a:spcAft>
                <a:spcPts val="0"/>
              </a:spcAft>
              <a:buSzPts val="1400"/>
              <a:buChar char="●"/>
            </a:pPr>
            <a:r>
              <a:rPr lang="en-US"/>
              <a:t>explain the Thinking Routine (connect-extend-challenge)</a:t>
            </a:r>
            <a:endParaRPr/>
          </a:p>
          <a:p>
            <a:pPr indent="-317500" lvl="0" marL="457200" rtl="0" algn="l">
              <a:spcBef>
                <a:spcPts val="0"/>
              </a:spcBef>
              <a:spcAft>
                <a:spcPts val="0"/>
              </a:spcAft>
              <a:buSzPts val="1400"/>
              <a:buChar char="●"/>
            </a:pPr>
            <a:r>
              <a:rPr lang="en-US"/>
              <a:t>ask for someone to share a connection, an extension, a challenge</a:t>
            </a:r>
            <a:endParaRPr/>
          </a:p>
          <a:p>
            <a:pPr indent="-317500" lvl="0" marL="457200" rtl="0" algn="l">
              <a:spcBef>
                <a:spcPts val="0"/>
              </a:spcBef>
              <a:spcAft>
                <a:spcPts val="0"/>
              </a:spcAft>
              <a:buSzPts val="1400"/>
              <a:buChar char="●"/>
            </a:pPr>
            <a:r>
              <a:rPr lang="en-US"/>
              <a:t>use sentence stems</a:t>
            </a:r>
            <a:endParaRPr/>
          </a:p>
          <a:p>
            <a:pPr indent="0" lvl="0" marL="0" rtl="0" algn="l">
              <a:spcBef>
                <a:spcPts val="360"/>
              </a:spcBef>
              <a:spcAft>
                <a:spcPts val="0"/>
              </a:spcAft>
              <a:buNone/>
            </a:pPr>
            <a:r>
              <a:t/>
            </a:r>
            <a:endParaRPr/>
          </a:p>
        </p:txBody>
      </p:sp>
      <p:sp>
        <p:nvSpPr>
          <p:cNvPr id="1243" name="Google Shape;1243;g5f8011b453_0_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8" name="Shape 1248"/>
        <p:cNvGrpSpPr/>
        <p:nvPr/>
      </p:nvGrpSpPr>
      <p:grpSpPr>
        <a:xfrm>
          <a:off x="0" y="0"/>
          <a:ext cx="0" cy="0"/>
          <a:chOff x="0" y="0"/>
          <a:chExt cx="0" cy="0"/>
        </a:xfrm>
      </p:grpSpPr>
      <p:sp>
        <p:nvSpPr>
          <p:cNvPr id="1249" name="Google Shape;1249;g5b2de8809b_4_9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250" name="Google Shape;1250;g5b2de8809b_4_9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6" name="Shape 1256"/>
        <p:cNvGrpSpPr/>
        <p:nvPr/>
      </p:nvGrpSpPr>
      <p:grpSpPr>
        <a:xfrm>
          <a:off x="0" y="0"/>
          <a:ext cx="0" cy="0"/>
          <a:chOff x="0" y="0"/>
          <a:chExt cx="0" cy="0"/>
        </a:xfrm>
      </p:grpSpPr>
      <p:sp>
        <p:nvSpPr>
          <p:cNvPr id="1257" name="Google Shape;1257;g50d64725fa_1_25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a:solidFill>
                  <a:srgbClr val="595857"/>
                </a:solidFill>
                <a:latin typeface="Open Sans"/>
                <a:ea typeface="Open Sans"/>
                <a:cs typeface="Open Sans"/>
                <a:sym typeface="Open Sans"/>
              </a:rPr>
              <a:t>Vision:</a:t>
            </a:r>
            <a:r>
              <a:rPr lang="en-US">
                <a:solidFill>
                  <a:srgbClr val="595857"/>
                </a:solidFill>
                <a:latin typeface="Open Sans"/>
                <a:ea typeface="Open Sans"/>
                <a:cs typeface="Open Sans"/>
                <a:sym typeface="Open Sans"/>
              </a:rPr>
              <a:t> A worldwide community of students, teachers, scientists, and citizens working together to better understand, sustain, and improve Earth’s environment at local, regional, and global scales.</a:t>
            </a:r>
            <a:endParaRPr>
              <a:solidFill>
                <a:srgbClr val="595857"/>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rgbClr val="595857"/>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US">
                <a:solidFill>
                  <a:srgbClr val="595857"/>
                </a:solidFill>
                <a:latin typeface="Open Sans"/>
                <a:ea typeface="Open Sans"/>
                <a:cs typeface="Open Sans"/>
                <a:sym typeface="Open Sans"/>
              </a:rPr>
              <a:t>Mission:</a:t>
            </a:r>
            <a:r>
              <a:rPr lang="en-US">
                <a:solidFill>
                  <a:srgbClr val="595857"/>
                </a:solidFill>
                <a:latin typeface="Open Sans"/>
                <a:ea typeface="Open Sans"/>
                <a:cs typeface="Open Sans"/>
                <a:sym typeface="Open Sans"/>
              </a:rPr>
              <a:t> To promote the teaching and learning of science, enhance environmental literacy and stewardship, and promote scientific discovery. </a:t>
            </a:r>
            <a:endParaRPr>
              <a:solidFill>
                <a:srgbClr val="000000"/>
              </a:solidFill>
            </a:endParaRPr>
          </a:p>
          <a:p>
            <a:pPr indent="0" lvl="0" marL="0" rtl="0" algn="l">
              <a:spcBef>
                <a:spcPts val="360"/>
              </a:spcBef>
              <a:spcAft>
                <a:spcPts val="0"/>
              </a:spcAft>
              <a:buNone/>
            </a:pPr>
            <a:r>
              <a:t/>
            </a:r>
            <a:endParaRPr>
              <a:solidFill>
                <a:srgbClr val="000000"/>
              </a:solidFill>
            </a:endParaRPr>
          </a:p>
          <a:p>
            <a:pPr indent="-317500" lvl="0" marL="457200" rtl="0" algn="l">
              <a:spcBef>
                <a:spcPts val="360"/>
              </a:spcBef>
              <a:spcAft>
                <a:spcPts val="0"/>
              </a:spcAft>
              <a:buSzPts val="1400"/>
              <a:buChar char="●"/>
            </a:pPr>
            <a:r>
              <a:rPr lang="en-US"/>
              <a:t>Outside for Cloud/Sky Observations (app + paper data sheet) and surface temperature measurements</a:t>
            </a:r>
            <a:endParaRPr/>
          </a:p>
          <a:p>
            <a:pPr indent="0" lvl="0" marL="0" rtl="0" algn="l">
              <a:spcBef>
                <a:spcPts val="360"/>
              </a:spcBef>
              <a:spcAft>
                <a:spcPts val="0"/>
              </a:spcAft>
              <a:buNone/>
            </a:pPr>
            <a:r>
              <a:t/>
            </a:r>
            <a:endParaRPr/>
          </a:p>
        </p:txBody>
      </p:sp>
      <p:sp>
        <p:nvSpPr>
          <p:cNvPr id="1258" name="Google Shape;1258;g50d64725fa_1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5" name="Shape 1265"/>
        <p:cNvGrpSpPr/>
        <p:nvPr/>
      </p:nvGrpSpPr>
      <p:grpSpPr>
        <a:xfrm>
          <a:off x="0" y="0"/>
          <a:ext cx="0" cy="0"/>
          <a:chOff x="0" y="0"/>
          <a:chExt cx="0" cy="0"/>
        </a:xfrm>
      </p:grpSpPr>
      <p:sp>
        <p:nvSpPr>
          <p:cNvPr id="1266" name="Google Shape;1266;g5b2de8809b_5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7" name="Google Shape;1267;g5b2de8809b_5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Calibri"/>
                <a:ea typeface="Calibri"/>
                <a:cs typeface="Calibri"/>
                <a:sym typeface="Calibri"/>
              </a:rPr>
              <a:t>Return to the Anchoring Phenomenon again. </a:t>
            </a:r>
            <a:r>
              <a:rPr lang="en-US" sz="1200">
                <a:solidFill>
                  <a:schemeClr val="dk1"/>
                </a:solidFill>
                <a:latin typeface="Calibri"/>
                <a:ea typeface="Calibri"/>
                <a:cs typeface="Calibri"/>
                <a:sym typeface="Calibri"/>
              </a:rPr>
              <a:t>Ask students: “Did the Colorado storm happen in the afternoon?” Students might remember that the video revealed that the storm lasted several days. Ask students what parts of their models might explain the event and what they think could be different. Since the Colorado event lasted much longer than the typical isolated storm, something else might be going on in that type of storm. Use this to initiate further investigations into different kinds of storms that students will explore in Learning Sequence 2.</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360"/>
              </a:spcBef>
              <a:spcAft>
                <a:spcPts val="0"/>
              </a:spcAft>
              <a:buNone/>
            </a:pPr>
            <a:r>
              <a:rPr i="1" lang="en-US" sz="1200">
                <a:solidFill>
                  <a:schemeClr val="dk1"/>
                </a:solidFill>
                <a:latin typeface="Calibri"/>
                <a:ea typeface="Calibri"/>
                <a:cs typeface="Calibri"/>
                <a:sym typeface="Calibri"/>
              </a:rPr>
              <a:t>“Our model helps us explain some kinds of storms, but the storm in Colorado lasted a lot longer. The Colorado storm might be a different kind of storm, so we need to do some more investigating to figure it out.” </a:t>
            </a:r>
            <a:endParaRPr sz="1200">
              <a:solidFill>
                <a:schemeClr val="dk1"/>
              </a:solidFill>
              <a:latin typeface="Calibri"/>
              <a:ea typeface="Calibri"/>
              <a:cs typeface="Calibri"/>
              <a:sym typeface="Calibri"/>
            </a:endParaRPr>
          </a:p>
          <a:p>
            <a:pPr indent="0" lvl="0" marL="0" rtl="0" algn="l">
              <a:spcBef>
                <a:spcPts val="360"/>
              </a:spcBef>
              <a:spcAft>
                <a:spcPts val="0"/>
              </a:spcAft>
              <a:buNone/>
            </a:pPr>
            <a:br>
              <a:rPr lang="en-US" sz="1200">
                <a:solidFill>
                  <a:schemeClr val="dk1"/>
                </a:solidFill>
                <a:latin typeface="Calibri"/>
                <a:ea typeface="Calibri"/>
                <a:cs typeface="Calibri"/>
                <a:sym typeface="Calibri"/>
              </a:rPr>
            </a:br>
            <a:r>
              <a:rPr b="1" lang="en-US" sz="1200">
                <a:solidFill>
                  <a:schemeClr val="dk1"/>
                </a:solidFill>
                <a:latin typeface="Calibri"/>
                <a:ea typeface="Calibri"/>
                <a:cs typeface="Calibri"/>
                <a:sym typeface="Calibri"/>
              </a:rPr>
              <a:t>Emphasize the power and limitation of models. </a:t>
            </a:r>
            <a:r>
              <a:rPr lang="en-US" sz="1200">
                <a:solidFill>
                  <a:schemeClr val="dk1"/>
                </a:solidFill>
                <a:latin typeface="Calibri"/>
                <a:ea typeface="Calibri"/>
                <a:cs typeface="Calibri"/>
                <a:sym typeface="Calibri"/>
              </a:rPr>
              <a:t>Have students talk about the kinds of storms that their models explain well, but also the types of storms that do not fit their models. Explain to students that models are tools to help us explain things happening in the world but that they are not always perfect and cannot capture everything. This is especially true for models of complex systems like weather, which is why weather is predicted probabilistically. </a:t>
            </a:r>
            <a:endParaRPr/>
          </a:p>
          <a:p>
            <a:pPr indent="0" lvl="0" marL="0" rtl="0" algn="l">
              <a:spcBef>
                <a:spcPts val="360"/>
              </a:spcBef>
              <a:spcAft>
                <a:spcPts val="0"/>
              </a:spcAft>
              <a:buNone/>
            </a:pPr>
            <a:r>
              <a:t/>
            </a:r>
            <a:endParaRPr/>
          </a:p>
        </p:txBody>
      </p:sp>
      <p:sp>
        <p:nvSpPr>
          <p:cNvPr id="1268" name="Google Shape;1268;g5b2de8809b_5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5" name="Shape 1275"/>
        <p:cNvGrpSpPr/>
        <p:nvPr/>
      </p:nvGrpSpPr>
      <p:grpSpPr>
        <a:xfrm>
          <a:off x="0" y="0"/>
          <a:ext cx="0" cy="0"/>
          <a:chOff x="0" y="0"/>
          <a:chExt cx="0" cy="0"/>
        </a:xfrm>
      </p:grpSpPr>
      <p:sp>
        <p:nvSpPr>
          <p:cNvPr id="1276" name="Google Shape;1276;g50d64725fa_1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77" name="Google Shape;1277;g50d64725fa_1_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Introduce Learning Sequence 2</a:t>
            </a:r>
            <a:endParaRPr/>
          </a:p>
          <a:p>
            <a:pPr indent="0" lvl="0" marL="0" rtl="0" algn="l">
              <a:spcBef>
                <a:spcPts val="360"/>
              </a:spcBef>
              <a:spcAft>
                <a:spcPts val="0"/>
              </a:spcAft>
              <a:buNone/>
            </a:pPr>
            <a:r>
              <a:rPr lang="en-US"/>
              <a:t>We shift focus to look at storm fronts, which happen over a larger region and often for a longer period of time.</a:t>
            </a:r>
            <a:endParaRPr/>
          </a:p>
          <a:p>
            <a:pPr indent="0" lvl="0" marL="0" rtl="0" algn="l">
              <a:spcBef>
                <a:spcPts val="360"/>
              </a:spcBef>
              <a:spcAft>
                <a:spcPts val="0"/>
              </a:spcAft>
              <a:buNone/>
            </a:pPr>
            <a:r>
              <a:t/>
            </a:r>
            <a:endParaRPr i="1"/>
          </a:p>
        </p:txBody>
      </p:sp>
      <p:sp>
        <p:nvSpPr>
          <p:cNvPr id="1278" name="Google Shape;1278;g50d64725fa_1_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4" name="Shape 1284"/>
        <p:cNvGrpSpPr/>
        <p:nvPr/>
      </p:nvGrpSpPr>
      <p:grpSpPr>
        <a:xfrm>
          <a:off x="0" y="0"/>
          <a:ext cx="0" cy="0"/>
          <a:chOff x="0" y="0"/>
          <a:chExt cx="0" cy="0"/>
        </a:xfrm>
      </p:grpSpPr>
      <p:sp>
        <p:nvSpPr>
          <p:cNvPr id="1285" name="Google Shape;1285;g7d3ff28084_1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86" name="Google Shape;1286;g7d3ff28084_1_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rPr lang="en-US" sz="1100">
                <a:latin typeface="Arial"/>
                <a:ea typeface="Arial"/>
                <a:cs typeface="Arial"/>
                <a:sym typeface="Arial"/>
              </a:rPr>
              <a:t>Mix around, call our “freeze”, form a group of 3 with people you are near.</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lang="en-US" sz="1100">
                <a:latin typeface="Arial"/>
                <a:ea typeface="Arial"/>
                <a:cs typeface="Arial"/>
                <a:sym typeface="Arial"/>
              </a:rPr>
              <a:t>Since the isolated storm model doesn’t explain the Boulder storm, there must be other types of storms to consider.  What ideas do you have about this?</a:t>
            </a:r>
            <a:endParaRPr sz="1100">
              <a:latin typeface="Arial"/>
              <a:ea typeface="Arial"/>
              <a:cs typeface="Arial"/>
              <a:sym typeface="Arial"/>
            </a:endParaRPr>
          </a:p>
          <a:p>
            <a:pPr indent="-298450" lvl="1" marL="914400" rtl="0" algn="l">
              <a:spcBef>
                <a:spcPts val="0"/>
              </a:spcBef>
              <a:spcAft>
                <a:spcPts val="0"/>
              </a:spcAft>
              <a:buSzPts val="1100"/>
              <a:buChar char="○"/>
            </a:pPr>
            <a:r>
              <a:rPr lang="en-US"/>
              <a:t>Use evidence to support your answers</a:t>
            </a:r>
            <a:endParaRPr sz="1100">
              <a:latin typeface="Arial"/>
              <a:ea typeface="Arial"/>
              <a:cs typeface="Arial"/>
              <a:sym typeface="Arial"/>
            </a:endParaRPr>
          </a:p>
          <a:p>
            <a:pPr indent="0" lvl="0" marL="914400" rtl="0" algn="l">
              <a:lnSpc>
                <a:spcPct val="115000"/>
              </a:lnSpc>
              <a:spcBef>
                <a:spcPts val="0"/>
              </a:spcBef>
              <a:spcAft>
                <a:spcPts val="0"/>
              </a:spcAft>
              <a:buNone/>
            </a:pPr>
            <a:r>
              <a:t/>
            </a:r>
            <a:endParaRPr/>
          </a:p>
        </p:txBody>
      </p:sp>
      <p:sp>
        <p:nvSpPr>
          <p:cNvPr id="1287" name="Google Shape;1287;g7d3ff28084_1_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2" name="Shape 652"/>
        <p:cNvGrpSpPr/>
        <p:nvPr/>
      </p:nvGrpSpPr>
      <p:grpSpPr>
        <a:xfrm>
          <a:off x="0" y="0"/>
          <a:ext cx="0" cy="0"/>
          <a:chOff x="0" y="0"/>
          <a:chExt cx="0" cy="0"/>
        </a:xfrm>
      </p:grpSpPr>
      <p:sp>
        <p:nvSpPr>
          <p:cNvPr id="653" name="Google Shape;653;g55360aaa53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55360aaa53_0_3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Introduce Anchor</a:t>
            </a:r>
            <a:endParaRPr/>
          </a:p>
          <a:p>
            <a:pPr indent="0" lvl="0" marL="0" rtl="0" algn="l">
              <a:spcBef>
                <a:spcPts val="360"/>
              </a:spcBef>
              <a:spcAft>
                <a:spcPts val="0"/>
              </a:spcAft>
              <a:buNone/>
            </a:pPr>
            <a:r>
              <a:rPr lang="en-US"/>
              <a:t>“Severe weather can put people’s lives and property at risk. If we can predict when severe weather is likely to happen, we can help people be better prepared when it happens. In this unit, we are going to explore where, when, and why storms form and how we can predict the ways in which they might impact communities, especially by bringing heavy rain or snow.”</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Introduce the CO storm:</a:t>
            </a:r>
            <a:endParaRPr/>
          </a:p>
          <a:p>
            <a:pPr indent="-298450" lvl="0" marL="457200" rtl="0" algn="l">
              <a:lnSpc>
                <a:spcPct val="120000"/>
              </a:lnSpc>
              <a:spcBef>
                <a:spcPts val="0"/>
              </a:spcBef>
              <a:spcAft>
                <a:spcPts val="0"/>
              </a:spcAft>
              <a:buClr>
                <a:srgbClr val="222222"/>
              </a:buClr>
              <a:buSzPts val="1100"/>
              <a:buFont typeface="Arial"/>
              <a:buChar char="●"/>
            </a:pPr>
            <a:r>
              <a:rPr lang="en-US" sz="1100">
                <a:solidFill>
                  <a:srgbClr val="222222"/>
                </a:solidFill>
                <a:latin typeface="Arial"/>
                <a:ea typeface="Arial"/>
                <a:cs typeface="Arial"/>
                <a:sym typeface="Arial"/>
              </a:rPr>
              <a:t>2013 there was an unusual storm that lasted for 7 days, dropping over 15 inches of rain, causing about $2 billion worth of damages. </a:t>
            </a:r>
            <a:endParaRPr/>
          </a:p>
        </p:txBody>
      </p:sp>
      <p:sp>
        <p:nvSpPr>
          <p:cNvPr id="655" name="Google Shape;655;g55360aaa53_0_3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1" name="Shape 1291"/>
        <p:cNvGrpSpPr/>
        <p:nvPr/>
      </p:nvGrpSpPr>
      <p:grpSpPr>
        <a:xfrm>
          <a:off x="0" y="0"/>
          <a:ext cx="0" cy="0"/>
          <a:chOff x="0" y="0"/>
          <a:chExt cx="0" cy="0"/>
        </a:xfrm>
      </p:grpSpPr>
      <p:sp>
        <p:nvSpPr>
          <p:cNvPr id="1292" name="Google Shape;1292;g5b2de8809b_5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93" name="Google Shape;1293;g5b2de8809b_5_14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Fronts</a:t>
            </a:r>
            <a:endParaRPr/>
          </a:p>
        </p:txBody>
      </p:sp>
      <p:sp>
        <p:nvSpPr>
          <p:cNvPr id="1294" name="Google Shape;1294;g5b2de8809b_5_14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8" name="Shape 1298"/>
        <p:cNvGrpSpPr/>
        <p:nvPr/>
      </p:nvGrpSpPr>
      <p:grpSpPr>
        <a:xfrm>
          <a:off x="0" y="0"/>
          <a:ext cx="0" cy="0"/>
          <a:chOff x="0" y="0"/>
          <a:chExt cx="0" cy="0"/>
        </a:xfrm>
      </p:grpSpPr>
      <p:sp>
        <p:nvSpPr>
          <p:cNvPr id="1299" name="Google Shape;1299;g7d3ff28084_1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00" name="Google Shape;1300;g7d3ff28084_1_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01" name="Google Shape;1301;g7d3ff28084_1_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6" name="Shape 1306"/>
        <p:cNvGrpSpPr/>
        <p:nvPr/>
      </p:nvGrpSpPr>
      <p:grpSpPr>
        <a:xfrm>
          <a:off x="0" y="0"/>
          <a:ext cx="0" cy="0"/>
          <a:chOff x="0" y="0"/>
          <a:chExt cx="0" cy="0"/>
        </a:xfrm>
      </p:grpSpPr>
      <p:sp>
        <p:nvSpPr>
          <p:cNvPr id="1307" name="Google Shape;1307;g5b37dd1c28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08" name="Google Shape;1308;g5b37dd1c28_0_9: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Cold fronts have air that is more dense and high pressure, which makes them move faster.</a:t>
            </a:r>
            <a:endParaRPr/>
          </a:p>
        </p:txBody>
      </p:sp>
      <p:sp>
        <p:nvSpPr>
          <p:cNvPr id="1309" name="Google Shape;1309;g5b37dd1c28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4" name="Shape 1314"/>
        <p:cNvGrpSpPr/>
        <p:nvPr/>
      </p:nvGrpSpPr>
      <p:grpSpPr>
        <a:xfrm>
          <a:off x="0" y="0"/>
          <a:ext cx="0" cy="0"/>
          <a:chOff x="0" y="0"/>
          <a:chExt cx="0" cy="0"/>
        </a:xfrm>
      </p:grpSpPr>
      <p:sp>
        <p:nvSpPr>
          <p:cNvPr id="1315" name="Google Shape;1315;g7d3ff28084_1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16" name="Google Shape;1316;g7d3ff28084_1_5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317" name="Google Shape;1317;g7d3ff28084_1_5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2" name="Shape 1322"/>
        <p:cNvGrpSpPr/>
        <p:nvPr/>
      </p:nvGrpSpPr>
      <p:grpSpPr>
        <a:xfrm>
          <a:off x="0" y="0"/>
          <a:ext cx="0" cy="0"/>
          <a:chOff x="0" y="0"/>
          <a:chExt cx="0" cy="0"/>
        </a:xfrm>
      </p:grpSpPr>
      <p:sp>
        <p:nvSpPr>
          <p:cNvPr id="1323" name="Google Shape;1323;g5b37dd1c28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24" name="Google Shape;1324;g5b37dd1c28_0_92: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g5b37dd1c28_0_9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4" name="Shape 1334"/>
        <p:cNvGrpSpPr/>
        <p:nvPr/>
      </p:nvGrpSpPr>
      <p:grpSpPr>
        <a:xfrm>
          <a:off x="0" y="0"/>
          <a:ext cx="0" cy="0"/>
          <a:chOff x="0" y="0"/>
          <a:chExt cx="0" cy="0"/>
        </a:xfrm>
      </p:grpSpPr>
      <p:sp>
        <p:nvSpPr>
          <p:cNvPr id="1335" name="Google Shape;1335;g5b2de8809b_5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6" name="Google Shape;1336;g5b2de8809b_5_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a:solidFill>
                  <a:srgbClr val="980000"/>
                </a:solidFill>
              </a:rPr>
              <a:t>Pass out LS2 SAS packets</a:t>
            </a:r>
            <a:endParaRPr b="1">
              <a:solidFill>
                <a:srgbClr val="000000"/>
              </a:solidFill>
            </a:endParaRPr>
          </a:p>
          <a:p>
            <a:pPr indent="0" lvl="0" marL="0" rtl="0" algn="l">
              <a:spcBef>
                <a:spcPts val="360"/>
              </a:spcBef>
              <a:spcAft>
                <a:spcPts val="0"/>
              </a:spcAft>
              <a:buNone/>
            </a:pPr>
            <a:r>
              <a:rPr b="1" lang="en-US"/>
              <a:t>Students m</a:t>
            </a:r>
            <a:r>
              <a:rPr b="1" lang="en-US" sz="1200">
                <a:solidFill>
                  <a:schemeClr val="dk1"/>
                </a:solidFill>
                <a:latin typeface="Calibri"/>
                <a:ea typeface="Calibri"/>
                <a:cs typeface="Calibri"/>
                <a:sym typeface="Calibri"/>
              </a:rPr>
              <a:t>ake observations of the cold front time-lapse video</a:t>
            </a:r>
            <a:r>
              <a:rPr b="1" lang="en-US"/>
              <a:t> and brainstorm about storms they have experienced are different than isolated storms</a:t>
            </a:r>
            <a:endParaRPr sz="1200">
              <a:solidFill>
                <a:schemeClr val="dk1"/>
              </a:solidFill>
              <a:latin typeface="Calibri"/>
              <a:ea typeface="Calibri"/>
              <a:cs typeface="Calibri"/>
              <a:sym typeface="Calibri"/>
            </a:endParaRPr>
          </a:p>
        </p:txBody>
      </p:sp>
      <p:sp>
        <p:nvSpPr>
          <p:cNvPr id="1337" name="Google Shape;1337;g5b2de8809b_5_1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4" name="Shape 1344"/>
        <p:cNvGrpSpPr/>
        <p:nvPr/>
      </p:nvGrpSpPr>
      <p:grpSpPr>
        <a:xfrm>
          <a:off x="0" y="0"/>
          <a:ext cx="0" cy="0"/>
          <a:chOff x="0" y="0"/>
          <a:chExt cx="0" cy="0"/>
        </a:xfrm>
      </p:grpSpPr>
      <p:sp>
        <p:nvSpPr>
          <p:cNvPr id="1345" name="Google Shape;1345;g5b2de8809b_5_2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6" name="Google Shape;1346;g5b2de8809b_5_2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200">
                <a:solidFill>
                  <a:schemeClr val="dk1"/>
                </a:solidFill>
                <a:latin typeface="Calibri"/>
                <a:ea typeface="Calibri"/>
                <a:cs typeface="Calibri"/>
                <a:sym typeface="Calibri"/>
              </a:rPr>
              <a:t>Examine a weather forecast of a cold front. </a:t>
            </a:r>
            <a:endParaRPr/>
          </a:p>
        </p:txBody>
      </p:sp>
      <p:sp>
        <p:nvSpPr>
          <p:cNvPr id="1347" name="Google Shape;1347;g5b2de8809b_5_2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4" name="Shape 1354"/>
        <p:cNvGrpSpPr/>
        <p:nvPr/>
      </p:nvGrpSpPr>
      <p:grpSpPr>
        <a:xfrm>
          <a:off x="0" y="0"/>
          <a:ext cx="0" cy="0"/>
          <a:chOff x="0" y="0"/>
          <a:chExt cx="0" cy="0"/>
        </a:xfrm>
      </p:grpSpPr>
      <p:sp>
        <p:nvSpPr>
          <p:cNvPr id="1355" name="Google Shape;1355;g5b2de8809b_5_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6" name="Google Shape;1356;g5b2de8809b_5_3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Students look at air temp, humidity, and this time wind speed data about a storm front, so over several days vs just one day as before, to consider how the air changes before, during and after a cold front.</a:t>
            </a: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357" name="Google Shape;1357;g5b2de8809b_5_3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7" name="Shape 1367"/>
        <p:cNvGrpSpPr/>
        <p:nvPr/>
      </p:nvGrpSpPr>
      <p:grpSpPr>
        <a:xfrm>
          <a:off x="0" y="0"/>
          <a:ext cx="0" cy="0"/>
          <a:chOff x="0" y="0"/>
          <a:chExt cx="0" cy="0"/>
        </a:xfrm>
      </p:grpSpPr>
      <p:sp>
        <p:nvSpPr>
          <p:cNvPr id="1368" name="Google Shape;1368;g5b2de8809b_5_5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9" name="Google Shape;1369;g5b2de8809b_5_5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sz="1200">
                <a:solidFill>
                  <a:schemeClr val="dk1"/>
                </a:solidFill>
                <a:latin typeface="Calibri"/>
                <a:ea typeface="Calibri"/>
                <a:cs typeface="Calibri"/>
                <a:sym typeface="Calibri"/>
              </a:rPr>
              <a:t>Readings on air masses and fronts</a:t>
            </a:r>
            <a:r>
              <a:rPr b="1" lang="en-US"/>
              <a:t> to figure out what happens when different air masses come together</a:t>
            </a:r>
            <a:endParaRPr b="1" sz="1200">
              <a:solidFill>
                <a:schemeClr val="dk1"/>
              </a:solidFill>
              <a:latin typeface="Calibri"/>
              <a:ea typeface="Calibri"/>
              <a:cs typeface="Calibri"/>
              <a:sym typeface="Calibri"/>
            </a:endParaRPr>
          </a:p>
          <a:p>
            <a:pPr indent="0" lvl="0" marL="0" rtl="0" algn="l">
              <a:spcBef>
                <a:spcPts val="360"/>
              </a:spcBef>
              <a:spcAft>
                <a:spcPts val="0"/>
              </a:spcAft>
              <a:buNone/>
            </a:pPr>
            <a:r>
              <a:t/>
            </a:r>
            <a:endParaRPr b="1"/>
          </a:p>
        </p:txBody>
      </p:sp>
      <p:sp>
        <p:nvSpPr>
          <p:cNvPr id="1370" name="Google Shape;1370;g5b2de8809b_5_5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7" name="Shape 1377"/>
        <p:cNvGrpSpPr/>
        <p:nvPr/>
      </p:nvGrpSpPr>
      <p:grpSpPr>
        <a:xfrm>
          <a:off x="0" y="0"/>
          <a:ext cx="0" cy="0"/>
          <a:chOff x="0" y="0"/>
          <a:chExt cx="0" cy="0"/>
        </a:xfrm>
      </p:grpSpPr>
      <p:sp>
        <p:nvSpPr>
          <p:cNvPr id="1378" name="Google Shape;1378;g5b2de8809b_5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79" name="Google Shape;1379;g5b2de8809b_5_1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Explain briefly how the stations will work</a:t>
            </a:r>
            <a:endParaRPr/>
          </a:p>
          <a:p>
            <a:pPr indent="0" lvl="0" marL="0" rtl="0" algn="l">
              <a:spcBef>
                <a:spcPts val="360"/>
              </a:spcBef>
              <a:spcAft>
                <a:spcPts val="0"/>
              </a:spcAft>
              <a:buNone/>
            </a:pPr>
            <a:r>
              <a:t/>
            </a:r>
            <a:endParaRPr/>
          </a:p>
        </p:txBody>
      </p:sp>
      <p:sp>
        <p:nvSpPr>
          <p:cNvPr id="1380" name="Google Shape;1380;g5b2de8809b_5_1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Google Shape;662;g554f04c9ff_1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Watch video</a:t>
            </a:r>
            <a:endParaRPr/>
          </a:p>
          <a:p>
            <a:pPr indent="0" lvl="0" marL="0" rtl="0" algn="l">
              <a:spcBef>
                <a:spcPts val="360"/>
              </a:spcBef>
              <a:spcAft>
                <a:spcPts val="0"/>
              </a:spcAft>
              <a:buNone/>
            </a:pPr>
            <a:r>
              <a:rPr lang="en-US"/>
              <a:t>Discussion: us using Talk Moves checklist questioning when applicable. </a:t>
            </a:r>
            <a:r>
              <a:rPr b="1" lang="en-US" sz="1100">
                <a:solidFill>
                  <a:srgbClr val="980000"/>
                </a:solidFill>
                <a:latin typeface="Arial"/>
                <a:ea typeface="Arial"/>
                <a:cs typeface="Arial"/>
                <a:sym typeface="Arial"/>
              </a:rPr>
              <a:t>Record ideas on board/ chart paper</a:t>
            </a:r>
            <a:endParaRPr>
              <a:solidFill>
                <a:srgbClr val="980000"/>
              </a:solidFill>
            </a:endParaRPr>
          </a:p>
          <a:p>
            <a:pPr indent="-317500" lvl="0" marL="457200" rtl="0" algn="l">
              <a:spcBef>
                <a:spcPts val="360"/>
              </a:spcBef>
              <a:spcAft>
                <a:spcPts val="0"/>
              </a:spcAft>
              <a:buClr>
                <a:srgbClr val="980000"/>
              </a:buClr>
              <a:buSzPts val="1400"/>
              <a:buChar char="●"/>
            </a:pPr>
            <a:r>
              <a:rPr lang="en-US">
                <a:solidFill>
                  <a:srgbClr val="980000"/>
                </a:solidFill>
              </a:rPr>
              <a:t>Have teachers take out sentence stems half sheet </a:t>
            </a:r>
            <a:endParaRPr>
              <a:solidFill>
                <a:srgbClr val="980000"/>
              </a:solidFill>
            </a:endParaRPr>
          </a:p>
          <a:p>
            <a:pPr indent="-317500" lvl="0" marL="457200" rtl="0" algn="l">
              <a:spcBef>
                <a:spcPts val="0"/>
              </a:spcBef>
              <a:spcAft>
                <a:spcPts val="0"/>
              </a:spcAft>
              <a:buClr>
                <a:schemeClr val="dk1"/>
              </a:buClr>
              <a:buSzPts val="1400"/>
              <a:buChar char="●"/>
            </a:pPr>
            <a:r>
              <a:rPr lang="en-US"/>
              <a:t>With our first group share-out, I’d like us to try using the Sentence stems as a way to support discussion with our students, which they will be doing a lot of in GLOBE Weather. (Questioning/Discussing/Argumentation are science practices!)</a:t>
            </a:r>
            <a:endParaRPr/>
          </a:p>
          <a:p>
            <a:pPr indent="0" lvl="0" marL="0" rtl="0" algn="l">
              <a:spcBef>
                <a:spcPts val="360"/>
              </a:spcBef>
              <a:spcAft>
                <a:spcPts val="0"/>
              </a:spcAft>
              <a:buNone/>
            </a:pPr>
            <a:r>
              <a:rPr lang="en-US"/>
              <a:t>Prompts:</a:t>
            </a:r>
            <a:endParaRPr/>
          </a:p>
          <a:p>
            <a:pPr indent="-317500" lvl="0" marL="457200" rtl="0" algn="l">
              <a:spcBef>
                <a:spcPts val="360"/>
              </a:spcBef>
              <a:spcAft>
                <a:spcPts val="0"/>
              </a:spcAft>
              <a:buSzPts val="1400"/>
              <a:buChar char="●"/>
            </a:pPr>
            <a:r>
              <a:rPr lang="en-US"/>
              <a:t>What did you hear in the video about the causes of the precipitation?</a:t>
            </a:r>
            <a:endParaRPr/>
          </a:p>
          <a:p>
            <a:pPr indent="-317500" lvl="0" marL="457200" rtl="0" algn="l">
              <a:spcBef>
                <a:spcPts val="0"/>
              </a:spcBef>
              <a:spcAft>
                <a:spcPts val="0"/>
              </a:spcAft>
              <a:buSzPts val="1400"/>
              <a:buChar char="●"/>
            </a:pPr>
            <a:r>
              <a:rPr lang="en-US"/>
              <a:t>Where did all the moisture over CO come from?</a:t>
            </a:r>
            <a:endParaRPr/>
          </a:p>
          <a:p>
            <a:pPr indent="-317500" lvl="0" marL="457200" rtl="0" algn="l">
              <a:spcBef>
                <a:spcPts val="0"/>
              </a:spcBef>
              <a:spcAft>
                <a:spcPts val="0"/>
              </a:spcAft>
              <a:buSzPts val="1400"/>
              <a:buChar char="●"/>
            </a:pPr>
            <a:r>
              <a:rPr lang="en-US"/>
              <a:t>What had to happen to make that moisture turn into rain?</a:t>
            </a:r>
            <a:endParaRPr/>
          </a:p>
          <a:p>
            <a:pPr indent="0" lvl="0" marL="0" rtl="0" algn="l">
              <a:lnSpc>
                <a:spcPct val="115000"/>
              </a:lnSpc>
              <a:spcBef>
                <a:spcPts val="0"/>
              </a:spcBef>
              <a:spcAft>
                <a:spcPts val="0"/>
              </a:spcAft>
              <a:buNone/>
            </a:pPr>
            <a:r>
              <a:t/>
            </a:r>
            <a:endParaRPr/>
          </a:p>
          <a:p>
            <a:pPr indent="0" lvl="0" marL="0" rtl="0" algn="l">
              <a:spcBef>
                <a:spcPts val="360"/>
              </a:spcBef>
              <a:spcAft>
                <a:spcPts val="0"/>
              </a:spcAft>
              <a:buNone/>
            </a:pPr>
            <a:r>
              <a:rPr lang="en-US"/>
              <a:t>Make sure to focus on what caused the rainstorm (not the flood). “Is that a cause of the storm or an effect from the storm?”</a:t>
            </a:r>
            <a:endParaRPr/>
          </a:p>
        </p:txBody>
      </p:sp>
      <p:sp>
        <p:nvSpPr>
          <p:cNvPr id="663" name="Google Shape;663;g554f04c9ff_1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4" name="Shape 1384"/>
        <p:cNvGrpSpPr/>
        <p:nvPr/>
      </p:nvGrpSpPr>
      <p:grpSpPr>
        <a:xfrm>
          <a:off x="0" y="0"/>
          <a:ext cx="0" cy="0"/>
          <a:chOff x="0" y="0"/>
          <a:chExt cx="0" cy="0"/>
        </a:xfrm>
      </p:grpSpPr>
      <p:sp>
        <p:nvSpPr>
          <p:cNvPr id="1385" name="Google Shape;1385;g556c43b4a2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Demo with whole group, then leave set up for teachers to try during activities exploration.</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Clr>
                <a:schemeClr val="dk1"/>
              </a:buClr>
              <a:buSzPts val="1100"/>
              <a:buFont typeface="Arial"/>
              <a:buNone/>
            </a:pPr>
            <a:r>
              <a:rPr lang="en-US"/>
              <a:t>What did you notice?</a:t>
            </a:r>
            <a:endParaRPr/>
          </a:p>
          <a:p>
            <a:pPr indent="0" lvl="0" marL="0" rtl="0" algn="l">
              <a:spcBef>
                <a:spcPts val="360"/>
              </a:spcBef>
              <a:spcAft>
                <a:spcPts val="0"/>
              </a:spcAft>
              <a:buClr>
                <a:schemeClr val="dk1"/>
              </a:buClr>
              <a:buSzPts val="1100"/>
              <a:buFont typeface="Arial"/>
              <a:buNone/>
            </a:pPr>
            <a:r>
              <a:rPr lang="en-US"/>
              <a:t>What happened to the warm fluid?</a:t>
            </a:r>
            <a:endParaRPr/>
          </a:p>
          <a:p>
            <a:pPr indent="0" lvl="0" marL="0" rtl="0" algn="l">
              <a:spcBef>
                <a:spcPts val="360"/>
              </a:spcBef>
              <a:spcAft>
                <a:spcPts val="0"/>
              </a:spcAft>
              <a:buClr>
                <a:schemeClr val="dk1"/>
              </a:buClr>
              <a:buSzPts val="1100"/>
              <a:buFont typeface="Arial"/>
              <a:buNone/>
            </a:pPr>
            <a:r>
              <a:rPr lang="en-US"/>
              <a:t>What happened to the cold fluid?</a:t>
            </a:r>
            <a:endParaRPr/>
          </a:p>
          <a:p>
            <a:pPr indent="0" lvl="0" marL="0" rtl="0" algn="l">
              <a:spcBef>
                <a:spcPts val="360"/>
              </a:spcBef>
              <a:spcAft>
                <a:spcPts val="0"/>
              </a:spcAft>
              <a:buClr>
                <a:schemeClr val="dk1"/>
              </a:buClr>
              <a:buSzPts val="1100"/>
              <a:buFont typeface="Arial"/>
              <a:buNone/>
            </a:pPr>
            <a:r>
              <a:rPr lang="en-US"/>
              <a:t>Why did this happen?</a:t>
            </a:r>
            <a:endParaRPr/>
          </a:p>
          <a:p>
            <a:pPr indent="0" lvl="0" marL="0" rtl="0" algn="l">
              <a:spcBef>
                <a:spcPts val="360"/>
              </a:spcBef>
              <a:spcAft>
                <a:spcPts val="0"/>
              </a:spcAft>
              <a:buClr>
                <a:schemeClr val="dk1"/>
              </a:buClr>
              <a:buSzPts val="1100"/>
              <a:buFont typeface="Arial"/>
              <a:buNone/>
            </a:pPr>
            <a:r>
              <a:t/>
            </a:r>
            <a:endParaRPr/>
          </a:p>
          <a:p>
            <a:pPr indent="0" lvl="0" marL="0" rtl="0" algn="l">
              <a:spcBef>
                <a:spcPts val="360"/>
              </a:spcBef>
              <a:spcAft>
                <a:spcPts val="0"/>
              </a:spcAft>
              <a:buNone/>
            </a:pPr>
            <a:r>
              <a:t/>
            </a:r>
            <a:endParaRPr/>
          </a:p>
        </p:txBody>
      </p:sp>
      <p:sp>
        <p:nvSpPr>
          <p:cNvPr id="1386" name="Google Shape;1386;g556c43b4a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3" name="Shape 1393"/>
        <p:cNvGrpSpPr/>
        <p:nvPr/>
      </p:nvGrpSpPr>
      <p:grpSpPr>
        <a:xfrm>
          <a:off x="0" y="0"/>
          <a:ext cx="0" cy="0"/>
          <a:chOff x="0" y="0"/>
          <a:chExt cx="0" cy="0"/>
        </a:xfrm>
      </p:grpSpPr>
      <p:sp>
        <p:nvSpPr>
          <p:cNvPr id="1394" name="Google Shape;1394;g5b2de8809b_5_2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395" name="Google Shape;1395;g5b2de8809b_5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1" name="Shape 1401"/>
        <p:cNvGrpSpPr/>
        <p:nvPr/>
      </p:nvGrpSpPr>
      <p:grpSpPr>
        <a:xfrm>
          <a:off x="0" y="0"/>
          <a:ext cx="0" cy="0"/>
          <a:chOff x="0" y="0"/>
          <a:chExt cx="0" cy="0"/>
        </a:xfrm>
      </p:grpSpPr>
      <p:sp>
        <p:nvSpPr>
          <p:cNvPr id="1402" name="Google Shape;1402;g5b2de8809b_5_6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3" name="Google Shape;1403;g5b2de8809b_5_6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rgbClr val="980000"/>
                </a:solidFill>
              </a:rPr>
              <a:t>Turn to </a:t>
            </a:r>
            <a:r>
              <a:rPr b="1" lang="en-US" sz="1200">
                <a:solidFill>
                  <a:srgbClr val="980000"/>
                </a:solidFill>
                <a:latin typeface="Calibri"/>
                <a:ea typeface="Calibri"/>
                <a:cs typeface="Calibri"/>
                <a:sym typeface="Calibri"/>
              </a:rPr>
              <a:t>Lesson 9: Step 3 of the Student Activity Sheet </a:t>
            </a:r>
            <a:endParaRPr b="1" sz="1200">
              <a:solidFill>
                <a:srgbClr val="980000"/>
              </a:solidFill>
              <a:latin typeface="Calibri"/>
              <a:ea typeface="Calibri"/>
              <a:cs typeface="Calibri"/>
              <a:sym typeface="Calibri"/>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Model. </a:t>
            </a:r>
            <a:r>
              <a:rPr lang="en-US" sz="1200">
                <a:solidFill>
                  <a:schemeClr val="dk1"/>
                </a:solidFill>
                <a:latin typeface="Calibri"/>
                <a:ea typeface="Calibri"/>
                <a:cs typeface="Calibri"/>
                <a:sym typeface="Calibri"/>
              </a:rPr>
              <a:t>Explain to students that we need to model how precipitation is happening along the front. Direct students to the list of items to include in their model in </a:t>
            </a:r>
            <a:r>
              <a:rPr i="1" lang="en-US" sz="1200">
                <a:solidFill>
                  <a:schemeClr val="dk1"/>
                </a:solidFill>
                <a:latin typeface="Calibri"/>
                <a:ea typeface="Calibri"/>
                <a:cs typeface="Calibri"/>
                <a:sym typeface="Calibri"/>
              </a:rPr>
              <a:t>Lesson 9: Step 3 </a:t>
            </a:r>
            <a:r>
              <a:rPr lang="en-US" sz="1200">
                <a:solidFill>
                  <a:schemeClr val="dk1"/>
                </a:solidFill>
                <a:latin typeface="Calibri"/>
                <a:ea typeface="Calibri"/>
                <a:cs typeface="Calibri"/>
                <a:sym typeface="Calibri"/>
              </a:rPr>
              <a:t>of their student activity sheets. (Note: The model has the air before the front on the right side and the air after the front on the left side.) </a:t>
            </a:r>
            <a:endParaRPr/>
          </a:p>
        </p:txBody>
      </p:sp>
      <p:sp>
        <p:nvSpPr>
          <p:cNvPr id="1404" name="Google Shape;1404;g5b2de8809b_5_6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9" name="Shape 1409"/>
        <p:cNvGrpSpPr/>
        <p:nvPr/>
      </p:nvGrpSpPr>
      <p:grpSpPr>
        <a:xfrm>
          <a:off x="0" y="0"/>
          <a:ext cx="0" cy="0"/>
          <a:chOff x="0" y="0"/>
          <a:chExt cx="0" cy="0"/>
        </a:xfrm>
      </p:grpSpPr>
      <p:sp>
        <p:nvSpPr>
          <p:cNvPr id="1410" name="Google Shape;1410;g556c43b4a2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lang="en-US"/>
              <a:t>Example of a student model</a:t>
            </a:r>
            <a:endParaRPr/>
          </a:p>
          <a:p>
            <a:pPr indent="0" lvl="0" marL="0" rtl="0" algn="l">
              <a:spcBef>
                <a:spcPts val="360"/>
              </a:spcBef>
              <a:spcAft>
                <a:spcPts val="0"/>
              </a:spcAft>
              <a:buNone/>
            </a:pPr>
            <a:r>
              <a:t/>
            </a:r>
            <a:endParaRPr/>
          </a:p>
          <a:p>
            <a:pPr indent="0" lvl="0" marL="0" rtl="0" algn="l">
              <a:spcBef>
                <a:spcPts val="360"/>
              </a:spcBef>
              <a:spcAft>
                <a:spcPts val="0"/>
              </a:spcAft>
              <a:buNone/>
            </a:pPr>
            <a:r>
              <a:t/>
            </a:r>
            <a:endParaRPr/>
          </a:p>
        </p:txBody>
      </p:sp>
      <p:sp>
        <p:nvSpPr>
          <p:cNvPr id="1411" name="Google Shape;1411;g556c43b4a2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7" name="Shape 1417"/>
        <p:cNvGrpSpPr/>
        <p:nvPr/>
      </p:nvGrpSpPr>
      <p:grpSpPr>
        <a:xfrm>
          <a:off x="0" y="0"/>
          <a:ext cx="0" cy="0"/>
          <a:chOff x="0" y="0"/>
          <a:chExt cx="0" cy="0"/>
        </a:xfrm>
      </p:grpSpPr>
      <p:sp>
        <p:nvSpPr>
          <p:cNvPr id="1418" name="Google Shape;1418;g5b2de8809b_5_86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US"/>
              <a:t>Discuss at tables, then show model ideas on the poster.</a:t>
            </a:r>
            <a:endParaRPr/>
          </a:p>
          <a:p>
            <a:pPr indent="0" lvl="0" marL="0" rtl="0" algn="l">
              <a:spcBef>
                <a:spcPts val="360"/>
              </a:spcBef>
              <a:spcAft>
                <a:spcPts val="0"/>
              </a:spcAft>
              <a:buNone/>
            </a:pPr>
            <a:r>
              <a:t/>
            </a:r>
            <a:endParaRPr/>
          </a:p>
        </p:txBody>
      </p:sp>
      <p:sp>
        <p:nvSpPr>
          <p:cNvPr id="1419" name="Google Shape;1419;g5b2de8809b_5_8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5" name="Shape 1425"/>
        <p:cNvGrpSpPr/>
        <p:nvPr/>
      </p:nvGrpSpPr>
      <p:grpSpPr>
        <a:xfrm>
          <a:off x="0" y="0"/>
          <a:ext cx="0" cy="0"/>
          <a:chOff x="0" y="0"/>
          <a:chExt cx="0" cy="0"/>
        </a:xfrm>
      </p:grpSpPr>
      <p:sp>
        <p:nvSpPr>
          <p:cNvPr id="1426" name="Google Shape;1426;g5b2de8809b_5_7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7" name="Google Shape;1427;g5b2de8809b_5_7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a:solidFill>
                  <a:srgbClr val="980000"/>
                </a:solidFill>
              </a:rPr>
              <a:t>Pass out a piece of chart paper to each table</a:t>
            </a:r>
            <a:endParaRPr b="1">
              <a:solidFill>
                <a:srgbClr val="980000"/>
              </a:solidFill>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Each table group c</a:t>
            </a:r>
            <a:r>
              <a:rPr b="1" lang="en-US"/>
              <a:t>reates a consensus model on big chart paper.</a:t>
            </a:r>
            <a:endParaRPr b="1"/>
          </a:p>
          <a:p>
            <a:pPr indent="0" lvl="0" marL="0" rtl="0" algn="l">
              <a:spcBef>
                <a:spcPts val="360"/>
              </a:spcBef>
              <a:spcAft>
                <a:spcPts val="0"/>
              </a:spcAft>
              <a:buNone/>
            </a:pPr>
            <a:r>
              <a:rPr b="1" lang="en-US"/>
              <a:t>Do mini-gallery walk to share</a:t>
            </a:r>
            <a:endParaRPr b="1"/>
          </a:p>
          <a:p>
            <a:pPr indent="-95250" lvl="0" marL="171450" rtl="0" algn="l">
              <a:spcBef>
                <a:spcPts val="36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p:txBody>
      </p:sp>
      <p:sp>
        <p:nvSpPr>
          <p:cNvPr id="1428" name="Google Shape;1428;g5b2de8809b_5_7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3" name="Shape 1433"/>
        <p:cNvGrpSpPr/>
        <p:nvPr/>
      </p:nvGrpSpPr>
      <p:grpSpPr>
        <a:xfrm>
          <a:off x="0" y="0"/>
          <a:ext cx="0" cy="0"/>
          <a:chOff x="0" y="0"/>
          <a:chExt cx="0" cy="0"/>
        </a:xfrm>
      </p:grpSpPr>
      <p:sp>
        <p:nvSpPr>
          <p:cNvPr id="1434" name="Google Shape;1434;g5b37dd1c28_0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5" name="Google Shape;1435;g5b37dd1c28_0_1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solidFill>
                  <a:srgbClr val="980000"/>
                </a:solidFill>
              </a:rPr>
              <a:t>Turn to </a:t>
            </a:r>
            <a:r>
              <a:rPr b="1" lang="en-US" sz="1200">
                <a:solidFill>
                  <a:srgbClr val="980000"/>
                </a:solidFill>
                <a:latin typeface="Calibri"/>
                <a:ea typeface="Calibri"/>
                <a:cs typeface="Calibri"/>
                <a:sym typeface="Calibri"/>
              </a:rPr>
              <a:t>Lesson 9: Step 6 of the Student Activity Sheet </a:t>
            </a:r>
            <a:endParaRPr b="1" sz="1200">
              <a:solidFill>
                <a:srgbClr val="980000"/>
              </a:solidFill>
              <a:latin typeface="Calibri"/>
              <a:ea typeface="Calibri"/>
              <a:cs typeface="Calibri"/>
              <a:sym typeface="Calibri"/>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Read through the instructions together for labeling and coloring their maps. </a:t>
            </a:r>
            <a:r>
              <a:rPr lang="en-US" sz="1200">
                <a:solidFill>
                  <a:schemeClr val="dk1"/>
                </a:solidFill>
                <a:latin typeface="Calibri"/>
                <a:ea typeface="Calibri"/>
                <a:cs typeface="Calibri"/>
                <a:sym typeface="Calibri"/>
              </a:rPr>
              <a:t>Break students into groups of four and ensure that each student within the group is assigned a different day to map.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a:p>
            <a:pPr indent="0" lvl="0" marL="0" rtl="0" algn="l">
              <a:spcBef>
                <a:spcPts val="360"/>
              </a:spcBef>
              <a:spcAft>
                <a:spcPts val="0"/>
              </a:spcAft>
              <a:buClr>
                <a:schemeClr val="dk1"/>
              </a:buClr>
              <a:buFont typeface="Arial"/>
              <a:buNone/>
            </a:pPr>
            <a:r>
              <a:rPr lang="en-US"/>
              <a:t>Tell students to use data to locate the front on a map and to identify where and why certain locations have precipitation. Point out that students will be considering how conditions changed over four days at each specific location but also how conditions changed over the four days for the entire region. Let students know that by examining a map view we are able to gain a larger perspective over a region, which is different than the localized cross-sectional views from before. </a:t>
            </a:r>
            <a:endParaRPr/>
          </a:p>
        </p:txBody>
      </p:sp>
      <p:sp>
        <p:nvSpPr>
          <p:cNvPr id="1436" name="Google Shape;1436;g5b37dd1c28_0_1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1" name="Shape 1441"/>
        <p:cNvGrpSpPr/>
        <p:nvPr/>
      </p:nvGrpSpPr>
      <p:grpSpPr>
        <a:xfrm>
          <a:off x="0" y="0"/>
          <a:ext cx="0" cy="0"/>
          <a:chOff x="0" y="0"/>
          <a:chExt cx="0" cy="0"/>
        </a:xfrm>
      </p:grpSpPr>
      <p:sp>
        <p:nvSpPr>
          <p:cNvPr id="1442" name="Google Shape;1442;g5b37dd1c28_0_2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3" name="Google Shape;1443;g5b37dd1c28_0_2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b="1" lang="en-US" sz="1200">
                <a:solidFill>
                  <a:schemeClr val="dk1"/>
                </a:solidFill>
                <a:latin typeface="Calibri"/>
                <a:ea typeface="Calibri"/>
                <a:cs typeface="Calibri"/>
                <a:sym typeface="Calibri"/>
              </a:rPr>
              <a:t>Students map their data and combine their maps for analysis. </a:t>
            </a:r>
            <a:r>
              <a:rPr lang="en-US" sz="1200">
                <a:solidFill>
                  <a:schemeClr val="dk1"/>
                </a:solidFill>
                <a:latin typeface="Calibri"/>
                <a:ea typeface="Calibri"/>
                <a:cs typeface="Calibri"/>
                <a:sym typeface="Calibri"/>
              </a:rPr>
              <a:t>Students color and label maps individually. In groups of four, students combine their maps into a four-day sequence. Together, students locate the front and label this on each of the four maps. They use the temperature data to locate and color the cold and warm air masses. </a:t>
            </a:r>
            <a:endParaRPr/>
          </a:p>
          <a:p>
            <a:pPr indent="0" lvl="0" marL="0" rtl="0" algn="l">
              <a:spcBef>
                <a:spcPts val="360"/>
              </a:spcBef>
              <a:spcAft>
                <a:spcPts val="0"/>
              </a:spcAft>
              <a:buNone/>
            </a:pPr>
            <a:r>
              <a:t/>
            </a:r>
            <a:endParaRPr/>
          </a:p>
        </p:txBody>
      </p:sp>
      <p:sp>
        <p:nvSpPr>
          <p:cNvPr id="1444" name="Google Shape;1444;g5b37dd1c28_0_2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9" name="Shape 1449"/>
        <p:cNvGrpSpPr/>
        <p:nvPr/>
      </p:nvGrpSpPr>
      <p:grpSpPr>
        <a:xfrm>
          <a:off x="0" y="0"/>
          <a:ext cx="0" cy="0"/>
          <a:chOff x="0" y="0"/>
          <a:chExt cx="0" cy="0"/>
        </a:xfrm>
      </p:grpSpPr>
      <p:sp>
        <p:nvSpPr>
          <p:cNvPr id="1450" name="Google Shape;1450;g5b2de8809b_5_8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1451" name="Google Shape;1451;g5b2de8809b_5_8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7" name="Shape 1457"/>
        <p:cNvGrpSpPr/>
        <p:nvPr/>
      </p:nvGrpSpPr>
      <p:grpSpPr>
        <a:xfrm>
          <a:off x="0" y="0"/>
          <a:ext cx="0" cy="0"/>
          <a:chOff x="0" y="0"/>
          <a:chExt cx="0" cy="0"/>
        </a:xfrm>
      </p:grpSpPr>
      <p:sp>
        <p:nvSpPr>
          <p:cNvPr id="1458" name="Google Shape;1458;g5b37dd1c28_0_5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9" name="Google Shape;1459;g5b37dd1c28_0_5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US">
                <a:solidFill>
                  <a:srgbClr val="980000"/>
                </a:solidFill>
              </a:rPr>
              <a:t>Lesson 10: Step 1 </a:t>
            </a:r>
            <a:r>
              <a:rPr b="1" lang="en-US" sz="1200">
                <a:solidFill>
                  <a:schemeClr val="dk1"/>
                </a:solidFill>
                <a:latin typeface="Calibri"/>
                <a:ea typeface="Calibri"/>
                <a:cs typeface="Calibri"/>
                <a:sym typeface="Calibri"/>
              </a:rPr>
              <a:t>Connect air pressure to rising and sinking air</a:t>
            </a:r>
            <a:r>
              <a:rPr b="1" lang="en-US"/>
              <a:t> </a:t>
            </a:r>
            <a:endParaRPr/>
          </a:p>
          <a:p>
            <a:pPr indent="-317500" lvl="0" marL="457200" rtl="0" algn="l">
              <a:spcBef>
                <a:spcPts val="360"/>
              </a:spcBef>
              <a:spcAft>
                <a:spcPts val="0"/>
              </a:spcAft>
              <a:buClr>
                <a:srgbClr val="1155CC"/>
              </a:buClr>
              <a:buSzPts val="1400"/>
              <a:buChar char="●"/>
            </a:pPr>
            <a:r>
              <a:rPr lang="en-US">
                <a:solidFill>
                  <a:srgbClr val="1155CC"/>
                </a:solidFill>
              </a:rPr>
              <a:t>Point out that students are first introduced to the symbols for high and low pressure used on weather maps.</a:t>
            </a:r>
            <a:endParaRPr>
              <a:solidFill>
                <a:srgbClr val="1155CC"/>
              </a:solidFill>
            </a:endParaRPr>
          </a:p>
          <a:p>
            <a:pPr indent="-317500" lvl="0" marL="457200" rtl="0" algn="l">
              <a:spcBef>
                <a:spcPts val="0"/>
              </a:spcBef>
              <a:spcAft>
                <a:spcPts val="0"/>
              </a:spcAft>
              <a:buSzPts val="1400"/>
              <a:buChar char="●"/>
            </a:pPr>
            <a:r>
              <a:rPr lang="en-US"/>
              <a:t>Discuss the image that shows how air moves in areas of high and low pressure:</a:t>
            </a:r>
            <a:endParaRPr>
              <a:solidFill>
                <a:srgbClr val="1155CC"/>
              </a:solidFill>
            </a:endParaRPr>
          </a:p>
          <a:p>
            <a:pPr indent="-304800" lvl="1" marL="914400" rtl="0" algn="l">
              <a:spcBef>
                <a:spcPts val="0"/>
              </a:spcBef>
              <a:spcAft>
                <a:spcPts val="0"/>
              </a:spcAft>
              <a:buSzPts val="1200"/>
              <a:buFont typeface="Calibri"/>
              <a:buChar char="○"/>
            </a:pPr>
            <a:r>
              <a:rPr i="1" lang="en-US"/>
              <a:t>H</a:t>
            </a:r>
            <a:r>
              <a:rPr i="1" lang="en-US" sz="1200">
                <a:solidFill>
                  <a:schemeClr val="dk1"/>
                </a:solidFill>
                <a:latin typeface="Calibri"/>
                <a:ea typeface="Calibri"/>
                <a:cs typeface="Calibri"/>
                <a:sym typeface="Calibri"/>
              </a:rPr>
              <a:t>ow the density of the sinking air in an area of high pressure is different than the density of the rising air in a low-pressure area</a:t>
            </a:r>
            <a:r>
              <a:rPr i="1" lang="en-US"/>
              <a:t>?</a:t>
            </a:r>
            <a:endParaRPr>
              <a:solidFill>
                <a:srgbClr val="1155CC"/>
              </a:solidFill>
            </a:endParaRPr>
          </a:p>
          <a:p>
            <a:pPr indent="-304800" lvl="1" marL="914400" rtl="0" algn="l">
              <a:spcBef>
                <a:spcPts val="0"/>
              </a:spcBef>
              <a:spcAft>
                <a:spcPts val="0"/>
              </a:spcAft>
              <a:buSzPts val="1200"/>
              <a:buFont typeface="Calibri"/>
              <a:buChar char="○"/>
            </a:pPr>
            <a:r>
              <a:rPr i="1" lang="en-US"/>
              <a:t>How does </a:t>
            </a:r>
            <a:r>
              <a:rPr i="1" lang="en-US" sz="1200">
                <a:solidFill>
                  <a:schemeClr val="dk1"/>
                </a:solidFill>
              </a:rPr>
              <a:t>the vertical up and down movement of air pressure connect with the horizontal toward and away movement</a:t>
            </a:r>
            <a:r>
              <a:rPr i="1" lang="en-US"/>
              <a:t>?</a:t>
            </a:r>
            <a:r>
              <a:rPr b="1" lang="en-US"/>
              <a:t> </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focus on the arrows moving toward the area of low pressure and the arrows moving away from the area of high pressure</a:t>
            </a:r>
            <a:r>
              <a:rPr lang="en-US"/>
              <a:t>)</a:t>
            </a:r>
            <a:r>
              <a:rPr lang="en-US" sz="1200">
                <a:solidFill>
                  <a:schemeClr val="dk1"/>
                </a:solidFill>
                <a:latin typeface="Calibri"/>
                <a:ea typeface="Calibri"/>
                <a:cs typeface="Calibri"/>
                <a:sym typeface="Calibri"/>
              </a:rPr>
              <a:t> </a:t>
            </a:r>
            <a:endParaRPr/>
          </a:p>
          <a:p>
            <a:pPr indent="0" lvl="0" marL="0" rtl="0" algn="l">
              <a:spcBef>
                <a:spcPts val="360"/>
              </a:spcBef>
              <a:spcAft>
                <a:spcPts val="0"/>
              </a:spcAft>
              <a:buNone/>
            </a:pPr>
            <a:r>
              <a:t/>
            </a:r>
            <a:endParaRPr b="1" sz="1200">
              <a:solidFill>
                <a:schemeClr val="dk1"/>
              </a:solidFill>
              <a:latin typeface="Calibri"/>
              <a:ea typeface="Calibri"/>
              <a:cs typeface="Calibri"/>
              <a:sym typeface="Calibri"/>
            </a:endParaRPr>
          </a:p>
          <a:p>
            <a:pPr indent="0" lvl="0" marL="0" rtl="0" algn="l">
              <a:spcBef>
                <a:spcPts val="360"/>
              </a:spcBef>
              <a:spcAft>
                <a:spcPts val="0"/>
              </a:spcAft>
              <a:buNone/>
            </a:pPr>
            <a:r>
              <a:rPr b="1" lang="en-US" sz="1200">
                <a:solidFill>
                  <a:schemeClr val="dk1"/>
                </a:solidFill>
                <a:latin typeface="Calibri"/>
                <a:ea typeface="Calibri"/>
                <a:cs typeface="Calibri"/>
                <a:sym typeface="Calibri"/>
              </a:rPr>
              <a:t>Make a hands-on connection to air movement in high and low pressure. </a:t>
            </a:r>
            <a:r>
              <a:rPr lang="en-US"/>
              <a:t>Each person makes</a:t>
            </a:r>
            <a:r>
              <a:rPr lang="en-US" sz="1200">
                <a:solidFill>
                  <a:schemeClr val="dk1"/>
                </a:solidFill>
                <a:latin typeface="Calibri"/>
                <a:ea typeface="Calibri"/>
                <a:cs typeface="Calibri"/>
                <a:sym typeface="Calibri"/>
              </a:rPr>
              <a:t> a balloon filled with a golf-ball-sized amount of </a:t>
            </a:r>
            <a:r>
              <a:rPr lang="en-US"/>
              <a:t>lentils</a:t>
            </a:r>
            <a:r>
              <a:rPr lang="en-US" sz="1200">
                <a:solidFill>
                  <a:schemeClr val="dk1"/>
                </a:solidFill>
                <a:latin typeface="Calibri"/>
                <a:ea typeface="Calibri"/>
                <a:cs typeface="Calibri"/>
                <a:sym typeface="Calibri"/>
              </a:rPr>
              <a:t>. T</a:t>
            </a:r>
            <a:r>
              <a:rPr lang="en-US" sz="1200">
                <a:solidFill>
                  <a:schemeClr val="dk1"/>
                </a:solidFill>
                <a:latin typeface="Calibri"/>
                <a:ea typeface="Calibri"/>
                <a:cs typeface="Calibri"/>
                <a:sym typeface="Calibri"/>
              </a:rPr>
              <a:t>ell students that the beans inside the balloon represent molecules of air. They are to place their balloon on a piece of paper and trace a circle around the edges of their balloon. Have one student push down on the balloon, simulating high pressure. The other student should trace a new circle around the edges of the “pressurized” balloon. Next simulate low pressure by releasing the balloon. Compare the size of the two circles. Students can take turns simulating high pressure on the balloon and low pressure by releasing the balloon. </a:t>
            </a:r>
            <a:endParaRPr/>
          </a:p>
          <a:p>
            <a:pPr indent="0" lvl="0" marL="0" rtl="0" algn="l">
              <a:spcBef>
                <a:spcPts val="360"/>
              </a:spcBef>
              <a:spcAft>
                <a:spcPts val="0"/>
              </a:spcAft>
              <a:buNone/>
            </a:pPr>
            <a:r>
              <a:t/>
            </a:r>
            <a:endParaRPr/>
          </a:p>
          <a:p>
            <a:pPr indent="0" lvl="0" marL="0" rtl="0" algn="l">
              <a:spcBef>
                <a:spcPts val="360"/>
              </a:spcBef>
              <a:spcAft>
                <a:spcPts val="0"/>
              </a:spcAft>
              <a:buNone/>
            </a:pPr>
            <a:r>
              <a:rPr lang="en-US"/>
              <a:t>T</a:t>
            </a:r>
            <a:r>
              <a:rPr lang="en-US" sz="1200">
                <a:solidFill>
                  <a:schemeClr val="dk1"/>
                </a:solidFill>
                <a:latin typeface="Calibri"/>
                <a:ea typeface="Calibri"/>
                <a:cs typeface="Calibri"/>
                <a:sym typeface="Calibri"/>
              </a:rPr>
              <a:t>ake turns explaining to each other what happens to air under high pressure and low pressure, using the following prompts: </a:t>
            </a:r>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What happens to air when there is high pressure? Where does it go? </a:t>
            </a:r>
            <a:endParaRPr sz="1200">
              <a:solidFill>
                <a:schemeClr val="dk1"/>
              </a:solidFill>
              <a:latin typeface="Calibri"/>
              <a:ea typeface="Calibri"/>
              <a:cs typeface="Calibri"/>
              <a:sym typeface="Calibri"/>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The circles you drew show how air mov</a:t>
            </a:r>
            <a:r>
              <a:rPr i="1" lang="en-US"/>
              <a:t>es</a:t>
            </a:r>
            <a:r>
              <a:rPr i="1" lang="en-US" sz="1200">
                <a:solidFill>
                  <a:schemeClr val="dk1"/>
                </a:solidFill>
                <a:latin typeface="Calibri"/>
                <a:ea typeface="Calibri"/>
                <a:cs typeface="Calibri"/>
                <a:sym typeface="Calibri"/>
              </a:rPr>
              <a:t> at the ground level. </a:t>
            </a:r>
            <a:endParaRPr/>
          </a:p>
          <a:p>
            <a:pPr indent="-171450" lvl="0" marL="171450" rtl="0" algn="l">
              <a:spcBef>
                <a:spcPts val="360"/>
              </a:spcBef>
              <a:spcAft>
                <a:spcPts val="0"/>
              </a:spcAft>
              <a:buClr>
                <a:schemeClr val="dk1"/>
              </a:buClr>
              <a:buSzPts val="1200"/>
              <a:buFont typeface="Arial"/>
              <a:buChar char="•"/>
            </a:pPr>
            <a:r>
              <a:rPr i="1" lang="en-US" sz="1200">
                <a:solidFill>
                  <a:schemeClr val="dk1"/>
                </a:solidFill>
                <a:latin typeface="Calibri"/>
                <a:ea typeface="Calibri"/>
                <a:cs typeface="Calibri"/>
                <a:sym typeface="Calibri"/>
              </a:rPr>
              <a:t>Why was the circle bigger for the air under high pressure?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sz="1200">
              <a:solidFill>
                <a:schemeClr val="dk1"/>
              </a:solidFill>
              <a:latin typeface="Calibri"/>
              <a:ea typeface="Calibri"/>
              <a:cs typeface="Calibri"/>
              <a:sym typeface="Calibri"/>
            </a:endParaRPr>
          </a:p>
          <a:p>
            <a:pPr indent="0" lvl="0" marL="0" rtl="0" algn="l">
              <a:spcBef>
                <a:spcPts val="360"/>
              </a:spcBef>
              <a:spcAft>
                <a:spcPts val="0"/>
              </a:spcAft>
              <a:buNone/>
            </a:pPr>
            <a:r>
              <a:t/>
            </a:r>
            <a:endParaRPr/>
          </a:p>
        </p:txBody>
      </p:sp>
      <p:sp>
        <p:nvSpPr>
          <p:cNvPr id="1460" name="Google Shape;1460;g5b37dd1c28_0_5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 Id="rId3"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png"/><Relationship Id="rId3" Type="http://schemas.openxmlformats.org/officeDocument/2006/relationships/image" Target="../media/image18.png"/><Relationship Id="rId4" Type="http://schemas.openxmlformats.org/officeDocument/2006/relationships/image" Target="../media/image25.png"/><Relationship Id="rId5" Type="http://schemas.openxmlformats.org/officeDocument/2006/relationships/image" Target="../media/image24.png"/><Relationship Id="rId6" Type="http://schemas.openxmlformats.org/officeDocument/2006/relationships/image" Target="../media/image2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6.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6.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6.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1.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28.png"/><Relationship Id="rId6" Type="http://schemas.openxmlformats.org/officeDocument/2006/relationships/image" Target="../media/image27.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2.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7" name="Shape 17"/>
        <p:cNvGrpSpPr/>
        <p:nvPr/>
      </p:nvGrpSpPr>
      <p:grpSpPr>
        <a:xfrm>
          <a:off x="0" y="0"/>
          <a:ext cx="0" cy="0"/>
          <a:chOff x="0" y="0"/>
          <a:chExt cx="0" cy="0"/>
        </a:xfrm>
      </p:grpSpPr>
      <p:sp>
        <p:nvSpPr>
          <p:cNvPr id="18" name="Google Shape;18;p2"/>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t/>
            </a:r>
            <a:endParaRPr b="0" i="0" sz="1800" u="none" cap="none" strike="noStrike">
              <a:solidFill>
                <a:schemeClr val="lt1"/>
              </a:solidFill>
              <a:latin typeface="Calibri"/>
              <a:ea typeface="Calibri"/>
              <a:cs typeface="Calibri"/>
              <a:sym typeface="Calibri"/>
            </a:endParaRPr>
          </a:p>
        </p:txBody>
      </p:sp>
      <p:pic>
        <p:nvPicPr>
          <p:cNvPr id="19" name="Google Shape;19;p2"/>
          <p:cNvPicPr preferRelativeResize="0"/>
          <p:nvPr/>
        </p:nvPicPr>
        <p:blipFill rotWithShape="1">
          <a:blip r:embed="rId2">
            <a:alphaModFix/>
          </a:blip>
          <a:srcRect b="43021" l="2" r="22437" t="-2"/>
          <a:stretch/>
        </p:blipFill>
        <p:spPr>
          <a:xfrm>
            <a:off x="4510088" y="4397375"/>
            <a:ext cx="7800975" cy="2514600"/>
          </a:xfrm>
          <a:prstGeom prst="rect">
            <a:avLst/>
          </a:prstGeom>
          <a:noFill/>
          <a:ln>
            <a:noFill/>
          </a:ln>
        </p:spPr>
      </p:pic>
      <p:pic>
        <p:nvPicPr>
          <p:cNvPr id="20" name="Google Shape;20;p2"/>
          <p:cNvPicPr preferRelativeResize="0"/>
          <p:nvPr/>
        </p:nvPicPr>
        <p:blipFill rotWithShape="1">
          <a:blip r:embed="rId3">
            <a:alphaModFix/>
          </a:blip>
          <a:srcRect b="0" l="0" r="0" t="0"/>
          <a:stretch/>
        </p:blipFill>
        <p:spPr>
          <a:xfrm>
            <a:off x="3873500" y="5534025"/>
            <a:ext cx="963613" cy="769938"/>
          </a:xfrm>
          <a:prstGeom prst="rect">
            <a:avLst/>
          </a:prstGeom>
          <a:noFill/>
          <a:ln>
            <a:noFill/>
          </a:ln>
        </p:spPr>
      </p:pic>
      <p:pic>
        <p:nvPicPr>
          <p:cNvPr id="21" name="Google Shape;21;p2"/>
          <p:cNvPicPr preferRelativeResize="0"/>
          <p:nvPr/>
        </p:nvPicPr>
        <p:blipFill rotWithShape="1">
          <a:blip r:embed="rId4">
            <a:alphaModFix/>
          </a:blip>
          <a:srcRect b="0" l="0" r="0" t="0"/>
          <a:stretch/>
        </p:blipFill>
        <p:spPr>
          <a:xfrm>
            <a:off x="477838" y="4938713"/>
            <a:ext cx="4422775" cy="484187"/>
          </a:xfrm>
          <a:prstGeom prst="rect">
            <a:avLst/>
          </a:prstGeom>
          <a:noFill/>
          <a:ln>
            <a:noFill/>
          </a:ln>
        </p:spPr>
      </p:pic>
      <p:pic>
        <p:nvPicPr>
          <p:cNvPr id="22" name="Google Shape;22;p2"/>
          <p:cNvPicPr preferRelativeResize="0"/>
          <p:nvPr/>
        </p:nvPicPr>
        <p:blipFill rotWithShape="1">
          <a:blip r:embed="rId5">
            <a:alphaModFix/>
          </a:blip>
          <a:srcRect b="0" l="0" r="0" t="0"/>
          <a:stretch/>
        </p:blipFill>
        <p:spPr>
          <a:xfrm>
            <a:off x="1811338" y="5684838"/>
            <a:ext cx="1428750" cy="476250"/>
          </a:xfrm>
          <a:prstGeom prst="rect">
            <a:avLst/>
          </a:prstGeom>
          <a:noFill/>
          <a:ln>
            <a:noFill/>
          </a:ln>
        </p:spPr>
      </p:pic>
      <p:pic>
        <p:nvPicPr>
          <p:cNvPr id="23" name="Google Shape;23;p2"/>
          <p:cNvPicPr preferRelativeResize="0"/>
          <p:nvPr/>
        </p:nvPicPr>
        <p:blipFill rotWithShape="1">
          <a:blip r:embed="rId6">
            <a:alphaModFix/>
          </a:blip>
          <a:srcRect b="8446" l="25533" r="24979" t="9657"/>
          <a:stretch/>
        </p:blipFill>
        <p:spPr>
          <a:xfrm>
            <a:off x="477838" y="5611813"/>
            <a:ext cx="779462" cy="644525"/>
          </a:xfrm>
          <a:prstGeom prst="rect">
            <a:avLst/>
          </a:prstGeom>
          <a:noFill/>
          <a:ln>
            <a:noFill/>
          </a:ln>
        </p:spPr>
      </p:pic>
      <p:sp>
        <p:nvSpPr>
          <p:cNvPr id="24" name="Google Shape;24;p2"/>
          <p:cNvSpPr txBox="1"/>
          <p:nvPr>
            <p:ph type="ctrTitle"/>
          </p:nvPr>
        </p:nvSpPr>
        <p:spPr>
          <a:xfrm>
            <a:off x="1524000" y="427178"/>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b="1" sz="7200">
                <a:solidFill>
                  <a:srgbClr val="595857"/>
                </a:solidFill>
                <a:latin typeface="Raleway SemiBold"/>
                <a:ea typeface="Raleway SemiBold"/>
                <a:cs typeface="Raleway SemiBold"/>
                <a:sym typeface="Raleway SemiBold"/>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5" name="Google Shape;25;p2"/>
          <p:cNvSpPr txBox="1"/>
          <p:nvPr>
            <p:ph idx="1" type="subTitle"/>
          </p:nvPr>
        </p:nvSpPr>
        <p:spPr>
          <a:xfrm>
            <a:off x="2246489" y="2872563"/>
            <a:ext cx="7698900" cy="1655700"/>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algn="ctr">
              <a:lnSpc>
                <a:spcPct val="90000"/>
              </a:lnSpc>
              <a:spcBef>
                <a:spcPts val="500"/>
              </a:spcBef>
              <a:spcAft>
                <a:spcPts val="0"/>
              </a:spcAft>
              <a:buClr>
                <a:srgbClr val="595857"/>
              </a:buClr>
              <a:buSzPts val="2000"/>
              <a:buNone/>
              <a:defRPr sz="2000"/>
            </a:lvl2pPr>
            <a:lvl3pPr lvl="2" algn="ctr">
              <a:lnSpc>
                <a:spcPct val="90000"/>
              </a:lnSpc>
              <a:spcBef>
                <a:spcPts val="500"/>
              </a:spcBef>
              <a:spcAft>
                <a:spcPts val="0"/>
              </a:spcAft>
              <a:buClr>
                <a:srgbClr val="595857"/>
              </a:buClr>
              <a:buSzPts val="1800"/>
              <a:buNone/>
              <a:defRPr sz="1800"/>
            </a:lvl3pPr>
            <a:lvl4pPr lvl="3" algn="ctr">
              <a:lnSpc>
                <a:spcPct val="90000"/>
              </a:lnSpc>
              <a:spcBef>
                <a:spcPts val="500"/>
              </a:spcBef>
              <a:spcAft>
                <a:spcPts val="0"/>
              </a:spcAft>
              <a:buClr>
                <a:srgbClr val="595857"/>
              </a:buClr>
              <a:buSzPts val="1600"/>
              <a:buNone/>
              <a:defRPr sz="1600"/>
            </a:lvl4pPr>
            <a:lvl5pPr lvl="4" algn="ctr">
              <a:lnSpc>
                <a:spcPct val="90000"/>
              </a:lnSpc>
              <a:spcBef>
                <a:spcPts val="500"/>
              </a:spcBef>
              <a:spcAft>
                <a:spcPts val="0"/>
              </a:spcAft>
              <a:buClr>
                <a:srgbClr val="595857"/>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6" name="Google Shape;2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92" name="Shape 92"/>
        <p:cNvGrpSpPr/>
        <p:nvPr/>
      </p:nvGrpSpPr>
      <p:grpSpPr>
        <a:xfrm>
          <a:off x="0" y="0"/>
          <a:ext cx="0" cy="0"/>
          <a:chOff x="0" y="0"/>
          <a:chExt cx="0" cy="0"/>
        </a:xfrm>
      </p:grpSpPr>
      <p:sp>
        <p:nvSpPr>
          <p:cNvPr id="93" name="Google Shape;93;p11"/>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94" name="Google Shape;94;p11"/>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95" name="Google Shape;95;p11"/>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96" name="Google Shape;96;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97" name="Google Shape;97;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11"/>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00" name="Shape 100"/>
        <p:cNvGrpSpPr/>
        <p:nvPr/>
      </p:nvGrpSpPr>
      <p:grpSpPr>
        <a:xfrm>
          <a:off x="0" y="0"/>
          <a:ext cx="0" cy="0"/>
          <a:chOff x="0" y="0"/>
          <a:chExt cx="0" cy="0"/>
        </a:xfrm>
      </p:grpSpPr>
      <p:sp>
        <p:nvSpPr>
          <p:cNvPr id="101" name="Google Shape;101;p12"/>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02" name="Google Shape;102;p12"/>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103" name="Google Shape;103;p12"/>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104" name="Google Shape;104;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05" name="Google Shape;105;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p12"/>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16" name="Shape 116"/>
        <p:cNvGrpSpPr/>
        <p:nvPr/>
      </p:nvGrpSpPr>
      <p:grpSpPr>
        <a:xfrm>
          <a:off x="0" y="0"/>
          <a:ext cx="0" cy="0"/>
          <a:chOff x="0" y="0"/>
          <a:chExt cx="0" cy="0"/>
        </a:xfrm>
      </p:grpSpPr>
      <p:sp>
        <p:nvSpPr>
          <p:cNvPr id="117" name="Google Shape;117;p14"/>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t/>
            </a:r>
            <a:endParaRPr b="0" i="0" sz="1900" u="none" cap="none" strike="noStrike">
              <a:solidFill>
                <a:schemeClr val="lt1"/>
              </a:solidFill>
              <a:latin typeface="Calibri"/>
              <a:ea typeface="Calibri"/>
              <a:cs typeface="Calibri"/>
              <a:sym typeface="Calibri"/>
            </a:endParaRPr>
          </a:p>
        </p:txBody>
      </p:sp>
      <p:pic>
        <p:nvPicPr>
          <p:cNvPr id="118" name="Google Shape;118;p14"/>
          <p:cNvPicPr preferRelativeResize="0"/>
          <p:nvPr/>
        </p:nvPicPr>
        <p:blipFill rotWithShape="1">
          <a:blip r:embed="rId2">
            <a:alphaModFix/>
          </a:blip>
          <a:srcRect b="43019" l="0" r="22438" t="0"/>
          <a:stretch/>
        </p:blipFill>
        <p:spPr>
          <a:xfrm>
            <a:off x="4510088" y="4397375"/>
            <a:ext cx="7800975" cy="2514599"/>
          </a:xfrm>
          <a:prstGeom prst="rect">
            <a:avLst/>
          </a:prstGeom>
          <a:noFill/>
          <a:ln>
            <a:noFill/>
          </a:ln>
        </p:spPr>
      </p:pic>
      <p:pic>
        <p:nvPicPr>
          <p:cNvPr id="119" name="Google Shape;119;p14"/>
          <p:cNvPicPr preferRelativeResize="0"/>
          <p:nvPr/>
        </p:nvPicPr>
        <p:blipFill rotWithShape="1">
          <a:blip r:embed="rId3">
            <a:alphaModFix/>
          </a:blip>
          <a:srcRect b="0" l="0" r="0" t="0"/>
          <a:stretch/>
        </p:blipFill>
        <p:spPr>
          <a:xfrm>
            <a:off x="3873500" y="5534025"/>
            <a:ext cx="963613" cy="769938"/>
          </a:xfrm>
          <a:prstGeom prst="rect">
            <a:avLst/>
          </a:prstGeom>
          <a:noFill/>
          <a:ln>
            <a:noFill/>
          </a:ln>
        </p:spPr>
      </p:pic>
      <p:pic>
        <p:nvPicPr>
          <p:cNvPr id="120" name="Google Shape;120;p14"/>
          <p:cNvPicPr preferRelativeResize="0"/>
          <p:nvPr/>
        </p:nvPicPr>
        <p:blipFill rotWithShape="1">
          <a:blip r:embed="rId4">
            <a:alphaModFix/>
          </a:blip>
          <a:srcRect b="0" l="0" r="0" t="0"/>
          <a:stretch/>
        </p:blipFill>
        <p:spPr>
          <a:xfrm>
            <a:off x="477838" y="4938713"/>
            <a:ext cx="4422774" cy="484187"/>
          </a:xfrm>
          <a:prstGeom prst="rect">
            <a:avLst/>
          </a:prstGeom>
          <a:noFill/>
          <a:ln>
            <a:noFill/>
          </a:ln>
        </p:spPr>
      </p:pic>
      <p:pic>
        <p:nvPicPr>
          <p:cNvPr id="121" name="Google Shape;121;p14"/>
          <p:cNvPicPr preferRelativeResize="0"/>
          <p:nvPr/>
        </p:nvPicPr>
        <p:blipFill rotWithShape="1">
          <a:blip r:embed="rId5">
            <a:alphaModFix/>
          </a:blip>
          <a:srcRect b="0" l="0" r="0" t="0"/>
          <a:stretch/>
        </p:blipFill>
        <p:spPr>
          <a:xfrm>
            <a:off x="1811338" y="5684838"/>
            <a:ext cx="1428750" cy="476250"/>
          </a:xfrm>
          <a:prstGeom prst="rect">
            <a:avLst/>
          </a:prstGeom>
          <a:noFill/>
          <a:ln>
            <a:noFill/>
          </a:ln>
        </p:spPr>
      </p:pic>
      <p:pic>
        <p:nvPicPr>
          <p:cNvPr id="122" name="Google Shape;122;p14"/>
          <p:cNvPicPr preferRelativeResize="0"/>
          <p:nvPr/>
        </p:nvPicPr>
        <p:blipFill rotWithShape="1">
          <a:blip r:embed="rId6">
            <a:alphaModFix/>
          </a:blip>
          <a:srcRect b="8443" l="25535" r="24976" t="9656"/>
          <a:stretch/>
        </p:blipFill>
        <p:spPr>
          <a:xfrm>
            <a:off x="477838" y="5611813"/>
            <a:ext cx="779462" cy="644525"/>
          </a:xfrm>
          <a:prstGeom prst="rect">
            <a:avLst/>
          </a:prstGeom>
          <a:noFill/>
          <a:ln>
            <a:noFill/>
          </a:ln>
        </p:spPr>
      </p:pic>
      <p:sp>
        <p:nvSpPr>
          <p:cNvPr id="123" name="Google Shape;123;p14"/>
          <p:cNvSpPr txBox="1"/>
          <p:nvPr>
            <p:ph type="ctrTitle"/>
          </p:nvPr>
        </p:nvSpPr>
        <p:spPr>
          <a:xfrm>
            <a:off x="1524000" y="427178"/>
            <a:ext cx="9144000" cy="2387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SzPts val="1500"/>
              <a:buNone/>
              <a:defRPr b="1" sz="7200">
                <a:solidFill>
                  <a:srgbClr val="595857"/>
                </a:solidFill>
                <a:latin typeface="Raleway SemiBold"/>
                <a:ea typeface="Raleway SemiBold"/>
                <a:cs typeface="Raleway SemiBold"/>
                <a:sym typeface="Raleway SemiBold"/>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24" name="Google Shape;124;p14"/>
          <p:cNvSpPr txBox="1"/>
          <p:nvPr>
            <p:ph idx="1" type="subTitle"/>
          </p:nvPr>
        </p:nvSpPr>
        <p:spPr>
          <a:xfrm>
            <a:off x="2246489" y="2872563"/>
            <a:ext cx="7698900" cy="1655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1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900"/>
              <a:buNone/>
              <a:defRPr sz="19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25" name="Google Shape;125;p1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26" name="Shape 126"/>
        <p:cNvGrpSpPr/>
        <p:nvPr/>
      </p:nvGrpSpPr>
      <p:grpSpPr>
        <a:xfrm>
          <a:off x="0" y="0"/>
          <a:ext cx="0" cy="0"/>
          <a:chOff x="0" y="0"/>
          <a:chExt cx="0" cy="0"/>
        </a:xfrm>
      </p:grpSpPr>
      <p:sp>
        <p:nvSpPr>
          <p:cNvPr id="127" name="Google Shape;127;p15"/>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28" name="Google Shape;128;p15"/>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29" name="Google Shape;129;p1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30" name="Google Shape;130;p1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31" name="Google Shape;131;p15"/>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32" name="Google Shape;132;p15"/>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33" name="Google Shape;133;p1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ck background">
  <p:cSld name="CUSTOM_2">
    <p:spTree>
      <p:nvGrpSpPr>
        <p:cNvPr id="134" name="Shape 134"/>
        <p:cNvGrpSpPr/>
        <p:nvPr/>
      </p:nvGrpSpPr>
      <p:grpSpPr>
        <a:xfrm>
          <a:off x="0" y="0"/>
          <a:ext cx="0" cy="0"/>
          <a:chOff x="0" y="0"/>
          <a:chExt cx="0" cy="0"/>
        </a:xfrm>
      </p:grpSpPr>
      <p:sp>
        <p:nvSpPr>
          <p:cNvPr id="135" name="Google Shape;135;p16"/>
          <p:cNvSpPr txBox="1"/>
          <p:nvPr>
            <p:ph type="title"/>
          </p:nvPr>
        </p:nvSpPr>
        <p:spPr>
          <a:xfrm>
            <a:off x="838200" y="365125"/>
            <a:ext cx="10515600" cy="1325700"/>
          </a:xfrm>
          <a:prstGeom prst="rect">
            <a:avLst/>
          </a:prstGeom>
        </p:spPr>
        <p:txBody>
          <a:bodyPr anchorCtr="0" anchor="t" bIns="45700" lIns="91425" spcFirstLastPara="1" rIns="91425" wrap="square" tIns="45700">
            <a:noAutofit/>
          </a:bodyPr>
          <a:lstStyle>
            <a:lvl1pPr lvl="0" rtl="0">
              <a:spcBef>
                <a:spcPts val="0"/>
              </a:spcBef>
              <a:spcAft>
                <a:spcPts val="0"/>
              </a:spcAft>
              <a:buNone/>
              <a:defRPr>
                <a:latin typeface="Open Sans"/>
                <a:ea typeface="Open Sans"/>
                <a:cs typeface="Open Sans"/>
                <a:sym typeface="Open Sans"/>
              </a:defRPr>
            </a:lvl1pPr>
            <a:lvl2pPr lvl="1" rtl="0">
              <a:spcBef>
                <a:spcPts val="0"/>
              </a:spcBef>
              <a:spcAft>
                <a:spcPts val="0"/>
              </a:spcAft>
              <a:buNone/>
              <a:defRPr>
                <a:latin typeface="Open Sans"/>
                <a:ea typeface="Open Sans"/>
                <a:cs typeface="Open Sans"/>
                <a:sym typeface="Open Sans"/>
              </a:defRPr>
            </a:lvl2pPr>
            <a:lvl3pPr lvl="2" rtl="0">
              <a:spcBef>
                <a:spcPts val="0"/>
              </a:spcBef>
              <a:spcAft>
                <a:spcPts val="0"/>
              </a:spcAft>
              <a:buNone/>
              <a:defRPr>
                <a:latin typeface="Open Sans"/>
                <a:ea typeface="Open Sans"/>
                <a:cs typeface="Open Sans"/>
                <a:sym typeface="Open Sans"/>
              </a:defRPr>
            </a:lvl3pPr>
            <a:lvl4pPr lvl="3" rtl="0">
              <a:spcBef>
                <a:spcPts val="0"/>
              </a:spcBef>
              <a:spcAft>
                <a:spcPts val="0"/>
              </a:spcAft>
              <a:buNone/>
              <a:defRPr>
                <a:latin typeface="Open Sans"/>
                <a:ea typeface="Open Sans"/>
                <a:cs typeface="Open Sans"/>
                <a:sym typeface="Open Sans"/>
              </a:defRPr>
            </a:lvl4pPr>
            <a:lvl5pPr lvl="4" rtl="0">
              <a:spcBef>
                <a:spcPts val="0"/>
              </a:spcBef>
              <a:spcAft>
                <a:spcPts val="0"/>
              </a:spcAft>
              <a:buNone/>
              <a:defRPr>
                <a:latin typeface="Open Sans"/>
                <a:ea typeface="Open Sans"/>
                <a:cs typeface="Open Sans"/>
                <a:sym typeface="Open Sans"/>
              </a:defRPr>
            </a:lvl5pPr>
            <a:lvl6pPr lvl="5" rtl="0">
              <a:spcBef>
                <a:spcPts val="0"/>
              </a:spcBef>
              <a:spcAft>
                <a:spcPts val="0"/>
              </a:spcAft>
              <a:buNone/>
              <a:defRPr>
                <a:latin typeface="Open Sans"/>
                <a:ea typeface="Open Sans"/>
                <a:cs typeface="Open Sans"/>
                <a:sym typeface="Open Sans"/>
              </a:defRPr>
            </a:lvl6pPr>
            <a:lvl7pPr lvl="6" rtl="0">
              <a:spcBef>
                <a:spcPts val="0"/>
              </a:spcBef>
              <a:spcAft>
                <a:spcPts val="0"/>
              </a:spcAft>
              <a:buNone/>
              <a:defRPr>
                <a:latin typeface="Open Sans"/>
                <a:ea typeface="Open Sans"/>
                <a:cs typeface="Open Sans"/>
                <a:sym typeface="Open Sans"/>
              </a:defRPr>
            </a:lvl7pPr>
            <a:lvl8pPr lvl="7" rtl="0">
              <a:spcBef>
                <a:spcPts val="0"/>
              </a:spcBef>
              <a:spcAft>
                <a:spcPts val="0"/>
              </a:spcAft>
              <a:buNone/>
              <a:defRPr>
                <a:latin typeface="Open Sans"/>
                <a:ea typeface="Open Sans"/>
                <a:cs typeface="Open Sans"/>
                <a:sym typeface="Open Sans"/>
              </a:defRPr>
            </a:lvl8pPr>
            <a:lvl9pPr lvl="8" rtl="0">
              <a:spcBef>
                <a:spcPts val="0"/>
              </a:spcBef>
              <a:spcAft>
                <a:spcPts val="0"/>
              </a:spcAft>
              <a:buNone/>
              <a:defRPr>
                <a:latin typeface="Open Sans"/>
                <a:ea typeface="Open Sans"/>
                <a:cs typeface="Open Sans"/>
                <a:sym typeface="Open Sans"/>
              </a:defRPr>
            </a:lvl9pPr>
          </a:lstStyle>
          <a:p/>
        </p:txBody>
      </p:sp>
      <p:sp>
        <p:nvSpPr>
          <p:cNvPr id="136" name="Google Shape;136;p16"/>
          <p:cNvSpPr/>
          <p:nvPr/>
        </p:nvSpPr>
        <p:spPr>
          <a:xfrm>
            <a:off x="-185367" y="-370700"/>
            <a:ext cx="12624300" cy="75996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2">
  <p:cSld name="CUSTOM_1">
    <p:spTree>
      <p:nvGrpSpPr>
        <p:cNvPr id="137" name="Shape 137"/>
        <p:cNvGrpSpPr/>
        <p:nvPr/>
      </p:nvGrpSpPr>
      <p:grpSpPr>
        <a:xfrm>
          <a:off x="0" y="0"/>
          <a:ext cx="0" cy="0"/>
          <a:chOff x="0" y="0"/>
          <a:chExt cx="0" cy="0"/>
        </a:xfrm>
      </p:grpSpPr>
      <p:sp>
        <p:nvSpPr>
          <p:cNvPr id="138" name="Google Shape;138;p17"/>
          <p:cNvSpPr txBox="1"/>
          <p:nvPr>
            <p:ph type="title"/>
          </p:nvPr>
        </p:nvSpPr>
        <p:spPr>
          <a:xfrm>
            <a:off x="838200" y="365125"/>
            <a:ext cx="10515600" cy="1325700"/>
          </a:xfrm>
          <a:prstGeom prst="rect">
            <a:avLst/>
          </a:prstGeom>
        </p:spPr>
        <p:txBody>
          <a:bodyPr anchorCtr="0" anchor="t" bIns="45700" lIns="91425" spcFirstLastPara="1" rIns="91425" wrap="square" tIns="45700">
            <a:noAutofit/>
          </a:bodyPr>
          <a:lstStyle>
            <a:lvl1pPr lvl="0" rtl="0">
              <a:spcBef>
                <a:spcPts val="0"/>
              </a:spcBef>
              <a:spcAft>
                <a:spcPts val="0"/>
              </a:spcAft>
              <a:buNone/>
              <a:defRPr>
                <a:latin typeface="Open Sans"/>
                <a:ea typeface="Open Sans"/>
                <a:cs typeface="Open Sans"/>
                <a:sym typeface="Open Sans"/>
              </a:defRPr>
            </a:lvl1pPr>
            <a:lvl2pPr lvl="1" rtl="0">
              <a:spcBef>
                <a:spcPts val="0"/>
              </a:spcBef>
              <a:spcAft>
                <a:spcPts val="0"/>
              </a:spcAft>
              <a:buNone/>
              <a:defRPr>
                <a:latin typeface="Open Sans"/>
                <a:ea typeface="Open Sans"/>
                <a:cs typeface="Open Sans"/>
                <a:sym typeface="Open Sans"/>
              </a:defRPr>
            </a:lvl2pPr>
            <a:lvl3pPr lvl="2" rtl="0">
              <a:spcBef>
                <a:spcPts val="0"/>
              </a:spcBef>
              <a:spcAft>
                <a:spcPts val="0"/>
              </a:spcAft>
              <a:buNone/>
              <a:defRPr>
                <a:latin typeface="Open Sans"/>
                <a:ea typeface="Open Sans"/>
                <a:cs typeface="Open Sans"/>
                <a:sym typeface="Open Sans"/>
              </a:defRPr>
            </a:lvl3pPr>
            <a:lvl4pPr lvl="3" rtl="0">
              <a:spcBef>
                <a:spcPts val="0"/>
              </a:spcBef>
              <a:spcAft>
                <a:spcPts val="0"/>
              </a:spcAft>
              <a:buNone/>
              <a:defRPr>
                <a:latin typeface="Open Sans"/>
                <a:ea typeface="Open Sans"/>
                <a:cs typeface="Open Sans"/>
                <a:sym typeface="Open Sans"/>
              </a:defRPr>
            </a:lvl4pPr>
            <a:lvl5pPr lvl="4" rtl="0">
              <a:spcBef>
                <a:spcPts val="0"/>
              </a:spcBef>
              <a:spcAft>
                <a:spcPts val="0"/>
              </a:spcAft>
              <a:buNone/>
              <a:defRPr>
                <a:latin typeface="Open Sans"/>
                <a:ea typeface="Open Sans"/>
                <a:cs typeface="Open Sans"/>
                <a:sym typeface="Open Sans"/>
              </a:defRPr>
            </a:lvl5pPr>
            <a:lvl6pPr lvl="5" rtl="0">
              <a:spcBef>
                <a:spcPts val="0"/>
              </a:spcBef>
              <a:spcAft>
                <a:spcPts val="0"/>
              </a:spcAft>
              <a:buNone/>
              <a:defRPr>
                <a:latin typeface="Open Sans"/>
                <a:ea typeface="Open Sans"/>
                <a:cs typeface="Open Sans"/>
                <a:sym typeface="Open Sans"/>
              </a:defRPr>
            </a:lvl6pPr>
            <a:lvl7pPr lvl="6" rtl="0">
              <a:spcBef>
                <a:spcPts val="0"/>
              </a:spcBef>
              <a:spcAft>
                <a:spcPts val="0"/>
              </a:spcAft>
              <a:buNone/>
              <a:defRPr>
                <a:latin typeface="Open Sans"/>
                <a:ea typeface="Open Sans"/>
                <a:cs typeface="Open Sans"/>
                <a:sym typeface="Open Sans"/>
              </a:defRPr>
            </a:lvl7pPr>
            <a:lvl8pPr lvl="7" rtl="0">
              <a:spcBef>
                <a:spcPts val="0"/>
              </a:spcBef>
              <a:spcAft>
                <a:spcPts val="0"/>
              </a:spcAft>
              <a:buNone/>
              <a:defRPr>
                <a:latin typeface="Open Sans"/>
                <a:ea typeface="Open Sans"/>
                <a:cs typeface="Open Sans"/>
                <a:sym typeface="Open Sans"/>
              </a:defRPr>
            </a:lvl8pPr>
            <a:lvl9pPr lvl="8" rtl="0">
              <a:spcBef>
                <a:spcPts val="0"/>
              </a:spcBef>
              <a:spcAft>
                <a:spcPts val="0"/>
              </a:spcAft>
              <a:buNone/>
              <a:defRPr>
                <a:latin typeface="Open Sans"/>
                <a:ea typeface="Open Sans"/>
                <a:cs typeface="Open Sans"/>
                <a:sym typeface="Open Sans"/>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9" name="Shape 139"/>
        <p:cNvGrpSpPr/>
        <p:nvPr/>
      </p:nvGrpSpPr>
      <p:grpSpPr>
        <a:xfrm>
          <a:off x="0" y="0"/>
          <a:ext cx="0" cy="0"/>
          <a:chOff x="0" y="0"/>
          <a:chExt cx="0" cy="0"/>
        </a:xfrm>
      </p:grpSpPr>
      <p:sp>
        <p:nvSpPr>
          <p:cNvPr id="140" name="Google Shape;140;p18"/>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SzPts val="1500"/>
              <a:buNone/>
              <a:defRPr b="1" sz="6700"/>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41" name="Google Shape;141;p18"/>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100"/>
              </a:spcBef>
              <a:spcAft>
                <a:spcPts val="0"/>
              </a:spcAft>
              <a:buClr>
                <a:srgbClr val="888888"/>
              </a:buClr>
              <a:buSzPts val="2400"/>
              <a:buNone/>
              <a:defRPr i="1" sz="2400" cap="none">
                <a:solidFill>
                  <a:srgbClr val="888888"/>
                </a:solidFill>
                <a:latin typeface="Montserrat Medium"/>
                <a:ea typeface="Montserrat Medium"/>
                <a:cs typeface="Montserrat Medium"/>
                <a:sym typeface="Montserrat Medium"/>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900"/>
              <a:buNone/>
              <a:defRPr sz="19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42" name="Google Shape;142;p18"/>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sz="1100">
                <a:latin typeface="Open Sans"/>
                <a:ea typeface="Open Sans"/>
                <a:cs typeface="Open Sans"/>
                <a:sym typeface="Open Sans"/>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43" name="Google Shape;143;p18"/>
          <p:cNvSpPr txBox="1"/>
          <p:nvPr>
            <p:ph idx="11" type="ftr"/>
          </p:nvPr>
        </p:nvSpPr>
        <p:spPr>
          <a:xfrm>
            <a:off x="3581400" y="6356350"/>
            <a:ext cx="5029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sz="1100">
                <a:latin typeface="Open Sans"/>
                <a:ea typeface="Open Sans"/>
                <a:cs typeface="Open Sans"/>
                <a:sym typeface="Open Sans"/>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44" name="Google Shape;144;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45" name="Shape 145"/>
        <p:cNvGrpSpPr/>
        <p:nvPr/>
      </p:nvGrpSpPr>
      <p:grpSpPr>
        <a:xfrm>
          <a:off x="0" y="0"/>
          <a:ext cx="0" cy="0"/>
          <a:chOff x="0" y="0"/>
          <a:chExt cx="0" cy="0"/>
        </a:xfrm>
      </p:grpSpPr>
      <p:sp>
        <p:nvSpPr>
          <p:cNvPr id="146" name="Google Shape;146;p19"/>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47" name="Google Shape;147;p19"/>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48" name="Google Shape;148;p19"/>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149" name="Google Shape;149;p1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50" name="Google Shape;150;p19"/>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51" name="Google Shape;151;p19"/>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52" name="Google Shape;152;p19"/>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53" name="Google Shape;153;p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54" name="Shape 154"/>
        <p:cNvGrpSpPr/>
        <p:nvPr/>
      </p:nvGrpSpPr>
      <p:grpSpPr>
        <a:xfrm>
          <a:off x="0" y="0"/>
          <a:ext cx="0" cy="0"/>
          <a:chOff x="0" y="0"/>
          <a:chExt cx="0" cy="0"/>
        </a:xfrm>
      </p:grpSpPr>
      <p:sp>
        <p:nvSpPr>
          <p:cNvPr id="155" name="Google Shape;155;p20"/>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56" name="Google Shape;156;p20"/>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57" name="Google Shape;157;p20"/>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158" name="Google Shape;158;p20"/>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59" name="Google Shape;159;p20"/>
          <p:cNvSpPr txBox="1"/>
          <p:nvPr>
            <p:ph idx="1" type="body"/>
          </p:nvPr>
        </p:nvSpPr>
        <p:spPr>
          <a:xfrm>
            <a:off x="839788" y="1681163"/>
            <a:ext cx="5157900" cy="824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1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900"/>
              <a:buNone/>
              <a:defRPr b="1" sz="19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60" name="Google Shape;160;p20"/>
          <p:cNvSpPr txBox="1"/>
          <p:nvPr>
            <p:ph idx="2" type="body"/>
          </p:nvPr>
        </p:nvSpPr>
        <p:spPr>
          <a:xfrm>
            <a:off x="839788" y="2505075"/>
            <a:ext cx="5157900" cy="36843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61" name="Google Shape;161;p20"/>
          <p:cNvSpPr txBox="1"/>
          <p:nvPr>
            <p:ph idx="3" type="body"/>
          </p:nvPr>
        </p:nvSpPr>
        <p:spPr>
          <a:xfrm>
            <a:off x="6172200" y="1681163"/>
            <a:ext cx="5183100" cy="8241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1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900"/>
              <a:buNone/>
              <a:defRPr b="1" sz="19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62" name="Google Shape;162;p20"/>
          <p:cNvSpPr txBox="1"/>
          <p:nvPr>
            <p:ph idx="4" type="body"/>
          </p:nvPr>
        </p:nvSpPr>
        <p:spPr>
          <a:xfrm>
            <a:off x="6172200" y="2505075"/>
            <a:ext cx="5183100" cy="36843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163" name="Google Shape;163;p20"/>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64" name="Google Shape;164;p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65" name="Shape 165"/>
        <p:cNvGrpSpPr/>
        <p:nvPr/>
      </p:nvGrpSpPr>
      <p:grpSpPr>
        <a:xfrm>
          <a:off x="0" y="0"/>
          <a:ext cx="0" cy="0"/>
          <a:chOff x="0" y="0"/>
          <a:chExt cx="0" cy="0"/>
        </a:xfrm>
      </p:grpSpPr>
      <p:sp>
        <p:nvSpPr>
          <p:cNvPr id="166" name="Google Shape;166;p21"/>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67" name="Google Shape;167;p21"/>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68" name="Google Shape;168;p21"/>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169" name="Google Shape;169;p2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70" name="Google Shape;170;p21"/>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71" name="Google Shape;171;p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7" name="Shape 27"/>
        <p:cNvGrpSpPr/>
        <p:nvPr/>
      </p:nvGrpSpPr>
      <p:grpSpPr>
        <a:xfrm>
          <a:off x="0" y="0"/>
          <a:ext cx="0" cy="0"/>
          <a:chOff x="0" y="0"/>
          <a:chExt cx="0" cy="0"/>
        </a:xfrm>
      </p:grpSpPr>
      <p:sp>
        <p:nvSpPr>
          <p:cNvPr id="28" name="Google Shape;28;p3"/>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9" name="Google Shape;29;p3"/>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30" name="Google Shape;30;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1" name="Google Shape;31;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3"/>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3"/>
          <p:cNvSpPr txBox="1"/>
          <p:nvPr>
            <p:ph idx="11" type="ftr"/>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72" name="Shape 172"/>
        <p:cNvGrpSpPr/>
        <p:nvPr/>
      </p:nvGrpSpPr>
      <p:grpSpPr>
        <a:xfrm>
          <a:off x="0" y="0"/>
          <a:ext cx="0" cy="0"/>
          <a:chOff x="0" y="0"/>
          <a:chExt cx="0" cy="0"/>
        </a:xfrm>
      </p:grpSpPr>
      <p:sp>
        <p:nvSpPr>
          <p:cNvPr id="173" name="Google Shape;173;p22"/>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74" name="Google Shape;174;p22"/>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75" name="Google Shape;175;p22"/>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76" name="Google Shape;176;p22"/>
          <p:cNvSpPr txBox="1"/>
          <p:nvPr>
            <p:ph idx="11" type="ftr"/>
          </p:nvPr>
        </p:nvSpPr>
        <p:spPr>
          <a:xfrm>
            <a:off x="3581400" y="6356350"/>
            <a:ext cx="50292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77" name="Google Shape;177;p2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78" name="Shape 178"/>
        <p:cNvGrpSpPr/>
        <p:nvPr/>
      </p:nvGrpSpPr>
      <p:grpSpPr>
        <a:xfrm>
          <a:off x="0" y="0"/>
          <a:ext cx="0" cy="0"/>
          <a:chOff x="0" y="0"/>
          <a:chExt cx="0" cy="0"/>
        </a:xfrm>
      </p:grpSpPr>
      <p:sp>
        <p:nvSpPr>
          <p:cNvPr id="179" name="Google Shape;179;p23"/>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80" name="Google Shape;180;p23"/>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81" name="Google Shape;181;p23"/>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sz="1500"/>
          </a:p>
        </p:txBody>
      </p:sp>
      <p:sp>
        <p:nvSpPr>
          <p:cNvPr id="182" name="Google Shape;182;p23"/>
          <p:cNvSpPr txBox="1"/>
          <p:nvPr>
            <p:ph type="title"/>
          </p:nvPr>
        </p:nvSpPr>
        <p:spPr>
          <a:xfrm>
            <a:off x="839788" y="457200"/>
            <a:ext cx="3932100" cy="16005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SzPts val="1500"/>
              <a:buNone/>
              <a:defRPr sz="3200"/>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83" name="Google Shape;183;p23"/>
          <p:cNvSpPr txBox="1"/>
          <p:nvPr>
            <p:ph idx="1" type="body"/>
          </p:nvPr>
        </p:nvSpPr>
        <p:spPr>
          <a:xfrm>
            <a:off x="5183188" y="987425"/>
            <a:ext cx="6172500" cy="4873500"/>
          </a:xfrm>
          <a:prstGeom prst="rect">
            <a:avLst/>
          </a:prstGeom>
          <a:noFill/>
          <a:ln>
            <a:noFill/>
          </a:ln>
        </p:spPr>
        <p:txBody>
          <a:bodyPr anchorCtr="0" anchor="t" bIns="45700" lIns="91425" spcFirstLastPara="1" rIns="91425" wrap="square" tIns="45700">
            <a:noAutofit/>
          </a:bodyPr>
          <a:lstStyle>
            <a:lvl1pPr indent="-431800" lvl="0" marL="457200" rtl="0" algn="l">
              <a:lnSpc>
                <a:spcPct val="90000"/>
              </a:lnSpc>
              <a:spcBef>
                <a:spcPts val="1100"/>
              </a:spcBef>
              <a:spcAft>
                <a:spcPts val="0"/>
              </a:spcAft>
              <a:buClr>
                <a:srgbClr val="595857"/>
              </a:buClr>
              <a:buSzPts val="3200"/>
              <a:buChar char="•"/>
              <a:defRPr sz="3200"/>
            </a:lvl1pPr>
            <a:lvl2pPr indent="-406400" lvl="1" marL="914400" rtl="0" algn="l">
              <a:lnSpc>
                <a:spcPct val="90000"/>
              </a:lnSpc>
              <a:spcBef>
                <a:spcPts val="500"/>
              </a:spcBef>
              <a:spcAft>
                <a:spcPts val="0"/>
              </a:spcAft>
              <a:buClr>
                <a:srgbClr val="595857"/>
              </a:buClr>
              <a:buSzPts val="2800"/>
              <a:buChar char="•"/>
              <a:defRPr sz="2800"/>
            </a:lvl2pPr>
            <a:lvl3pPr indent="-381000" lvl="2" marL="1371600" rtl="0" algn="l">
              <a:lnSpc>
                <a:spcPct val="90000"/>
              </a:lnSpc>
              <a:spcBef>
                <a:spcPts val="500"/>
              </a:spcBef>
              <a:spcAft>
                <a:spcPts val="0"/>
              </a:spcAft>
              <a:buClr>
                <a:srgbClr val="595857"/>
              </a:buClr>
              <a:buSzPts val="2400"/>
              <a:buChar char="•"/>
              <a:defRPr sz="2400"/>
            </a:lvl3pPr>
            <a:lvl4pPr indent="-355600" lvl="3" marL="1828800" rtl="0" algn="l">
              <a:lnSpc>
                <a:spcPct val="90000"/>
              </a:lnSpc>
              <a:spcBef>
                <a:spcPts val="500"/>
              </a:spcBef>
              <a:spcAft>
                <a:spcPts val="0"/>
              </a:spcAft>
              <a:buClr>
                <a:srgbClr val="595857"/>
              </a:buClr>
              <a:buSzPts val="2000"/>
              <a:buChar char="•"/>
              <a:defRPr sz="2000"/>
            </a:lvl4pPr>
            <a:lvl5pPr indent="-355600" lvl="4" marL="2286000" rtl="0" algn="l">
              <a:lnSpc>
                <a:spcPct val="90000"/>
              </a:lnSpc>
              <a:spcBef>
                <a:spcPts val="500"/>
              </a:spcBef>
              <a:spcAft>
                <a:spcPts val="0"/>
              </a:spcAft>
              <a:buClr>
                <a:srgbClr val="595857"/>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184" name="Google Shape;184;p23"/>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1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500"/>
              <a:buNone/>
              <a:defRPr sz="15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100"/>
              <a:buNone/>
              <a:defRPr sz="1100"/>
            </a:lvl4pPr>
            <a:lvl5pPr indent="-228600" lvl="4" marL="2286000" rtl="0" algn="l">
              <a:lnSpc>
                <a:spcPct val="90000"/>
              </a:lnSpc>
              <a:spcBef>
                <a:spcPts val="500"/>
              </a:spcBef>
              <a:spcAft>
                <a:spcPts val="0"/>
              </a:spcAft>
              <a:buClr>
                <a:srgbClr val="595857"/>
              </a:buClr>
              <a:buSzPts val="1100"/>
              <a:buNone/>
              <a:defRPr sz="1100"/>
            </a:lvl5pPr>
            <a:lvl6pPr indent="-228600" lvl="5" marL="2743200" rtl="0" algn="l">
              <a:lnSpc>
                <a:spcPct val="90000"/>
              </a:lnSpc>
              <a:spcBef>
                <a:spcPts val="500"/>
              </a:spcBef>
              <a:spcAft>
                <a:spcPts val="0"/>
              </a:spcAft>
              <a:buClr>
                <a:schemeClr val="dk1"/>
              </a:buClr>
              <a:buSzPts val="1100"/>
              <a:buNone/>
              <a:defRPr sz="1100"/>
            </a:lvl6pPr>
            <a:lvl7pPr indent="-228600" lvl="6" marL="3200400" rtl="0" algn="l">
              <a:lnSpc>
                <a:spcPct val="90000"/>
              </a:lnSpc>
              <a:spcBef>
                <a:spcPts val="500"/>
              </a:spcBef>
              <a:spcAft>
                <a:spcPts val="0"/>
              </a:spcAft>
              <a:buClr>
                <a:schemeClr val="dk1"/>
              </a:buClr>
              <a:buSzPts val="1100"/>
              <a:buNone/>
              <a:defRPr sz="1100"/>
            </a:lvl7pPr>
            <a:lvl8pPr indent="-228600" lvl="7" marL="3657600" rtl="0" algn="l">
              <a:lnSpc>
                <a:spcPct val="90000"/>
              </a:lnSpc>
              <a:spcBef>
                <a:spcPts val="500"/>
              </a:spcBef>
              <a:spcAft>
                <a:spcPts val="0"/>
              </a:spcAft>
              <a:buClr>
                <a:schemeClr val="dk1"/>
              </a:buClr>
              <a:buSzPts val="1100"/>
              <a:buNone/>
              <a:defRPr sz="1100"/>
            </a:lvl8pPr>
            <a:lvl9pPr indent="-228600" lvl="8" marL="4114800" rtl="0" algn="l">
              <a:lnSpc>
                <a:spcPct val="90000"/>
              </a:lnSpc>
              <a:spcBef>
                <a:spcPts val="500"/>
              </a:spcBef>
              <a:spcAft>
                <a:spcPts val="0"/>
              </a:spcAft>
              <a:buClr>
                <a:schemeClr val="dk1"/>
              </a:buClr>
              <a:buSzPts val="1100"/>
              <a:buNone/>
              <a:defRPr sz="1100"/>
            </a:lvl9pPr>
          </a:lstStyle>
          <a:p/>
        </p:txBody>
      </p:sp>
      <p:sp>
        <p:nvSpPr>
          <p:cNvPr id="185" name="Google Shape;185;p23"/>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86" name="Google Shape;186;p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87" name="Shape 187"/>
        <p:cNvGrpSpPr/>
        <p:nvPr/>
      </p:nvGrpSpPr>
      <p:grpSpPr>
        <a:xfrm>
          <a:off x="0" y="0"/>
          <a:ext cx="0" cy="0"/>
          <a:chOff x="0" y="0"/>
          <a:chExt cx="0" cy="0"/>
        </a:xfrm>
      </p:grpSpPr>
      <p:sp>
        <p:nvSpPr>
          <p:cNvPr id="188" name="Google Shape;188;p24"/>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89" name="Google Shape;189;p24"/>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90" name="Google Shape;190;p24"/>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191" name="Google Shape;191;p24"/>
          <p:cNvSpPr txBox="1"/>
          <p:nvPr>
            <p:ph type="title"/>
          </p:nvPr>
        </p:nvSpPr>
        <p:spPr>
          <a:xfrm>
            <a:off x="839788" y="457200"/>
            <a:ext cx="3932100" cy="16005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SzPts val="1500"/>
              <a:buNone/>
              <a:defRPr sz="3200"/>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192" name="Google Shape;192;p24"/>
          <p:cNvSpPr/>
          <p:nvPr>
            <p:ph idx="2" type="pic"/>
          </p:nvPr>
        </p:nvSpPr>
        <p:spPr>
          <a:xfrm>
            <a:off x="5183188" y="987425"/>
            <a:ext cx="61725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100"/>
              </a:spcBef>
              <a:spcAft>
                <a:spcPts val="0"/>
              </a:spcAft>
              <a:buClr>
                <a:srgbClr val="595857"/>
              </a:buClr>
              <a:buSzPts val="3200"/>
              <a:buFont typeface="Arial"/>
              <a:buNone/>
              <a:defRPr b="0" i="0" sz="3200" u="none" cap="none" strike="noStrike">
                <a:solidFill>
                  <a:srgbClr val="595857"/>
                </a:solidFill>
                <a:latin typeface="Open Sans"/>
                <a:ea typeface="Open Sans"/>
                <a:cs typeface="Open Sans"/>
                <a:sym typeface="Open Sans"/>
              </a:defRPr>
            </a:lvl1pPr>
            <a:lvl2pPr lvl="1" marR="0" rtl="0" algn="l">
              <a:lnSpc>
                <a:spcPct val="90000"/>
              </a:lnSpc>
              <a:spcBef>
                <a:spcPts val="500"/>
              </a:spcBef>
              <a:spcAft>
                <a:spcPts val="0"/>
              </a:spcAft>
              <a:buClr>
                <a:srgbClr val="595857"/>
              </a:buClr>
              <a:buSzPts val="2800"/>
              <a:buFont typeface="Arial"/>
              <a:buNone/>
              <a:defRPr b="0" i="0" sz="2800" u="none" cap="none" strike="noStrike">
                <a:solidFill>
                  <a:srgbClr val="595857"/>
                </a:solidFill>
                <a:latin typeface="Open Sans"/>
                <a:ea typeface="Open Sans"/>
                <a:cs typeface="Open Sans"/>
                <a:sym typeface="Open Sans"/>
              </a:defRPr>
            </a:lvl2pPr>
            <a:lvl3pPr lvl="2" marR="0" rtl="0" algn="l">
              <a:lnSpc>
                <a:spcPct val="90000"/>
              </a:lnSpc>
              <a:spcBef>
                <a:spcPts val="500"/>
              </a:spcBef>
              <a:spcAft>
                <a:spcPts val="0"/>
              </a:spcAft>
              <a:buClr>
                <a:srgbClr val="595857"/>
              </a:buClr>
              <a:buSzPts val="2400"/>
              <a:buFont typeface="Arial"/>
              <a:buNone/>
              <a:defRPr b="0" i="0" sz="2400" u="none" cap="none" strike="noStrike">
                <a:solidFill>
                  <a:srgbClr val="595857"/>
                </a:solidFill>
                <a:latin typeface="Open Sans"/>
                <a:ea typeface="Open Sans"/>
                <a:cs typeface="Open Sans"/>
                <a:sym typeface="Open Sans"/>
              </a:defRPr>
            </a:lvl3pPr>
            <a:lvl4pPr lvl="3"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4pPr>
            <a:lvl5pPr lvl="4"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93" name="Google Shape;193;p24"/>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1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500"/>
              <a:buNone/>
              <a:defRPr sz="15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100"/>
              <a:buNone/>
              <a:defRPr sz="1100"/>
            </a:lvl4pPr>
            <a:lvl5pPr indent="-228600" lvl="4" marL="2286000" rtl="0" algn="l">
              <a:lnSpc>
                <a:spcPct val="90000"/>
              </a:lnSpc>
              <a:spcBef>
                <a:spcPts val="500"/>
              </a:spcBef>
              <a:spcAft>
                <a:spcPts val="0"/>
              </a:spcAft>
              <a:buClr>
                <a:srgbClr val="595857"/>
              </a:buClr>
              <a:buSzPts val="1100"/>
              <a:buNone/>
              <a:defRPr sz="1100"/>
            </a:lvl5pPr>
            <a:lvl6pPr indent="-228600" lvl="5" marL="2743200" rtl="0" algn="l">
              <a:lnSpc>
                <a:spcPct val="90000"/>
              </a:lnSpc>
              <a:spcBef>
                <a:spcPts val="500"/>
              </a:spcBef>
              <a:spcAft>
                <a:spcPts val="0"/>
              </a:spcAft>
              <a:buClr>
                <a:schemeClr val="dk1"/>
              </a:buClr>
              <a:buSzPts val="1100"/>
              <a:buNone/>
              <a:defRPr sz="1100"/>
            </a:lvl6pPr>
            <a:lvl7pPr indent="-228600" lvl="6" marL="3200400" rtl="0" algn="l">
              <a:lnSpc>
                <a:spcPct val="90000"/>
              </a:lnSpc>
              <a:spcBef>
                <a:spcPts val="500"/>
              </a:spcBef>
              <a:spcAft>
                <a:spcPts val="0"/>
              </a:spcAft>
              <a:buClr>
                <a:schemeClr val="dk1"/>
              </a:buClr>
              <a:buSzPts val="1100"/>
              <a:buNone/>
              <a:defRPr sz="1100"/>
            </a:lvl7pPr>
            <a:lvl8pPr indent="-228600" lvl="7" marL="3657600" rtl="0" algn="l">
              <a:lnSpc>
                <a:spcPct val="90000"/>
              </a:lnSpc>
              <a:spcBef>
                <a:spcPts val="500"/>
              </a:spcBef>
              <a:spcAft>
                <a:spcPts val="0"/>
              </a:spcAft>
              <a:buClr>
                <a:schemeClr val="dk1"/>
              </a:buClr>
              <a:buSzPts val="1100"/>
              <a:buNone/>
              <a:defRPr sz="1100"/>
            </a:lvl8pPr>
            <a:lvl9pPr indent="-228600" lvl="8" marL="4114800" rtl="0" algn="l">
              <a:lnSpc>
                <a:spcPct val="90000"/>
              </a:lnSpc>
              <a:spcBef>
                <a:spcPts val="500"/>
              </a:spcBef>
              <a:spcAft>
                <a:spcPts val="0"/>
              </a:spcAft>
              <a:buClr>
                <a:schemeClr val="dk1"/>
              </a:buClr>
              <a:buSzPts val="1100"/>
              <a:buNone/>
              <a:defRPr sz="1100"/>
            </a:lvl9pPr>
          </a:lstStyle>
          <a:p/>
        </p:txBody>
      </p:sp>
      <p:sp>
        <p:nvSpPr>
          <p:cNvPr id="194" name="Google Shape;194;p24"/>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195" name="Google Shape;195;p2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96" name="Shape 196"/>
        <p:cNvGrpSpPr/>
        <p:nvPr/>
      </p:nvGrpSpPr>
      <p:grpSpPr>
        <a:xfrm>
          <a:off x="0" y="0"/>
          <a:ext cx="0" cy="0"/>
          <a:chOff x="0" y="0"/>
          <a:chExt cx="0" cy="0"/>
        </a:xfrm>
      </p:grpSpPr>
      <p:sp>
        <p:nvSpPr>
          <p:cNvPr id="197" name="Google Shape;197;p25"/>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198" name="Google Shape;198;p25"/>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199" name="Google Shape;199;p25"/>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200" name="Google Shape;200;p2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201" name="Google Shape;201;p25"/>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02" name="Google Shape;202;p25"/>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03" name="Google Shape;203;p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04" name="Shape 204"/>
        <p:cNvGrpSpPr/>
        <p:nvPr/>
      </p:nvGrpSpPr>
      <p:grpSpPr>
        <a:xfrm>
          <a:off x="0" y="0"/>
          <a:ext cx="0" cy="0"/>
          <a:chOff x="0" y="0"/>
          <a:chExt cx="0" cy="0"/>
        </a:xfrm>
      </p:grpSpPr>
      <p:sp>
        <p:nvSpPr>
          <p:cNvPr id="205" name="Google Shape;205;p26"/>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pic>
        <p:nvPicPr>
          <p:cNvPr id="206" name="Google Shape;206;p26"/>
          <p:cNvPicPr preferRelativeResize="0"/>
          <p:nvPr/>
        </p:nvPicPr>
        <p:blipFill rotWithShape="1">
          <a:blip r:embed="rId2">
            <a:alphaModFix/>
          </a:blip>
          <a:srcRect b="43019" l="0" r="22438" t="0"/>
          <a:stretch/>
        </p:blipFill>
        <p:spPr>
          <a:xfrm>
            <a:off x="8235950" y="5599113"/>
            <a:ext cx="4075112" cy="1312862"/>
          </a:xfrm>
          <a:prstGeom prst="rect">
            <a:avLst/>
          </a:prstGeom>
          <a:noFill/>
          <a:ln>
            <a:noFill/>
          </a:ln>
        </p:spPr>
      </p:pic>
      <p:sp>
        <p:nvSpPr>
          <p:cNvPr id="207" name="Google Shape;207;p26"/>
          <p:cNvSpPr txBox="1"/>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208" name="Google Shape;208;p26"/>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SzPts val="1500"/>
              <a:buNone/>
              <a:defRPr/>
            </a:lvl1pPr>
            <a:lvl2pPr lvl="1" rtl="0" algn="l">
              <a:lnSpc>
                <a:spcPct val="90000"/>
              </a:lnSpc>
              <a:spcBef>
                <a:spcPts val="0"/>
              </a:spcBef>
              <a:spcAft>
                <a:spcPts val="0"/>
              </a:spcAft>
              <a:buSzPts val="1500"/>
              <a:buNone/>
              <a:defRPr/>
            </a:lvl2pPr>
            <a:lvl3pPr lvl="2" rtl="0" algn="l">
              <a:lnSpc>
                <a:spcPct val="90000"/>
              </a:lnSpc>
              <a:spcBef>
                <a:spcPts val="0"/>
              </a:spcBef>
              <a:spcAft>
                <a:spcPts val="0"/>
              </a:spcAft>
              <a:buSzPts val="1500"/>
              <a:buNone/>
              <a:defRPr/>
            </a:lvl3pPr>
            <a:lvl4pPr lvl="3" rtl="0" algn="l">
              <a:lnSpc>
                <a:spcPct val="90000"/>
              </a:lnSpc>
              <a:spcBef>
                <a:spcPts val="0"/>
              </a:spcBef>
              <a:spcAft>
                <a:spcPts val="0"/>
              </a:spcAft>
              <a:buSzPts val="1500"/>
              <a:buNone/>
              <a:defRPr/>
            </a:lvl4pPr>
            <a:lvl5pPr lvl="4" rtl="0" algn="l">
              <a:lnSpc>
                <a:spcPct val="90000"/>
              </a:lnSpc>
              <a:spcBef>
                <a:spcPts val="0"/>
              </a:spcBef>
              <a:spcAft>
                <a:spcPts val="0"/>
              </a:spcAft>
              <a:buSzPts val="1500"/>
              <a:buNone/>
              <a:defRPr/>
            </a:lvl5pPr>
            <a:lvl6pPr lvl="5" rtl="0" algn="l">
              <a:lnSpc>
                <a:spcPct val="90000"/>
              </a:lnSpc>
              <a:spcBef>
                <a:spcPts val="0"/>
              </a:spcBef>
              <a:spcAft>
                <a:spcPts val="0"/>
              </a:spcAft>
              <a:buSzPts val="1500"/>
              <a:buNone/>
              <a:defRPr/>
            </a:lvl6pPr>
            <a:lvl7pPr lvl="6" rtl="0" algn="l">
              <a:lnSpc>
                <a:spcPct val="90000"/>
              </a:lnSpc>
              <a:spcBef>
                <a:spcPts val="0"/>
              </a:spcBef>
              <a:spcAft>
                <a:spcPts val="0"/>
              </a:spcAft>
              <a:buSzPts val="1500"/>
              <a:buNone/>
              <a:defRPr/>
            </a:lvl7pPr>
            <a:lvl8pPr lvl="7" rtl="0" algn="l">
              <a:lnSpc>
                <a:spcPct val="90000"/>
              </a:lnSpc>
              <a:spcBef>
                <a:spcPts val="0"/>
              </a:spcBef>
              <a:spcAft>
                <a:spcPts val="0"/>
              </a:spcAft>
              <a:buSzPts val="1500"/>
              <a:buNone/>
              <a:defRPr/>
            </a:lvl8pPr>
            <a:lvl9pPr lvl="8" rtl="0" algn="l">
              <a:lnSpc>
                <a:spcPct val="90000"/>
              </a:lnSpc>
              <a:spcBef>
                <a:spcPts val="0"/>
              </a:spcBef>
              <a:spcAft>
                <a:spcPts val="0"/>
              </a:spcAft>
              <a:buSzPts val="1500"/>
              <a:buNone/>
              <a:defRPr/>
            </a:lvl9pPr>
          </a:lstStyle>
          <a:p/>
        </p:txBody>
      </p:sp>
      <p:sp>
        <p:nvSpPr>
          <p:cNvPr id="209" name="Google Shape;209;p26"/>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Autofit/>
          </a:bodyPr>
          <a:lstStyle>
            <a:lvl1pPr indent="-349250" lvl="0" marL="457200" rtl="0" algn="l">
              <a:lnSpc>
                <a:spcPct val="90000"/>
              </a:lnSpc>
              <a:spcBef>
                <a:spcPts val="1100"/>
              </a:spcBef>
              <a:spcAft>
                <a:spcPts val="0"/>
              </a:spcAft>
              <a:buClr>
                <a:srgbClr val="595857"/>
              </a:buClr>
              <a:buSzPts val="1900"/>
              <a:buChar char="•"/>
              <a:defRPr/>
            </a:lvl1pPr>
            <a:lvl2pPr indent="-349250" lvl="1" marL="914400" rtl="0" algn="l">
              <a:lnSpc>
                <a:spcPct val="90000"/>
              </a:lnSpc>
              <a:spcBef>
                <a:spcPts val="500"/>
              </a:spcBef>
              <a:spcAft>
                <a:spcPts val="0"/>
              </a:spcAft>
              <a:buClr>
                <a:srgbClr val="595857"/>
              </a:buClr>
              <a:buSzPts val="1900"/>
              <a:buChar char="•"/>
              <a:defRPr/>
            </a:lvl2pPr>
            <a:lvl3pPr indent="-349250" lvl="2" marL="1371600" rtl="0" algn="l">
              <a:lnSpc>
                <a:spcPct val="90000"/>
              </a:lnSpc>
              <a:spcBef>
                <a:spcPts val="500"/>
              </a:spcBef>
              <a:spcAft>
                <a:spcPts val="0"/>
              </a:spcAft>
              <a:buClr>
                <a:srgbClr val="595857"/>
              </a:buClr>
              <a:buSzPts val="1900"/>
              <a:buChar char="•"/>
              <a:defRPr/>
            </a:lvl3pPr>
            <a:lvl4pPr indent="-349250" lvl="3" marL="1828800" rtl="0" algn="l">
              <a:lnSpc>
                <a:spcPct val="90000"/>
              </a:lnSpc>
              <a:spcBef>
                <a:spcPts val="500"/>
              </a:spcBef>
              <a:spcAft>
                <a:spcPts val="0"/>
              </a:spcAft>
              <a:buClr>
                <a:srgbClr val="595857"/>
              </a:buClr>
              <a:buSzPts val="1900"/>
              <a:buChar char="•"/>
              <a:defRPr/>
            </a:lvl4pPr>
            <a:lvl5pPr indent="-349250" lvl="4" marL="2286000" rtl="0" algn="l">
              <a:lnSpc>
                <a:spcPct val="90000"/>
              </a:lnSpc>
              <a:spcBef>
                <a:spcPts val="500"/>
              </a:spcBef>
              <a:spcAft>
                <a:spcPts val="0"/>
              </a:spcAft>
              <a:buClr>
                <a:srgbClr val="595857"/>
              </a:buClr>
              <a:buSzPts val="1900"/>
              <a:buChar char="•"/>
              <a:defRPr/>
            </a:lvl5pPr>
            <a:lvl6pPr indent="-349250" lvl="5" marL="2743200" rtl="0" algn="l">
              <a:lnSpc>
                <a:spcPct val="90000"/>
              </a:lnSpc>
              <a:spcBef>
                <a:spcPts val="500"/>
              </a:spcBef>
              <a:spcAft>
                <a:spcPts val="0"/>
              </a:spcAft>
              <a:buClr>
                <a:schemeClr val="dk1"/>
              </a:buClr>
              <a:buSzPts val="1900"/>
              <a:buChar char="•"/>
              <a:defRPr/>
            </a:lvl6pPr>
            <a:lvl7pPr indent="-349250" lvl="6" marL="3200400" rtl="0" algn="l">
              <a:lnSpc>
                <a:spcPct val="90000"/>
              </a:lnSpc>
              <a:spcBef>
                <a:spcPts val="500"/>
              </a:spcBef>
              <a:spcAft>
                <a:spcPts val="0"/>
              </a:spcAft>
              <a:buClr>
                <a:schemeClr val="dk1"/>
              </a:buClr>
              <a:buSzPts val="1900"/>
              <a:buChar char="•"/>
              <a:defRPr/>
            </a:lvl7pPr>
            <a:lvl8pPr indent="-349250" lvl="7" marL="3657600" rtl="0" algn="l">
              <a:lnSpc>
                <a:spcPct val="90000"/>
              </a:lnSpc>
              <a:spcBef>
                <a:spcPts val="500"/>
              </a:spcBef>
              <a:spcAft>
                <a:spcPts val="0"/>
              </a:spcAft>
              <a:buClr>
                <a:schemeClr val="dk1"/>
              </a:buClr>
              <a:buSzPts val="1900"/>
              <a:buChar char="•"/>
              <a:defRPr/>
            </a:lvl8pPr>
            <a:lvl9pPr indent="-349250" lvl="8" marL="4114800" rtl="0" algn="l">
              <a:lnSpc>
                <a:spcPct val="90000"/>
              </a:lnSpc>
              <a:spcBef>
                <a:spcPts val="500"/>
              </a:spcBef>
              <a:spcAft>
                <a:spcPts val="0"/>
              </a:spcAft>
              <a:buClr>
                <a:schemeClr val="dk1"/>
              </a:buClr>
              <a:buSzPts val="1900"/>
              <a:buChar char="•"/>
              <a:defRPr/>
            </a:lvl9pPr>
          </a:lstStyle>
          <a:p/>
        </p:txBody>
      </p:sp>
      <p:sp>
        <p:nvSpPr>
          <p:cNvPr id="210" name="Google Shape;210;p26"/>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500"/>
              <a:buNone/>
              <a:defRPr/>
            </a:lvl1pPr>
            <a:lvl2pPr lvl="1" rtl="0" algn="l">
              <a:spcBef>
                <a:spcPts val="0"/>
              </a:spcBef>
              <a:spcAft>
                <a:spcPts val="0"/>
              </a:spcAft>
              <a:buSzPts val="1500"/>
              <a:buNone/>
              <a:defRPr/>
            </a:lvl2pPr>
            <a:lvl3pPr lvl="2" rtl="0" algn="l">
              <a:spcBef>
                <a:spcPts val="0"/>
              </a:spcBef>
              <a:spcAft>
                <a:spcPts val="0"/>
              </a:spcAft>
              <a:buSzPts val="1500"/>
              <a:buNone/>
              <a:defRPr/>
            </a:lvl3pPr>
            <a:lvl4pPr lvl="3" rtl="0" algn="l">
              <a:spcBef>
                <a:spcPts val="0"/>
              </a:spcBef>
              <a:spcAft>
                <a:spcPts val="0"/>
              </a:spcAft>
              <a:buSzPts val="1500"/>
              <a:buNone/>
              <a:defRPr/>
            </a:lvl4pPr>
            <a:lvl5pPr lvl="4" rtl="0" algn="l">
              <a:spcBef>
                <a:spcPts val="0"/>
              </a:spcBef>
              <a:spcAft>
                <a:spcPts val="0"/>
              </a:spcAft>
              <a:buSzPts val="1500"/>
              <a:buNone/>
              <a:defRPr/>
            </a:lvl5pPr>
            <a:lvl6pPr lvl="5" rtl="0" algn="l">
              <a:spcBef>
                <a:spcPts val="0"/>
              </a:spcBef>
              <a:spcAft>
                <a:spcPts val="0"/>
              </a:spcAft>
              <a:buSzPts val="1500"/>
              <a:buNone/>
              <a:defRPr/>
            </a:lvl6pPr>
            <a:lvl7pPr lvl="6" rtl="0" algn="l">
              <a:spcBef>
                <a:spcPts val="0"/>
              </a:spcBef>
              <a:spcAft>
                <a:spcPts val="0"/>
              </a:spcAft>
              <a:buSzPts val="1500"/>
              <a:buNone/>
              <a:defRPr/>
            </a:lvl7pPr>
            <a:lvl8pPr lvl="7" rtl="0" algn="l">
              <a:spcBef>
                <a:spcPts val="0"/>
              </a:spcBef>
              <a:spcAft>
                <a:spcPts val="0"/>
              </a:spcAft>
              <a:buSzPts val="1500"/>
              <a:buNone/>
              <a:defRPr/>
            </a:lvl8pPr>
            <a:lvl9pPr lvl="8" rtl="0" algn="l">
              <a:spcBef>
                <a:spcPts val="0"/>
              </a:spcBef>
              <a:spcAft>
                <a:spcPts val="0"/>
              </a:spcAft>
              <a:buSzPts val="1500"/>
              <a:buNone/>
              <a:defRPr/>
            </a:lvl9pPr>
          </a:lstStyle>
          <a:p/>
        </p:txBody>
      </p:sp>
      <p:sp>
        <p:nvSpPr>
          <p:cNvPr id="211" name="Google Shape;211;p2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1">
  <p:cSld name="CUSTOM">
    <p:spTree>
      <p:nvGrpSpPr>
        <p:cNvPr id="212" name="Shape 212"/>
        <p:cNvGrpSpPr/>
        <p:nvPr/>
      </p:nvGrpSpPr>
      <p:grpSpPr>
        <a:xfrm>
          <a:off x="0" y="0"/>
          <a:ext cx="0" cy="0"/>
          <a:chOff x="0" y="0"/>
          <a:chExt cx="0" cy="0"/>
        </a:xfrm>
      </p:grpSpPr>
      <p:sp>
        <p:nvSpPr>
          <p:cNvPr id="213" name="Google Shape;213;p27"/>
          <p:cNvSpPr txBox="1"/>
          <p:nvPr>
            <p:ph type="title"/>
          </p:nvPr>
        </p:nvSpPr>
        <p:spPr>
          <a:xfrm>
            <a:off x="838200" y="365125"/>
            <a:ext cx="10515600" cy="1325700"/>
          </a:xfrm>
          <a:prstGeom prst="rect">
            <a:avLst/>
          </a:prstGeom>
        </p:spPr>
        <p:txBody>
          <a:bodyPr anchorCtr="0" anchor="t" bIns="45700" lIns="91425" spcFirstLastPara="1" rIns="91425" wrap="square" tIns="45700">
            <a:noAutofit/>
          </a:bodyPr>
          <a:lstStyle>
            <a:lvl1pPr lvl="0" rtl="0">
              <a:spcBef>
                <a:spcPts val="0"/>
              </a:spcBef>
              <a:spcAft>
                <a:spcPts val="0"/>
              </a:spcAft>
              <a:buNone/>
              <a:defRPr>
                <a:latin typeface="Open Sans"/>
                <a:ea typeface="Open Sans"/>
                <a:cs typeface="Open Sans"/>
                <a:sym typeface="Open Sans"/>
              </a:defRPr>
            </a:lvl1pPr>
            <a:lvl2pPr lvl="1" rtl="0">
              <a:spcBef>
                <a:spcPts val="0"/>
              </a:spcBef>
              <a:spcAft>
                <a:spcPts val="0"/>
              </a:spcAft>
              <a:buNone/>
              <a:defRPr>
                <a:latin typeface="Open Sans"/>
                <a:ea typeface="Open Sans"/>
                <a:cs typeface="Open Sans"/>
                <a:sym typeface="Open Sans"/>
              </a:defRPr>
            </a:lvl2pPr>
            <a:lvl3pPr lvl="2" rtl="0">
              <a:spcBef>
                <a:spcPts val="0"/>
              </a:spcBef>
              <a:spcAft>
                <a:spcPts val="0"/>
              </a:spcAft>
              <a:buNone/>
              <a:defRPr>
                <a:latin typeface="Open Sans"/>
                <a:ea typeface="Open Sans"/>
                <a:cs typeface="Open Sans"/>
                <a:sym typeface="Open Sans"/>
              </a:defRPr>
            </a:lvl3pPr>
            <a:lvl4pPr lvl="3" rtl="0">
              <a:spcBef>
                <a:spcPts val="0"/>
              </a:spcBef>
              <a:spcAft>
                <a:spcPts val="0"/>
              </a:spcAft>
              <a:buNone/>
              <a:defRPr>
                <a:latin typeface="Open Sans"/>
                <a:ea typeface="Open Sans"/>
                <a:cs typeface="Open Sans"/>
                <a:sym typeface="Open Sans"/>
              </a:defRPr>
            </a:lvl4pPr>
            <a:lvl5pPr lvl="4" rtl="0">
              <a:spcBef>
                <a:spcPts val="0"/>
              </a:spcBef>
              <a:spcAft>
                <a:spcPts val="0"/>
              </a:spcAft>
              <a:buNone/>
              <a:defRPr>
                <a:latin typeface="Open Sans"/>
                <a:ea typeface="Open Sans"/>
                <a:cs typeface="Open Sans"/>
                <a:sym typeface="Open Sans"/>
              </a:defRPr>
            </a:lvl5pPr>
            <a:lvl6pPr lvl="5" rtl="0">
              <a:spcBef>
                <a:spcPts val="0"/>
              </a:spcBef>
              <a:spcAft>
                <a:spcPts val="0"/>
              </a:spcAft>
              <a:buNone/>
              <a:defRPr>
                <a:latin typeface="Open Sans"/>
                <a:ea typeface="Open Sans"/>
                <a:cs typeface="Open Sans"/>
                <a:sym typeface="Open Sans"/>
              </a:defRPr>
            </a:lvl6pPr>
            <a:lvl7pPr lvl="6" rtl="0">
              <a:spcBef>
                <a:spcPts val="0"/>
              </a:spcBef>
              <a:spcAft>
                <a:spcPts val="0"/>
              </a:spcAft>
              <a:buNone/>
              <a:defRPr>
                <a:latin typeface="Open Sans"/>
                <a:ea typeface="Open Sans"/>
                <a:cs typeface="Open Sans"/>
                <a:sym typeface="Open Sans"/>
              </a:defRPr>
            </a:lvl7pPr>
            <a:lvl8pPr lvl="7" rtl="0">
              <a:spcBef>
                <a:spcPts val="0"/>
              </a:spcBef>
              <a:spcAft>
                <a:spcPts val="0"/>
              </a:spcAft>
              <a:buNone/>
              <a:defRPr>
                <a:latin typeface="Open Sans"/>
                <a:ea typeface="Open Sans"/>
                <a:cs typeface="Open Sans"/>
                <a:sym typeface="Open Sans"/>
              </a:defRPr>
            </a:lvl8pPr>
            <a:lvl9pPr lvl="8" rtl="0">
              <a:spcBef>
                <a:spcPts val="0"/>
              </a:spcBef>
              <a:spcAft>
                <a:spcPts val="0"/>
              </a:spcAft>
              <a:buNone/>
              <a:defRPr>
                <a:latin typeface="Open Sans"/>
                <a:ea typeface="Open Sans"/>
                <a:cs typeface="Open Sans"/>
                <a:sym typeface="Open Sans"/>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22" name="Shape 222"/>
        <p:cNvGrpSpPr/>
        <p:nvPr/>
      </p:nvGrpSpPr>
      <p:grpSpPr>
        <a:xfrm>
          <a:off x="0" y="0"/>
          <a:ext cx="0" cy="0"/>
          <a:chOff x="0" y="0"/>
          <a:chExt cx="0" cy="0"/>
        </a:xfrm>
      </p:grpSpPr>
      <p:sp>
        <p:nvSpPr>
          <p:cNvPr id="223" name="Google Shape;223;p29"/>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24" name="Google Shape;224;p29"/>
          <p:cNvPicPr preferRelativeResize="0"/>
          <p:nvPr/>
        </p:nvPicPr>
        <p:blipFill rotWithShape="1">
          <a:blip r:embed="rId2">
            <a:alphaModFix/>
          </a:blip>
          <a:srcRect b="43019" l="0" r="22438" t="0"/>
          <a:stretch/>
        </p:blipFill>
        <p:spPr>
          <a:xfrm>
            <a:off x="4510091" y="4397374"/>
            <a:ext cx="7800975" cy="2514599"/>
          </a:xfrm>
          <a:prstGeom prst="rect">
            <a:avLst/>
          </a:prstGeom>
          <a:noFill/>
          <a:ln>
            <a:noFill/>
          </a:ln>
        </p:spPr>
      </p:pic>
      <p:pic>
        <p:nvPicPr>
          <p:cNvPr id="225" name="Google Shape;225;p29"/>
          <p:cNvPicPr preferRelativeResize="0"/>
          <p:nvPr/>
        </p:nvPicPr>
        <p:blipFill rotWithShape="1">
          <a:blip r:embed="rId3">
            <a:alphaModFix/>
          </a:blip>
          <a:srcRect b="0" l="0" r="0" t="0"/>
          <a:stretch/>
        </p:blipFill>
        <p:spPr>
          <a:xfrm>
            <a:off x="3873500" y="5534026"/>
            <a:ext cx="963613" cy="769939"/>
          </a:xfrm>
          <a:prstGeom prst="rect">
            <a:avLst/>
          </a:prstGeom>
          <a:noFill/>
          <a:ln>
            <a:noFill/>
          </a:ln>
        </p:spPr>
      </p:pic>
      <p:pic>
        <p:nvPicPr>
          <p:cNvPr id="226" name="Google Shape;226;p29"/>
          <p:cNvPicPr preferRelativeResize="0"/>
          <p:nvPr/>
        </p:nvPicPr>
        <p:blipFill rotWithShape="1">
          <a:blip r:embed="rId4">
            <a:alphaModFix/>
          </a:blip>
          <a:srcRect b="0" l="0" r="0" t="0"/>
          <a:stretch/>
        </p:blipFill>
        <p:spPr>
          <a:xfrm>
            <a:off x="477840" y="4938715"/>
            <a:ext cx="4422773" cy="484187"/>
          </a:xfrm>
          <a:prstGeom prst="rect">
            <a:avLst/>
          </a:prstGeom>
          <a:noFill/>
          <a:ln>
            <a:noFill/>
          </a:ln>
        </p:spPr>
      </p:pic>
      <p:pic>
        <p:nvPicPr>
          <p:cNvPr id="227" name="Google Shape;227;p29"/>
          <p:cNvPicPr preferRelativeResize="0"/>
          <p:nvPr/>
        </p:nvPicPr>
        <p:blipFill rotWithShape="1">
          <a:blip r:embed="rId5">
            <a:alphaModFix/>
          </a:blip>
          <a:srcRect b="0" l="0" r="0" t="0"/>
          <a:stretch/>
        </p:blipFill>
        <p:spPr>
          <a:xfrm>
            <a:off x="1811339" y="5684838"/>
            <a:ext cx="1428750" cy="476250"/>
          </a:xfrm>
          <a:prstGeom prst="rect">
            <a:avLst/>
          </a:prstGeom>
          <a:noFill/>
          <a:ln>
            <a:noFill/>
          </a:ln>
        </p:spPr>
      </p:pic>
      <p:pic>
        <p:nvPicPr>
          <p:cNvPr id="228" name="Google Shape;228;p29"/>
          <p:cNvPicPr preferRelativeResize="0"/>
          <p:nvPr/>
        </p:nvPicPr>
        <p:blipFill rotWithShape="1">
          <a:blip r:embed="rId6">
            <a:alphaModFix/>
          </a:blip>
          <a:srcRect b="8443" l="25535" r="24976" t="9656"/>
          <a:stretch/>
        </p:blipFill>
        <p:spPr>
          <a:xfrm>
            <a:off x="477837" y="5611815"/>
            <a:ext cx="779463" cy="644525"/>
          </a:xfrm>
          <a:prstGeom prst="rect">
            <a:avLst/>
          </a:prstGeom>
          <a:noFill/>
          <a:ln>
            <a:noFill/>
          </a:ln>
        </p:spPr>
      </p:pic>
      <p:sp>
        <p:nvSpPr>
          <p:cNvPr id="229" name="Google Shape;229;p29"/>
          <p:cNvSpPr txBox="1"/>
          <p:nvPr>
            <p:ph type="ctrTitle"/>
          </p:nvPr>
        </p:nvSpPr>
        <p:spPr>
          <a:xfrm>
            <a:off x="1524000" y="427179"/>
            <a:ext cx="9144000" cy="2387700"/>
          </a:xfrm>
          <a:prstGeom prst="rect">
            <a:avLst/>
          </a:prstGeom>
          <a:noFill/>
          <a:ln>
            <a:noFill/>
          </a:ln>
        </p:spPr>
        <p:txBody>
          <a:bodyPr anchorCtr="0" anchor="b" bIns="60925" lIns="121900" spcFirstLastPara="1" rIns="121900" wrap="square" tIns="60925">
            <a:noAutofit/>
          </a:bodyPr>
          <a:lstStyle>
            <a:lvl1pPr lvl="0" rtl="0" algn="ctr">
              <a:lnSpc>
                <a:spcPct val="90000"/>
              </a:lnSpc>
              <a:spcBef>
                <a:spcPts val="0"/>
              </a:spcBef>
              <a:spcAft>
                <a:spcPts val="0"/>
              </a:spcAft>
              <a:buSzPts val="1900"/>
              <a:buNone/>
              <a:defRPr b="1" sz="7200">
                <a:solidFill>
                  <a:srgbClr val="666665"/>
                </a:solidFill>
                <a:latin typeface="Raleway SemiBold"/>
                <a:ea typeface="Raleway SemiBold"/>
                <a:cs typeface="Raleway SemiBold"/>
                <a:sym typeface="Raleway SemiBold"/>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30" name="Google Shape;230;p29"/>
          <p:cNvSpPr txBox="1"/>
          <p:nvPr>
            <p:ph idx="1" type="subTitle"/>
          </p:nvPr>
        </p:nvSpPr>
        <p:spPr>
          <a:xfrm>
            <a:off x="2246491" y="2872563"/>
            <a:ext cx="7699200" cy="1655700"/>
          </a:xfrm>
          <a:prstGeom prst="rect">
            <a:avLst/>
          </a:prstGeom>
          <a:noFill/>
          <a:ln>
            <a:noFill/>
          </a:ln>
        </p:spPr>
        <p:txBody>
          <a:bodyPr anchorCtr="0" anchor="t" bIns="60925" lIns="121900" spcFirstLastPara="1" rIns="121900" wrap="square" tIns="60925">
            <a:noAutofit/>
          </a:bodyPr>
          <a:lstStyle>
            <a:lvl1pPr lvl="0" rt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800"/>
              <a:buNone/>
              <a:defRPr sz="18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231" name="Google Shape;231;p29"/>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32" name="Google Shape;232;p29"/>
          <p:cNvSpPr txBox="1"/>
          <p:nvPr>
            <p:ph idx="11" type="ftr"/>
          </p:nvPr>
        </p:nvSpPr>
        <p:spPr>
          <a:xfrm>
            <a:off x="477839" y="6341271"/>
            <a:ext cx="51867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33" name="Shape 233"/>
        <p:cNvGrpSpPr/>
        <p:nvPr/>
      </p:nvGrpSpPr>
      <p:grpSpPr>
        <a:xfrm>
          <a:off x="0" y="0"/>
          <a:ext cx="0" cy="0"/>
          <a:chOff x="0" y="0"/>
          <a:chExt cx="0" cy="0"/>
        </a:xfrm>
      </p:grpSpPr>
      <p:sp>
        <p:nvSpPr>
          <p:cNvPr id="234" name="Google Shape;234;p30"/>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235" name="Google Shape;235;p30"/>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36" name="Google Shape;236;p30"/>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37" name="Google Shape;237;p30"/>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238" name="Google Shape;238;p30"/>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39" name="Google Shape;239;p30"/>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40" name="Google Shape;240;p30"/>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41" name="Shape 241"/>
        <p:cNvGrpSpPr/>
        <p:nvPr/>
      </p:nvGrpSpPr>
      <p:grpSpPr>
        <a:xfrm>
          <a:off x="0" y="0"/>
          <a:ext cx="0" cy="0"/>
          <a:chOff x="0" y="0"/>
          <a:chExt cx="0" cy="0"/>
        </a:xfrm>
      </p:grpSpPr>
      <p:sp>
        <p:nvSpPr>
          <p:cNvPr id="242" name="Google Shape;242;p31"/>
          <p:cNvSpPr txBox="1"/>
          <p:nvPr>
            <p:ph type="title"/>
          </p:nvPr>
        </p:nvSpPr>
        <p:spPr>
          <a:xfrm>
            <a:off x="831851" y="1709740"/>
            <a:ext cx="10515600" cy="28527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b="1" sz="66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43" name="Google Shape;243;p31"/>
          <p:cNvSpPr txBox="1"/>
          <p:nvPr>
            <p:ph idx="1" type="body"/>
          </p:nvPr>
        </p:nvSpPr>
        <p:spPr>
          <a:xfrm>
            <a:off x="831851" y="4589465"/>
            <a:ext cx="10515600" cy="15000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888888"/>
              </a:buClr>
              <a:buSzPts val="2400"/>
              <a:buNone/>
              <a:defRPr i="1" sz="2400" cap="none">
                <a:solidFill>
                  <a:srgbClr val="888888"/>
                </a:solidFill>
                <a:latin typeface="Montserrat Medium"/>
                <a:ea typeface="Montserrat Medium"/>
                <a:cs typeface="Montserrat Medium"/>
                <a:sym typeface="Montserrat Medium"/>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244" name="Google Shape;244;p31"/>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45" name="Google Shape;245;p31"/>
          <p:cNvSpPr txBox="1"/>
          <p:nvPr>
            <p:ph idx="11" type="ftr"/>
          </p:nvPr>
        </p:nvSpPr>
        <p:spPr>
          <a:xfrm>
            <a:off x="3581400" y="6356352"/>
            <a:ext cx="50292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46" name="Google Shape;246;p31"/>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47" name="Shape 247"/>
        <p:cNvGrpSpPr/>
        <p:nvPr/>
      </p:nvGrpSpPr>
      <p:grpSpPr>
        <a:xfrm>
          <a:off x="0" y="0"/>
          <a:ext cx="0" cy="0"/>
          <a:chOff x="0" y="0"/>
          <a:chExt cx="0" cy="0"/>
        </a:xfrm>
      </p:grpSpPr>
      <p:sp>
        <p:nvSpPr>
          <p:cNvPr id="248" name="Google Shape;248;p32"/>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49" name="Google Shape;249;p32"/>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50" name="Google Shape;250;p32"/>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251" name="Google Shape;251;p32"/>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52" name="Google Shape;252;p32"/>
          <p:cNvSpPr txBox="1"/>
          <p:nvPr>
            <p:ph idx="1" type="body"/>
          </p:nvPr>
        </p:nvSpPr>
        <p:spPr>
          <a:xfrm>
            <a:off x="838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253" name="Google Shape;253;p32"/>
          <p:cNvSpPr txBox="1"/>
          <p:nvPr>
            <p:ph idx="2" type="body"/>
          </p:nvPr>
        </p:nvSpPr>
        <p:spPr>
          <a:xfrm>
            <a:off x="6172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254" name="Google Shape;254;p32"/>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55" name="Google Shape;255;p32"/>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5" name="Shape 35"/>
        <p:cNvGrpSpPr/>
        <p:nvPr/>
      </p:nvGrpSpPr>
      <p:grpSpPr>
        <a:xfrm>
          <a:off x="0" y="0"/>
          <a:ext cx="0" cy="0"/>
          <a:chOff x="0" y="0"/>
          <a:chExt cx="0" cy="0"/>
        </a:xfrm>
      </p:grpSpPr>
      <p:sp>
        <p:nvSpPr>
          <p:cNvPr id="36" name="Google Shape;36;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b="1" sz="66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7" name="Google Shape;37;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i="1" sz="2400" cap="none">
                <a:solidFill>
                  <a:srgbClr val="888888"/>
                </a:solidFill>
                <a:latin typeface="Montserrat Medium"/>
                <a:ea typeface="Montserrat Medium"/>
                <a:cs typeface="Montserrat Medium"/>
                <a:sym typeface="Montserrat Medium"/>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8" name="Google Shape;38;p4"/>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05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4"/>
          <p:cNvSpPr txBox="1"/>
          <p:nvPr>
            <p:ph idx="11" type="ftr"/>
          </p:nvPr>
        </p:nvSpPr>
        <p:spPr>
          <a:xfrm>
            <a:off x="3581400" y="6356350"/>
            <a:ext cx="5029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sz="105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56" name="Shape 256"/>
        <p:cNvGrpSpPr/>
        <p:nvPr/>
      </p:nvGrpSpPr>
      <p:grpSpPr>
        <a:xfrm>
          <a:off x="0" y="0"/>
          <a:ext cx="0" cy="0"/>
          <a:chOff x="0" y="0"/>
          <a:chExt cx="0" cy="0"/>
        </a:xfrm>
      </p:grpSpPr>
      <p:sp>
        <p:nvSpPr>
          <p:cNvPr id="257" name="Google Shape;257;p33"/>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58" name="Google Shape;258;p33"/>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59" name="Google Shape;259;p33"/>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260" name="Google Shape;260;p33"/>
          <p:cNvSpPr txBox="1"/>
          <p:nvPr>
            <p:ph type="title"/>
          </p:nvPr>
        </p:nvSpPr>
        <p:spPr>
          <a:xfrm>
            <a:off x="839788"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61" name="Google Shape;261;p33"/>
          <p:cNvSpPr txBox="1"/>
          <p:nvPr>
            <p:ph idx="1" type="body"/>
          </p:nvPr>
        </p:nvSpPr>
        <p:spPr>
          <a:xfrm>
            <a:off x="839789" y="1681163"/>
            <a:ext cx="51576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62" name="Google Shape;262;p33"/>
          <p:cNvSpPr txBox="1"/>
          <p:nvPr>
            <p:ph idx="2" type="body"/>
          </p:nvPr>
        </p:nvSpPr>
        <p:spPr>
          <a:xfrm>
            <a:off x="839789" y="2505075"/>
            <a:ext cx="51576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263" name="Google Shape;263;p33"/>
          <p:cNvSpPr txBox="1"/>
          <p:nvPr>
            <p:ph idx="3" type="body"/>
          </p:nvPr>
        </p:nvSpPr>
        <p:spPr>
          <a:xfrm>
            <a:off x="6172202" y="1681163"/>
            <a:ext cx="51831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64" name="Google Shape;264;p33"/>
          <p:cNvSpPr txBox="1"/>
          <p:nvPr>
            <p:ph idx="4" type="body"/>
          </p:nvPr>
        </p:nvSpPr>
        <p:spPr>
          <a:xfrm>
            <a:off x="6172202" y="2505075"/>
            <a:ext cx="51831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265" name="Google Shape;265;p33"/>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66" name="Google Shape;266;p33"/>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67" name="Shape 267"/>
        <p:cNvGrpSpPr/>
        <p:nvPr/>
      </p:nvGrpSpPr>
      <p:grpSpPr>
        <a:xfrm>
          <a:off x="0" y="0"/>
          <a:ext cx="0" cy="0"/>
          <a:chOff x="0" y="0"/>
          <a:chExt cx="0" cy="0"/>
        </a:xfrm>
      </p:grpSpPr>
      <p:sp>
        <p:nvSpPr>
          <p:cNvPr id="268" name="Google Shape;268;p34"/>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69" name="Google Shape;269;p34"/>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70" name="Google Shape;270;p34"/>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271" name="Google Shape;271;p34"/>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72" name="Google Shape;272;p34"/>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73" name="Google Shape;273;p34"/>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74" name="Shape 274"/>
        <p:cNvGrpSpPr/>
        <p:nvPr/>
      </p:nvGrpSpPr>
      <p:grpSpPr>
        <a:xfrm>
          <a:off x="0" y="0"/>
          <a:ext cx="0" cy="0"/>
          <a:chOff x="0" y="0"/>
          <a:chExt cx="0" cy="0"/>
        </a:xfrm>
      </p:grpSpPr>
      <p:sp>
        <p:nvSpPr>
          <p:cNvPr id="275" name="Google Shape;275;p35"/>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76" name="Google Shape;276;p35"/>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77" name="Google Shape;277;p35"/>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78" name="Google Shape;278;p35"/>
          <p:cNvSpPr txBox="1"/>
          <p:nvPr>
            <p:ph idx="11" type="ftr"/>
          </p:nvPr>
        </p:nvSpPr>
        <p:spPr>
          <a:xfrm>
            <a:off x="3581400" y="6356352"/>
            <a:ext cx="50292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79" name="Google Shape;279;p35"/>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80" name="Shape 280"/>
        <p:cNvGrpSpPr/>
        <p:nvPr/>
      </p:nvGrpSpPr>
      <p:grpSpPr>
        <a:xfrm>
          <a:off x="0" y="0"/>
          <a:ext cx="0" cy="0"/>
          <a:chOff x="0" y="0"/>
          <a:chExt cx="0" cy="0"/>
        </a:xfrm>
      </p:grpSpPr>
      <p:sp>
        <p:nvSpPr>
          <p:cNvPr id="281" name="Google Shape;281;p36"/>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82" name="Google Shape;282;p36"/>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83" name="Google Shape;283;p36"/>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284" name="Google Shape;284;p36"/>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85" name="Google Shape;285;p36"/>
          <p:cNvSpPr txBox="1"/>
          <p:nvPr>
            <p:ph idx="1" type="body"/>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indent="-431800" lvl="0" marL="457200" rtl="0" algn="l">
              <a:lnSpc>
                <a:spcPct val="90000"/>
              </a:lnSpc>
              <a:spcBef>
                <a:spcPts val="1000"/>
              </a:spcBef>
              <a:spcAft>
                <a:spcPts val="0"/>
              </a:spcAft>
              <a:buClr>
                <a:srgbClr val="595857"/>
              </a:buClr>
              <a:buSzPts val="3200"/>
              <a:buChar char="•"/>
              <a:defRPr sz="3200"/>
            </a:lvl1pPr>
            <a:lvl2pPr indent="-406400" lvl="1" marL="914400" rtl="0" algn="l">
              <a:lnSpc>
                <a:spcPct val="90000"/>
              </a:lnSpc>
              <a:spcBef>
                <a:spcPts val="500"/>
              </a:spcBef>
              <a:spcAft>
                <a:spcPts val="0"/>
              </a:spcAft>
              <a:buClr>
                <a:srgbClr val="595857"/>
              </a:buClr>
              <a:buSzPts val="2800"/>
              <a:buChar char="•"/>
              <a:defRPr sz="2800"/>
            </a:lvl2pPr>
            <a:lvl3pPr indent="-381000" lvl="2" marL="1371600" rtl="0" algn="l">
              <a:lnSpc>
                <a:spcPct val="90000"/>
              </a:lnSpc>
              <a:spcBef>
                <a:spcPts val="500"/>
              </a:spcBef>
              <a:spcAft>
                <a:spcPts val="0"/>
              </a:spcAft>
              <a:buClr>
                <a:srgbClr val="595857"/>
              </a:buClr>
              <a:buSzPts val="2400"/>
              <a:buChar char="•"/>
              <a:defRPr sz="2400"/>
            </a:lvl3pPr>
            <a:lvl4pPr indent="-355600" lvl="3" marL="1828800" rtl="0" algn="l">
              <a:lnSpc>
                <a:spcPct val="90000"/>
              </a:lnSpc>
              <a:spcBef>
                <a:spcPts val="500"/>
              </a:spcBef>
              <a:spcAft>
                <a:spcPts val="0"/>
              </a:spcAft>
              <a:buClr>
                <a:srgbClr val="595857"/>
              </a:buClr>
              <a:buSzPts val="2000"/>
              <a:buChar char="•"/>
              <a:defRPr sz="2000"/>
            </a:lvl4pPr>
            <a:lvl5pPr indent="-355600" lvl="4" marL="2286000" rtl="0" algn="l">
              <a:lnSpc>
                <a:spcPct val="90000"/>
              </a:lnSpc>
              <a:spcBef>
                <a:spcPts val="500"/>
              </a:spcBef>
              <a:spcAft>
                <a:spcPts val="0"/>
              </a:spcAft>
              <a:buClr>
                <a:srgbClr val="595857"/>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286" name="Google Shape;286;p36"/>
          <p:cNvSpPr txBox="1"/>
          <p:nvPr>
            <p:ph idx="2"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87" name="Google Shape;287;p36"/>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88" name="Google Shape;288;p36"/>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89" name="Shape 289"/>
        <p:cNvGrpSpPr/>
        <p:nvPr/>
      </p:nvGrpSpPr>
      <p:grpSpPr>
        <a:xfrm>
          <a:off x="0" y="0"/>
          <a:ext cx="0" cy="0"/>
          <a:chOff x="0" y="0"/>
          <a:chExt cx="0" cy="0"/>
        </a:xfrm>
      </p:grpSpPr>
      <p:sp>
        <p:nvSpPr>
          <p:cNvPr id="290" name="Google Shape;290;p37"/>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91" name="Google Shape;291;p37"/>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292" name="Google Shape;292;p37"/>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293" name="Google Shape;293;p37"/>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294" name="Google Shape;294;p37"/>
          <p:cNvSpPr/>
          <p:nvPr>
            <p:ph idx="2" type="pic"/>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lvl="0" marR="0" rtl="0" algn="l">
              <a:lnSpc>
                <a:spcPct val="90000"/>
              </a:lnSpc>
              <a:spcBef>
                <a:spcPts val="1000"/>
              </a:spcBef>
              <a:spcAft>
                <a:spcPts val="0"/>
              </a:spcAft>
              <a:buClr>
                <a:srgbClr val="595857"/>
              </a:buClr>
              <a:buSzPts val="3200"/>
              <a:buFont typeface="Arial"/>
              <a:buNone/>
              <a:defRPr b="0" i="0" sz="3200" u="none" cap="none" strike="noStrike">
                <a:solidFill>
                  <a:srgbClr val="595857"/>
                </a:solidFill>
                <a:latin typeface="Open Sans"/>
                <a:ea typeface="Open Sans"/>
                <a:cs typeface="Open Sans"/>
                <a:sym typeface="Open Sans"/>
              </a:defRPr>
            </a:lvl1pPr>
            <a:lvl2pPr lvl="1" marR="0" rtl="0" algn="l">
              <a:lnSpc>
                <a:spcPct val="90000"/>
              </a:lnSpc>
              <a:spcBef>
                <a:spcPts val="500"/>
              </a:spcBef>
              <a:spcAft>
                <a:spcPts val="0"/>
              </a:spcAft>
              <a:buClr>
                <a:srgbClr val="595857"/>
              </a:buClr>
              <a:buSzPts val="2800"/>
              <a:buFont typeface="Arial"/>
              <a:buNone/>
              <a:defRPr b="0" i="0" sz="2800" u="none" cap="none" strike="noStrike">
                <a:solidFill>
                  <a:srgbClr val="595857"/>
                </a:solidFill>
                <a:latin typeface="Open Sans"/>
                <a:ea typeface="Open Sans"/>
                <a:cs typeface="Open Sans"/>
                <a:sym typeface="Open Sans"/>
              </a:defRPr>
            </a:lvl2pPr>
            <a:lvl3pPr lvl="2" marR="0" rtl="0" algn="l">
              <a:lnSpc>
                <a:spcPct val="90000"/>
              </a:lnSpc>
              <a:spcBef>
                <a:spcPts val="500"/>
              </a:spcBef>
              <a:spcAft>
                <a:spcPts val="0"/>
              </a:spcAft>
              <a:buClr>
                <a:srgbClr val="595857"/>
              </a:buClr>
              <a:buSzPts val="2400"/>
              <a:buFont typeface="Arial"/>
              <a:buNone/>
              <a:defRPr b="0" i="0" sz="2400" u="none" cap="none" strike="noStrike">
                <a:solidFill>
                  <a:srgbClr val="595857"/>
                </a:solidFill>
                <a:latin typeface="Open Sans"/>
                <a:ea typeface="Open Sans"/>
                <a:cs typeface="Open Sans"/>
                <a:sym typeface="Open Sans"/>
              </a:defRPr>
            </a:lvl3pPr>
            <a:lvl4pPr lvl="3"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4pPr>
            <a:lvl5pPr lvl="4"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95" name="Google Shape;295;p37"/>
          <p:cNvSpPr txBox="1"/>
          <p:nvPr>
            <p:ph idx="1"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96" name="Google Shape;296;p37"/>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297" name="Google Shape;297;p37"/>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98" name="Shape 298"/>
        <p:cNvGrpSpPr/>
        <p:nvPr/>
      </p:nvGrpSpPr>
      <p:grpSpPr>
        <a:xfrm>
          <a:off x="0" y="0"/>
          <a:ext cx="0" cy="0"/>
          <a:chOff x="0" y="0"/>
          <a:chExt cx="0" cy="0"/>
        </a:xfrm>
      </p:grpSpPr>
      <p:sp>
        <p:nvSpPr>
          <p:cNvPr id="299" name="Google Shape;299;p38"/>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00" name="Google Shape;300;p38"/>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301" name="Google Shape;301;p38"/>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302" name="Google Shape;302;p38"/>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03" name="Google Shape;303;p38"/>
          <p:cNvSpPr txBox="1"/>
          <p:nvPr>
            <p:ph idx="1" type="body"/>
          </p:nvPr>
        </p:nvSpPr>
        <p:spPr>
          <a:xfrm rot="5400000">
            <a:off x="3920400" y="-1256575"/>
            <a:ext cx="4351200" cy="105156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04" name="Google Shape;304;p38"/>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05" name="Google Shape;305;p38"/>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306" name="Shape 306"/>
        <p:cNvGrpSpPr/>
        <p:nvPr/>
      </p:nvGrpSpPr>
      <p:grpSpPr>
        <a:xfrm>
          <a:off x="0" y="0"/>
          <a:ext cx="0" cy="0"/>
          <a:chOff x="0" y="0"/>
          <a:chExt cx="0" cy="0"/>
        </a:xfrm>
      </p:grpSpPr>
      <p:sp>
        <p:nvSpPr>
          <p:cNvPr id="307" name="Google Shape;307;p39"/>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08" name="Google Shape;308;p39"/>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309" name="Google Shape;309;p39"/>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310" name="Google Shape;310;p39"/>
          <p:cNvSpPr txBox="1"/>
          <p:nvPr>
            <p:ph type="title"/>
          </p:nvPr>
        </p:nvSpPr>
        <p:spPr>
          <a:xfrm rot="5400000">
            <a:off x="7133401" y="1956625"/>
            <a:ext cx="5811900" cy="26289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11" name="Google Shape;311;p39"/>
          <p:cNvSpPr txBox="1"/>
          <p:nvPr>
            <p:ph idx="1" type="body"/>
          </p:nvPr>
        </p:nvSpPr>
        <p:spPr>
          <a:xfrm rot="5400000">
            <a:off x="1799402" y="-596075"/>
            <a:ext cx="5811900" cy="773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312" name="Google Shape;312;p39"/>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313" name="Google Shape;313;p39"/>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19" name="Shape 319"/>
        <p:cNvGrpSpPr/>
        <p:nvPr/>
      </p:nvGrpSpPr>
      <p:grpSpPr>
        <a:xfrm>
          <a:off x="0" y="0"/>
          <a:ext cx="0" cy="0"/>
          <a:chOff x="0" y="0"/>
          <a:chExt cx="0" cy="0"/>
        </a:xfrm>
      </p:grpSpPr>
      <p:sp>
        <p:nvSpPr>
          <p:cNvPr id="320" name="Google Shape;320;p41"/>
          <p:cNvSpPr txBox="1"/>
          <p:nvPr>
            <p:ph type="ctrTitle"/>
          </p:nvPr>
        </p:nvSpPr>
        <p:spPr>
          <a:xfrm>
            <a:off x="239200" y="512750"/>
            <a:ext cx="11817900" cy="2387700"/>
          </a:xfrm>
          <a:prstGeom prst="rect">
            <a:avLst/>
          </a:prstGeom>
          <a:noFill/>
          <a:ln>
            <a:noFill/>
          </a:ln>
        </p:spPr>
        <p:txBody>
          <a:bodyPr anchorCtr="0" anchor="b" bIns="91425" lIns="91425" spcFirstLastPara="1" rIns="91425" wrap="square" tIns="91425">
            <a:noAutofit/>
          </a:bodyPr>
          <a:lstStyle>
            <a:lvl1pPr lvl="0" marR="0" rtl="0" algn="ctr">
              <a:lnSpc>
                <a:spcPct val="90000"/>
              </a:lnSpc>
              <a:spcBef>
                <a:spcPts val="0"/>
              </a:spcBef>
              <a:spcAft>
                <a:spcPts val="0"/>
              </a:spcAft>
              <a:buSzPts val="4800"/>
              <a:buNone/>
              <a:defRPr i="0" sz="4800" u="none" cap="none" strike="noStrike"/>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321" name="Google Shape;321;p41"/>
          <p:cNvSpPr txBox="1"/>
          <p:nvPr>
            <p:ph idx="1" type="subTitle"/>
          </p:nvPr>
        </p:nvSpPr>
        <p:spPr>
          <a:xfrm>
            <a:off x="1524000" y="2976662"/>
            <a:ext cx="9144000" cy="1655700"/>
          </a:xfrm>
          <a:prstGeom prst="rect">
            <a:avLst/>
          </a:prstGeom>
          <a:noFill/>
          <a:ln>
            <a:noFill/>
          </a:ln>
        </p:spPr>
        <p:txBody>
          <a:bodyPr anchorCtr="0" anchor="t" bIns="91425" lIns="91425" spcFirstLastPara="1" rIns="91425" wrap="square" tIns="91425">
            <a:noAutofit/>
          </a:bodyPr>
          <a:lstStyle>
            <a:lvl1pPr lvl="0" marR="0" rtl="0" algn="ctr">
              <a:lnSpc>
                <a:spcPct val="90000"/>
              </a:lnSpc>
              <a:spcBef>
                <a:spcPts val="1000"/>
              </a:spcBef>
              <a:spcAft>
                <a:spcPts val="0"/>
              </a:spcAft>
              <a:buClr>
                <a:schemeClr val="dk1"/>
              </a:buClr>
              <a:buSzPts val="2400"/>
              <a:buFont typeface="Raleway"/>
              <a:buNone/>
              <a:defRPr i="1" sz="2400" u="none" cap="none" strike="noStrike">
                <a:solidFill>
                  <a:schemeClr val="dk1"/>
                </a:solidFill>
                <a:latin typeface="Raleway"/>
                <a:ea typeface="Raleway"/>
                <a:cs typeface="Raleway"/>
                <a:sym typeface="Raleway"/>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pic>
        <p:nvPicPr>
          <p:cNvPr id="322" name="Google Shape;322;p41"/>
          <p:cNvPicPr preferRelativeResize="0"/>
          <p:nvPr/>
        </p:nvPicPr>
        <p:blipFill>
          <a:blip r:embed="rId2">
            <a:alphaModFix/>
          </a:blip>
          <a:stretch>
            <a:fillRect/>
          </a:stretch>
        </p:blipFill>
        <p:spPr>
          <a:xfrm>
            <a:off x="3854633" y="4861875"/>
            <a:ext cx="7016325" cy="2265350"/>
          </a:xfrm>
          <a:prstGeom prst="rect">
            <a:avLst/>
          </a:prstGeom>
          <a:noFill/>
          <a:ln>
            <a:noFill/>
          </a:ln>
        </p:spPr>
      </p:pic>
      <p:pic>
        <p:nvPicPr>
          <p:cNvPr id="323" name="Google Shape;323;p41"/>
          <p:cNvPicPr preferRelativeResize="0"/>
          <p:nvPr/>
        </p:nvPicPr>
        <p:blipFill>
          <a:blip r:embed="rId3">
            <a:alphaModFix/>
          </a:blip>
          <a:stretch>
            <a:fillRect/>
          </a:stretch>
        </p:blipFill>
        <p:spPr>
          <a:xfrm>
            <a:off x="239200" y="4557075"/>
            <a:ext cx="4728975" cy="145907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24" name="Shape 324"/>
        <p:cNvGrpSpPr/>
        <p:nvPr/>
      </p:nvGrpSpPr>
      <p:grpSpPr>
        <a:xfrm>
          <a:off x="0" y="0"/>
          <a:ext cx="0" cy="0"/>
          <a:chOff x="0" y="0"/>
          <a:chExt cx="0" cy="0"/>
        </a:xfrm>
      </p:grpSpPr>
      <p:sp>
        <p:nvSpPr>
          <p:cNvPr id="325" name="Google Shape;325;p42"/>
          <p:cNvSpPr txBox="1"/>
          <p:nvPr>
            <p:ph type="title"/>
          </p:nvPr>
        </p:nvSpPr>
        <p:spPr>
          <a:xfrm>
            <a:off x="838200" y="365126"/>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326" name="Google Shape;326;p42"/>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327" name="Google Shape;327;p42"/>
          <p:cNvPicPr preferRelativeResize="0"/>
          <p:nvPr/>
        </p:nvPicPr>
        <p:blipFill>
          <a:blip r:embed="rId2">
            <a:alphaModFix/>
          </a:blip>
          <a:stretch>
            <a:fillRect/>
          </a:stretch>
        </p:blipFill>
        <p:spPr>
          <a:xfrm>
            <a:off x="6039867" y="5480275"/>
            <a:ext cx="4812850" cy="15539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LOBE Weather Section Header" type="secHead">
  <p:cSld name="SECTION_HEADER">
    <p:spTree>
      <p:nvGrpSpPr>
        <p:cNvPr id="328" name="Shape 328"/>
        <p:cNvGrpSpPr/>
        <p:nvPr/>
      </p:nvGrpSpPr>
      <p:grpSpPr>
        <a:xfrm>
          <a:off x="0" y="0"/>
          <a:ext cx="0" cy="0"/>
          <a:chOff x="0" y="0"/>
          <a:chExt cx="0" cy="0"/>
        </a:xfrm>
      </p:grpSpPr>
      <p:sp>
        <p:nvSpPr>
          <p:cNvPr id="329" name="Google Shape;329;p43"/>
          <p:cNvSpPr txBox="1"/>
          <p:nvPr>
            <p:ph type="title"/>
          </p:nvPr>
        </p:nvSpPr>
        <p:spPr>
          <a:xfrm>
            <a:off x="831833" y="750676"/>
            <a:ext cx="10515600" cy="1734600"/>
          </a:xfrm>
          <a:prstGeom prst="rect">
            <a:avLst/>
          </a:prstGeom>
          <a:noFill/>
          <a:ln>
            <a:noFill/>
          </a:ln>
        </p:spPr>
        <p:txBody>
          <a:bodyPr anchorCtr="0" anchor="b" bIns="91425" lIns="91425" spcFirstLastPara="1" rIns="91425" wrap="square" tIns="91425">
            <a:noAutofit/>
          </a:bodyPr>
          <a:lstStyle>
            <a:lvl1pPr lvl="0" marR="0" rtl="0" algn="l">
              <a:lnSpc>
                <a:spcPct val="90000"/>
              </a:lnSpc>
              <a:spcBef>
                <a:spcPts val="0"/>
              </a:spcBef>
              <a:spcAft>
                <a:spcPts val="0"/>
              </a:spcAft>
              <a:buSzPts val="6000"/>
              <a:buNone/>
              <a:defRPr i="0" sz="6000" u="none" cap="none" strike="noStrike"/>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330" name="Google Shape;330;p43"/>
          <p:cNvSpPr txBox="1"/>
          <p:nvPr>
            <p:ph idx="1" type="body"/>
          </p:nvPr>
        </p:nvSpPr>
        <p:spPr>
          <a:xfrm>
            <a:off x="838216" y="2678839"/>
            <a:ext cx="10515600" cy="15003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31" name="Google Shape;331;p43"/>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1" name="Shape 41"/>
        <p:cNvGrpSpPr/>
        <p:nvPr/>
      </p:nvGrpSpPr>
      <p:grpSpPr>
        <a:xfrm>
          <a:off x="0" y="0"/>
          <a:ext cx="0" cy="0"/>
          <a:chOff x="0" y="0"/>
          <a:chExt cx="0" cy="0"/>
        </a:xfrm>
      </p:grpSpPr>
      <p:sp>
        <p:nvSpPr>
          <p:cNvPr id="42" name="Google Shape;42;p5"/>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3" name="Google Shape;43;p5"/>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44" name="Google Shape;44;p5"/>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45" name="Google Shape;45;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6" name="Google Shape;46;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5"/>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32" name="Shape 332"/>
        <p:cNvGrpSpPr/>
        <p:nvPr/>
      </p:nvGrpSpPr>
      <p:grpSpPr>
        <a:xfrm>
          <a:off x="0" y="0"/>
          <a:ext cx="0" cy="0"/>
          <a:chOff x="0" y="0"/>
          <a:chExt cx="0" cy="0"/>
        </a:xfrm>
      </p:grpSpPr>
      <p:sp>
        <p:nvSpPr>
          <p:cNvPr id="333" name="Google Shape;333;p44"/>
          <p:cNvSpPr txBox="1"/>
          <p:nvPr>
            <p:ph type="title"/>
          </p:nvPr>
        </p:nvSpPr>
        <p:spPr>
          <a:xfrm>
            <a:off x="838200" y="365126"/>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None/>
              <a:defRPr b="0" i="0" sz="4400" u="none" cap="none" strike="noStrike">
                <a:solidFill>
                  <a:schemeClr val="dk1"/>
                </a:solidFill>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334" name="Google Shape;334;p44"/>
          <p:cNvSpPr txBox="1"/>
          <p:nvPr>
            <p:ph idx="1" type="body"/>
          </p:nvPr>
        </p:nvSpPr>
        <p:spPr>
          <a:xfrm>
            <a:off x="838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5" name="Google Shape;335;p44"/>
          <p:cNvSpPr txBox="1"/>
          <p:nvPr>
            <p:ph idx="2" type="body"/>
          </p:nvPr>
        </p:nvSpPr>
        <p:spPr>
          <a:xfrm>
            <a:off x="6172200" y="1825625"/>
            <a:ext cx="5181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6" name="Google Shape;336;p44"/>
          <p:cNvSpPr txBox="1"/>
          <p:nvPr>
            <p:ph idx="10" type="dt"/>
          </p:nvPr>
        </p:nvSpPr>
        <p:spPr>
          <a:xfrm>
            <a:off x="838200" y="6356351"/>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37" name="Google Shape;337;p44"/>
          <p:cNvSpPr txBox="1"/>
          <p:nvPr>
            <p:ph idx="11" type="ftr"/>
          </p:nvPr>
        </p:nvSpPr>
        <p:spPr>
          <a:xfrm>
            <a:off x="4038600" y="6356351"/>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38" name="Google Shape;338;p44"/>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39" name="Shape 339"/>
        <p:cNvGrpSpPr/>
        <p:nvPr/>
      </p:nvGrpSpPr>
      <p:grpSpPr>
        <a:xfrm>
          <a:off x="0" y="0"/>
          <a:ext cx="0" cy="0"/>
          <a:chOff x="0" y="0"/>
          <a:chExt cx="0" cy="0"/>
        </a:xfrm>
      </p:grpSpPr>
      <p:sp>
        <p:nvSpPr>
          <p:cNvPr id="340" name="Google Shape;340;p45"/>
          <p:cNvSpPr txBox="1"/>
          <p:nvPr>
            <p:ph type="title"/>
          </p:nvPr>
        </p:nvSpPr>
        <p:spPr>
          <a:xfrm>
            <a:off x="839788" y="365126"/>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341" name="Google Shape;341;p45"/>
          <p:cNvSpPr txBox="1"/>
          <p:nvPr>
            <p:ph idx="1" type="body"/>
          </p:nvPr>
        </p:nvSpPr>
        <p:spPr>
          <a:xfrm>
            <a:off x="839788" y="1681163"/>
            <a:ext cx="51576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42" name="Google Shape;342;p45"/>
          <p:cNvSpPr txBox="1"/>
          <p:nvPr>
            <p:ph idx="2" type="body"/>
          </p:nvPr>
        </p:nvSpPr>
        <p:spPr>
          <a:xfrm>
            <a:off x="839788" y="2505075"/>
            <a:ext cx="51576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3" name="Google Shape;343;p45"/>
          <p:cNvSpPr txBox="1"/>
          <p:nvPr>
            <p:ph idx="3" type="body"/>
          </p:nvPr>
        </p:nvSpPr>
        <p:spPr>
          <a:xfrm>
            <a:off x="6172200" y="1681163"/>
            <a:ext cx="5183100" cy="8238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44" name="Google Shape;344;p45"/>
          <p:cNvSpPr txBox="1"/>
          <p:nvPr>
            <p:ph idx="4" type="body"/>
          </p:nvPr>
        </p:nvSpPr>
        <p:spPr>
          <a:xfrm>
            <a:off x="6172200" y="2505075"/>
            <a:ext cx="5183100" cy="3684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5" name="Google Shape;345;p45"/>
          <p:cNvSpPr txBox="1"/>
          <p:nvPr>
            <p:ph idx="10" type="dt"/>
          </p:nvPr>
        </p:nvSpPr>
        <p:spPr>
          <a:xfrm>
            <a:off x="838200" y="6356351"/>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46" name="Google Shape;346;p45"/>
          <p:cNvSpPr txBox="1"/>
          <p:nvPr>
            <p:ph idx="11" type="ftr"/>
          </p:nvPr>
        </p:nvSpPr>
        <p:spPr>
          <a:xfrm>
            <a:off x="4038600" y="6356351"/>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47" name="Google Shape;347;p45"/>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48" name="Shape 348"/>
        <p:cNvGrpSpPr/>
        <p:nvPr/>
      </p:nvGrpSpPr>
      <p:grpSpPr>
        <a:xfrm>
          <a:off x="0" y="0"/>
          <a:ext cx="0" cy="0"/>
          <a:chOff x="0" y="0"/>
          <a:chExt cx="0" cy="0"/>
        </a:xfrm>
      </p:grpSpPr>
      <p:sp>
        <p:nvSpPr>
          <p:cNvPr id="349" name="Google Shape;349;p46"/>
          <p:cNvSpPr txBox="1"/>
          <p:nvPr>
            <p:ph type="title"/>
          </p:nvPr>
        </p:nvSpPr>
        <p:spPr>
          <a:xfrm>
            <a:off x="838200" y="365126"/>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350" name="Google Shape;350;p46"/>
          <p:cNvSpPr txBox="1"/>
          <p:nvPr>
            <p:ph idx="10" type="dt"/>
          </p:nvPr>
        </p:nvSpPr>
        <p:spPr>
          <a:xfrm>
            <a:off x="838200" y="6356351"/>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51" name="Google Shape;351;p46"/>
          <p:cNvSpPr txBox="1"/>
          <p:nvPr>
            <p:ph idx="11" type="ftr"/>
          </p:nvPr>
        </p:nvSpPr>
        <p:spPr>
          <a:xfrm>
            <a:off x="4038600" y="6356351"/>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52" name="Google Shape;352;p46"/>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53" name="Shape 353"/>
        <p:cNvGrpSpPr/>
        <p:nvPr/>
      </p:nvGrpSpPr>
      <p:grpSpPr>
        <a:xfrm>
          <a:off x="0" y="0"/>
          <a:ext cx="0" cy="0"/>
          <a:chOff x="0" y="0"/>
          <a:chExt cx="0" cy="0"/>
        </a:xfrm>
      </p:grpSpPr>
      <p:sp>
        <p:nvSpPr>
          <p:cNvPr id="354" name="Google Shape;354;p47"/>
          <p:cNvSpPr txBox="1"/>
          <p:nvPr>
            <p:ph idx="10" type="dt"/>
          </p:nvPr>
        </p:nvSpPr>
        <p:spPr>
          <a:xfrm>
            <a:off x="838200" y="6356351"/>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55" name="Google Shape;355;p47"/>
          <p:cNvSpPr txBox="1"/>
          <p:nvPr>
            <p:ph idx="11" type="ftr"/>
          </p:nvPr>
        </p:nvSpPr>
        <p:spPr>
          <a:xfrm>
            <a:off x="4038600" y="6356351"/>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56" name="Google Shape;356;p47"/>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357" name="Shape 357"/>
        <p:cNvGrpSpPr/>
        <p:nvPr/>
      </p:nvGrpSpPr>
      <p:grpSpPr>
        <a:xfrm>
          <a:off x="0" y="0"/>
          <a:ext cx="0" cy="0"/>
          <a:chOff x="0" y="0"/>
          <a:chExt cx="0" cy="0"/>
        </a:xfrm>
      </p:grpSpPr>
      <p:sp>
        <p:nvSpPr>
          <p:cNvPr id="358" name="Google Shape;358;p48"/>
          <p:cNvSpPr txBox="1"/>
          <p:nvPr>
            <p:ph type="title"/>
          </p:nvPr>
        </p:nvSpPr>
        <p:spPr>
          <a:xfrm>
            <a:off x="839788" y="457200"/>
            <a:ext cx="3932400" cy="1600200"/>
          </a:xfrm>
          <a:prstGeom prst="rect">
            <a:avLst/>
          </a:prstGeom>
          <a:noFill/>
          <a:ln>
            <a:noFill/>
          </a:ln>
        </p:spPr>
        <p:txBody>
          <a:bodyPr anchorCtr="0" anchor="b" bIns="91425" lIns="91425" spcFirstLastPara="1" rIns="91425" wrap="square" tIns="91425">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359" name="Google Shape;359;p48"/>
          <p:cNvSpPr txBox="1"/>
          <p:nvPr>
            <p:ph idx="1" type="body"/>
          </p:nvPr>
        </p:nvSpPr>
        <p:spPr>
          <a:xfrm>
            <a:off x="5183188" y="987425"/>
            <a:ext cx="6172500" cy="4873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60" name="Google Shape;360;p48"/>
          <p:cNvSpPr txBox="1"/>
          <p:nvPr>
            <p:ph idx="2" type="body"/>
          </p:nvPr>
        </p:nvSpPr>
        <p:spPr>
          <a:xfrm>
            <a:off x="839788" y="2057400"/>
            <a:ext cx="39324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361" name="Google Shape;361;p48"/>
          <p:cNvSpPr txBox="1"/>
          <p:nvPr>
            <p:ph idx="10" type="dt"/>
          </p:nvPr>
        </p:nvSpPr>
        <p:spPr>
          <a:xfrm>
            <a:off x="838200" y="6356351"/>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62" name="Google Shape;362;p48"/>
          <p:cNvSpPr txBox="1"/>
          <p:nvPr>
            <p:ph idx="11" type="ftr"/>
          </p:nvPr>
        </p:nvSpPr>
        <p:spPr>
          <a:xfrm>
            <a:off x="4038600" y="6356351"/>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63" name="Google Shape;363;p48"/>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364" name="Shape 364"/>
        <p:cNvGrpSpPr/>
        <p:nvPr/>
      </p:nvGrpSpPr>
      <p:grpSpPr>
        <a:xfrm>
          <a:off x="0" y="0"/>
          <a:ext cx="0" cy="0"/>
          <a:chOff x="0" y="0"/>
          <a:chExt cx="0" cy="0"/>
        </a:xfrm>
      </p:grpSpPr>
      <p:sp>
        <p:nvSpPr>
          <p:cNvPr id="365" name="Google Shape;365;p49"/>
          <p:cNvSpPr txBox="1"/>
          <p:nvPr>
            <p:ph type="title"/>
          </p:nvPr>
        </p:nvSpPr>
        <p:spPr>
          <a:xfrm>
            <a:off x="839788" y="457200"/>
            <a:ext cx="3932400" cy="1600200"/>
          </a:xfrm>
          <a:prstGeom prst="rect">
            <a:avLst/>
          </a:prstGeom>
          <a:noFill/>
          <a:ln>
            <a:noFill/>
          </a:ln>
        </p:spPr>
        <p:txBody>
          <a:bodyPr anchorCtr="0" anchor="b" bIns="91425" lIns="91425" spcFirstLastPara="1" rIns="91425" wrap="square" tIns="91425">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366" name="Google Shape;366;p49"/>
          <p:cNvSpPr/>
          <p:nvPr>
            <p:ph idx="2" type="pic"/>
          </p:nvPr>
        </p:nvSpPr>
        <p:spPr>
          <a:xfrm>
            <a:off x="5183188" y="987425"/>
            <a:ext cx="6172500" cy="4873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67" name="Google Shape;367;p49"/>
          <p:cNvSpPr txBox="1"/>
          <p:nvPr>
            <p:ph idx="1" type="body"/>
          </p:nvPr>
        </p:nvSpPr>
        <p:spPr>
          <a:xfrm>
            <a:off x="839788" y="2057400"/>
            <a:ext cx="3932400" cy="38115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368" name="Google Shape;368;p49"/>
          <p:cNvSpPr txBox="1"/>
          <p:nvPr>
            <p:ph idx="10" type="dt"/>
          </p:nvPr>
        </p:nvSpPr>
        <p:spPr>
          <a:xfrm>
            <a:off x="838200" y="6356351"/>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69" name="Google Shape;369;p49"/>
          <p:cNvSpPr txBox="1"/>
          <p:nvPr>
            <p:ph idx="11" type="ftr"/>
          </p:nvPr>
        </p:nvSpPr>
        <p:spPr>
          <a:xfrm>
            <a:off x="4038600" y="6356351"/>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70" name="Google Shape;370;p49"/>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371" name="Shape 371"/>
        <p:cNvGrpSpPr/>
        <p:nvPr/>
      </p:nvGrpSpPr>
      <p:grpSpPr>
        <a:xfrm>
          <a:off x="0" y="0"/>
          <a:ext cx="0" cy="0"/>
          <a:chOff x="0" y="0"/>
          <a:chExt cx="0" cy="0"/>
        </a:xfrm>
      </p:grpSpPr>
      <p:sp>
        <p:nvSpPr>
          <p:cNvPr id="372" name="Google Shape;372;p50"/>
          <p:cNvSpPr txBox="1"/>
          <p:nvPr>
            <p:ph type="title"/>
          </p:nvPr>
        </p:nvSpPr>
        <p:spPr>
          <a:xfrm>
            <a:off x="838200" y="365126"/>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373" name="Google Shape;373;p50"/>
          <p:cNvSpPr txBox="1"/>
          <p:nvPr>
            <p:ph idx="1" type="body"/>
          </p:nvPr>
        </p:nvSpPr>
        <p:spPr>
          <a:xfrm rot="5400000">
            <a:off x="3920399" y="-1256576"/>
            <a:ext cx="4351200" cy="105156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4" name="Google Shape;374;p50"/>
          <p:cNvSpPr txBox="1"/>
          <p:nvPr>
            <p:ph idx="10" type="dt"/>
          </p:nvPr>
        </p:nvSpPr>
        <p:spPr>
          <a:xfrm>
            <a:off x="838200" y="6356351"/>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75" name="Google Shape;375;p50"/>
          <p:cNvSpPr txBox="1"/>
          <p:nvPr>
            <p:ph idx="11" type="ftr"/>
          </p:nvPr>
        </p:nvSpPr>
        <p:spPr>
          <a:xfrm>
            <a:off x="4038600" y="6356351"/>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76" name="Google Shape;376;p50"/>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377" name="Shape 377"/>
        <p:cNvGrpSpPr/>
        <p:nvPr/>
      </p:nvGrpSpPr>
      <p:grpSpPr>
        <a:xfrm>
          <a:off x="0" y="0"/>
          <a:ext cx="0" cy="0"/>
          <a:chOff x="0" y="0"/>
          <a:chExt cx="0" cy="0"/>
        </a:xfrm>
      </p:grpSpPr>
      <p:sp>
        <p:nvSpPr>
          <p:cNvPr id="378" name="Google Shape;378;p51"/>
          <p:cNvSpPr txBox="1"/>
          <p:nvPr>
            <p:ph type="title"/>
          </p:nvPr>
        </p:nvSpPr>
        <p:spPr>
          <a:xfrm rot="5400000">
            <a:off x="7133399" y="1956625"/>
            <a:ext cx="5811900" cy="26289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379" name="Google Shape;379;p51"/>
          <p:cNvSpPr txBox="1"/>
          <p:nvPr>
            <p:ph idx="1" type="body"/>
          </p:nvPr>
        </p:nvSpPr>
        <p:spPr>
          <a:xfrm rot="5400000">
            <a:off x="1799399" y="-596075"/>
            <a:ext cx="5811900" cy="77343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0" name="Google Shape;380;p51"/>
          <p:cNvSpPr txBox="1"/>
          <p:nvPr>
            <p:ph idx="10" type="dt"/>
          </p:nvPr>
        </p:nvSpPr>
        <p:spPr>
          <a:xfrm>
            <a:off x="838200" y="6356351"/>
            <a:ext cx="274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81" name="Google Shape;381;p51"/>
          <p:cNvSpPr txBox="1"/>
          <p:nvPr>
            <p:ph idx="11" type="ftr"/>
          </p:nvPr>
        </p:nvSpPr>
        <p:spPr>
          <a:xfrm>
            <a:off x="4038600" y="6356351"/>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350"/>
              <a:buFont typeface="Calibri"/>
              <a:buNone/>
              <a:defRPr b="0" i="0" sz="1350" u="none" cap="none" strike="noStrike">
                <a:solidFill>
                  <a:schemeClr val="dk1"/>
                </a:solidFill>
                <a:latin typeface="Calibri"/>
                <a:ea typeface="Calibri"/>
                <a:cs typeface="Calibri"/>
                <a:sym typeface="Calibri"/>
              </a:defRPr>
            </a:lvl9pPr>
          </a:lstStyle>
          <a:p/>
        </p:txBody>
      </p:sp>
      <p:sp>
        <p:nvSpPr>
          <p:cNvPr id="382" name="Google Shape;382;p51"/>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3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91" name="Shape 391"/>
        <p:cNvGrpSpPr/>
        <p:nvPr/>
      </p:nvGrpSpPr>
      <p:grpSpPr>
        <a:xfrm>
          <a:off x="0" y="0"/>
          <a:ext cx="0" cy="0"/>
          <a:chOff x="0" y="0"/>
          <a:chExt cx="0" cy="0"/>
        </a:xfrm>
      </p:grpSpPr>
      <p:sp>
        <p:nvSpPr>
          <p:cNvPr id="392" name="Google Shape;392;p53"/>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393" name="Google Shape;393;p53"/>
          <p:cNvPicPr preferRelativeResize="0"/>
          <p:nvPr/>
        </p:nvPicPr>
        <p:blipFill rotWithShape="1">
          <a:blip r:embed="rId2">
            <a:alphaModFix/>
          </a:blip>
          <a:srcRect b="43019" l="0" r="22438" t="0"/>
          <a:stretch/>
        </p:blipFill>
        <p:spPr>
          <a:xfrm>
            <a:off x="4510091" y="4397374"/>
            <a:ext cx="7800975" cy="2514599"/>
          </a:xfrm>
          <a:prstGeom prst="rect">
            <a:avLst/>
          </a:prstGeom>
          <a:noFill/>
          <a:ln>
            <a:noFill/>
          </a:ln>
        </p:spPr>
      </p:pic>
      <p:pic>
        <p:nvPicPr>
          <p:cNvPr id="394" name="Google Shape;394;p53"/>
          <p:cNvPicPr preferRelativeResize="0"/>
          <p:nvPr/>
        </p:nvPicPr>
        <p:blipFill rotWithShape="1">
          <a:blip r:embed="rId3">
            <a:alphaModFix/>
          </a:blip>
          <a:srcRect b="0" l="0" r="0" t="0"/>
          <a:stretch/>
        </p:blipFill>
        <p:spPr>
          <a:xfrm>
            <a:off x="3873500" y="5534026"/>
            <a:ext cx="963613" cy="769939"/>
          </a:xfrm>
          <a:prstGeom prst="rect">
            <a:avLst/>
          </a:prstGeom>
          <a:noFill/>
          <a:ln>
            <a:noFill/>
          </a:ln>
        </p:spPr>
      </p:pic>
      <p:pic>
        <p:nvPicPr>
          <p:cNvPr id="395" name="Google Shape;395;p53"/>
          <p:cNvPicPr preferRelativeResize="0"/>
          <p:nvPr/>
        </p:nvPicPr>
        <p:blipFill rotWithShape="1">
          <a:blip r:embed="rId4">
            <a:alphaModFix/>
          </a:blip>
          <a:srcRect b="0" l="0" r="0" t="0"/>
          <a:stretch/>
        </p:blipFill>
        <p:spPr>
          <a:xfrm>
            <a:off x="477840" y="4938715"/>
            <a:ext cx="4422773" cy="484187"/>
          </a:xfrm>
          <a:prstGeom prst="rect">
            <a:avLst/>
          </a:prstGeom>
          <a:noFill/>
          <a:ln>
            <a:noFill/>
          </a:ln>
        </p:spPr>
      </p:pic>
      <p:pic>
        <p:nvPicPr>
          <p:cNvPr id="396" name="Google Shape;396;p53"/>
          <p:cNvPicPr preferRelativeResize="0"/>
          <p:nvPr/>
        </p:nvPicPr>
        <p:blipFill rotWithShape="1">
          <a:blip r:embed="rId5">
            <a:alphaModFix/>
          </a:blip>
          <a:srcRect b="0" l="0" r="0" t="0"/>
          <a:stretch/>
        </p:blipFill>
        <p:spPr>
          <a:xfrm>
            <a:off x="1811339" y="5684838"/>
            <a:ext cx="1428750" cy="476250"/>
          </a:xfrm>
          <a:prstGeom prst="rect">
            <a:avLst/>
          </a:prstGeom>
          <a:noFill/>
          <a:ln>
            <a:noFill/>
          </a:ln>
        </p:spPr>
      </p:pic>
      <p:pic>
        <p:nvPicPr>
          <p:cNvPr id="397" name="Google Shape;397;p53"/>
          <p:cNvPicPr preferRelativeResize="0"/>
          <p:nvPr/>
        </p:nvPicPr>
        <p:blipFill rotWithShape="1">
          <a:blip r:embed="rId6">
            <a:alphaModFix/>
          </a:blip>
          <a:srcRect b="8443" l="25535" r="24976" t="9656"/>
          <a:stretch/>
        </p:blipFill>
        <p:spPr>
          <a:xfrm>
            <a:off x="477837" y="5611815"/>
            <a:ext cx="779463" cy="644525"/>
          </a:xfrm>
          <a:prstGeom prst="rect">
            <a:avLst/>
          </a:prstGeom>
          <a:noFill/>
          <a:ln>
            <a:noFill/>
          </a:ln>
        </p:spPr>
      </p:pic>
      <p:sp>
        <p:nvSpPr>
          <p:cNvPr id="398" name="Google Shape;398;p53"/>
          <p:cNvSpPr txBox="1"/>
          <p:nvPr>
            <p:ph type="ctrTitle"/>
          </p:nvPr>
        </p:nvSpPr>
        <p:spPr>
          <a:xfrm>
            <a:off x="1524000" y="427179"/>
            <a:ext cx="9144000" cy="2387700"/>
          </a:xfrm>
          <a:prstGeom prst="rect">
            <a:avLst/>
          </a:prstGeom>
          <a:noFill/>
          <a:ln>
            <a:noFill/>
          </a:ln>
        </p:spPr>
        <p:txBody>
          <a:bodyPr anchorCtr="0" anchor="b" bIns="60925" lIns="121900" spcFirstLastPara="1" rIns="121900" wrap="square" tIns="60925">
            <a:noAutofit/>
          </a:bodyPr>
          <a:lstStyle>
            <a:lvl1pPr lvl="0" rtl="0" algn="ctr">
              <a:lnSpc>
                <a:spcPct val="90000"/>
              </a:lnSpc>
              <a:spcBef>
                <a:spcPts val="0"/>
              </a:spcBef>
              <a:spcAft>
                <a:spcPts val="0"/>
              </a:spcAft>
              <a:buSzPts val="1900"/>
              <a:buNone/>
              <a:defRPr b="1" sz="7200">
                <a:solidFill>
                  <a:srgbClr val="595857"/>
                </a:solidFill>
                <a:latin typeface="Raleway SemiBold"/>
                <a:ea typeface="Raleway SemiBold"/>
                <a:cs typeface="Raleway SemiBold"/>
                <a:sym typeface="Raleway SemiBold"/>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399" name="Google Shape;399;p53"/>
          <p:cNvSpPr txBox="1"/>
          <p:nvPr>
            <p:ph idx="1" type="subTitle"/>
          </p:nvPr>
        </p:nvSpPr>
        <p:spPr>
          <a:xfrm>
            <a:off x="2246491" y="2872563"/>
            <a:ext cx="7699200" cy="1655700"/>
          </a:xfrm>
          <a:prstGeom prst="rect">
            <a:avLst/>
          </a:prstGeom>
          <a:noFill/>
          <a:ln>
            <a:noFill/>
          </a:ln>
        </p:spPr>
        <p:txBody>
          <a:bodyPr anchorCtr="0" anchor="t" bIns="60925" lIns="121900" spcFirstLastPara="1" rIns="121900" wrap="square" tIns="60925">
            <a:noAutofit/>
          </a:bodyPr>
          <a:lstStyle>
            <a:lvl1pPr lvl="0" rt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800"/>
              <a:buNone/>
              <a:defRPr sz="18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400" name="Google Shape;400;p53"/>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01" name="Google Shape;401;p53"/>
          <p:cNvSpPr txBox="1"/>
          <p:nvPr>
            <p:ph idx="11" type="ftr"/>
          </p:nvPr>
        </p:nvSpPr>
        <p:spPr>
          <a:xfrm>
            <a:off x="477837" y="6341271"/>
            <a:ext cx="50724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esson Header">
  <p:cSld name="Lesson Header">
    <p:spTree>
      <p:nvGrpSpPr>
        <p:cNvPr id="402" name="Shape 402"/>
        <p:cNvGrpSpPr/>
        <p:nvPr/>
      </p:nvGrpSpPr>
      <p:grpSpPr>
        <a:xfrm>
          <a:off x="0" y="0"/>
          <a:ext cx="0" cy="0"/>
          <a:chOff x="0" y="0"/>
          <a:chExt cx="0" cy="0"/>
        </a:xfrm>
      </p:grpSpPr>
      <p:sp>
        <p:nvSpPr>
          <p:cNvPr id="403" name="Google Shape;403;p54"/>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404" name="Google Shape;404;p54"/>
          <p:cNvPicPr preferRelativeResize="0"/>
          <p:nvPr/>
        </p:nvPicPr>
        <p:blipFill rotWithShape="1">
          <a:blip r:embed="rId2">
            <a:alphaModFix/>
          </a:blip>
          <a:srcRect b="43019" l="0" r="22438" t="0"/>
          <a:stretch/>
        </p:blipFill>
        <p:spPr>
          <a:xfrm>
            <a:off x="4510091" y="4397374"/>
            <a:ext cx="7800975" cy="2514599"/>
          </a:xfrm>
          <a:prstGeom prst="rect">
            <a:avLst/>
          </a:prstGeom>
          <a:noFill/>
          <a:ln>
            <a:noFill/>
          </a:ln>
        </p:spPr>
      </p:pic>
      <p:sp>
        <p:nvSpPr>
          <p:cNvPr id="405" name="Google Shape;405;p54"/>
          <p:cNvSpPr txBox="1"/>
          <p:nvPr>
            <p:ph type="ctrTitle"/>
          </p:nvPr>
        </p:nvSpPr>
        <p:spPr>
          <a:xfrm>
            <a:off x="-90488" y="984408"/>
            <a:ext cx="12282300" cy="2387700"/>
          </a:xfrm>
          <a:prstGeom prst="rect">
            <a:avLst/>
          </a:prstGeom>
          <a:noFill/>
          <a:ln>
            <a:noFill/>
          </a:ln>
        </p:spPr>
        <p:txBody>
          <a:bodyPr anchorCtr="0" anchor="b" bIns="60925" lIns="121900" spcFirstLastPara="1" rIns="121900" wrap="square" tIns="60925">
            <a:noAutofit/>
          </a:bodyPr>
          <a:lstStyle>
            <a:lvl1pPr lvl="0" rtl="0" algn="ctr">
              <a:lnSpc>
                <a:spcPct val="90000"/>
              </a:lnSpc>
              <a:spcBef>
                <a:spcPts val="0"/>
              </a:spcBef>
              <a:spcAft>
                <a:spcPts val="0"/>
              </a:spcAft>
              <a:buSzPts val="1900"/>
              <a:buNone/>
              <a:defRPr b="1" sz="6700">
                <a:solidFill>
                  <a:srgbClr val="595857"/>
                </a:solidFill>
                <a:latin typeface="Raleway SemiBold"/>
                <a:ea typeface="Raleway SemiBold"/>
                <a:cs typeface="Raleway SemiBold"/>
                <a:sym typeface="Raleway SemiBold"/>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06" name="Google Shape;406;p54"/>
          <p:cNvSpPr txBox="1"/>
          <p:nvPr>
            <p:ph idx="1" type="subTitle"/>
          </p:nvPr>
        </p:nvSpPr>
        <p:spPr>
          <a:xfrm>
            <a:off x="-90488" y="3430805"/>
            <a:ext cx="12282300" cy="1655700"/>
          </a:xfrm>
          <a:prstGeom prst="rect">
            <a:avLst/>
          </a:prstGeom>
          <a:noFill/>
          <a:ln>
            <a:noFill/>
          </a:ln>
        </p:spPr>
        <p:txBody>
          <a:bodyPr anchorCtr="0" anchor="t" bIns="60925" lIns="121900" spcFirstLastPara="1" rIns="121900" wrap="square" tIns="60925">
            <a:noAutofit/>
          </a:bodyPr>
          <a:lstStyle>
            <a:lvl1pPr lvl="0" rt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800"/>
              <a:buNone/>
              <a:defRPr sz="18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407" name="Google Shape;407;p54"/>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08" name="Google Shape;408;p54"/>
          <p:cNvSpPr txBox="1"/>
          <p:nvPr>
            <p:ph idx="11" type="ftr"/>
          </p:nvPr>
        </p:nvSpPr>
        <p:spPr>
          <a:xfrm>
            <a:off x="477839" y="6356351"/>
            <a:ext cx="5174700" cy="350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0" name="Shape 50"/>
        <p:cNvGrpSpPr/>
        <p:nvPr/>
      </p:nvGrpSpPr>
      <p:grpSpPr>
        <a:xfrm>
          <a:off x="0" y="0"/>
          <a:ext cx="0" cy="0"/>
          <a:chOff x="0" y="0"/>
          <a:chExt cx="0" cy="0"/>
        </a:xfrm>
      </p:grpSpPr>
      <p:sp>
        <p:nvSpPr>
          <p:cNvPr id="51" name="Google Shape;51;p6"/>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2" name="Google Shape;52;p6"/>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53" name="Google Shape;53;p6"/>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54" name="Google Shape;54;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5" name="Google Shape;55;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595857"/>
              </a:buClr>
              <a:buSzPts val="2400"/>
              <a:buNone/>
              <a:defRPr b="1" sz="2400"/>
            </a:lvl1pPr>
            <a:lvl2pPr indent="-228600" lvl="1" marL="914400" algn="l">
              <a:lnSpc>
                <a:spcPct val="90000"/>
              </a:lnSpc>
              <a:spcBef>
                <a:spcPts val="500"/>
              </a:spcBef>
              <a:spcAft>
                <a:spcPts val="0"/>
              </a:spcAft>
              <a:buClr>
                <a:srgbClr val="595857"/>
              </a:buClr>
              <a:buSzPts val="2000"/>
              <a:buNone/>
              <a:defRPr b="1" sz="2000"/>
            </a:lvl2pPr>
            <a:lvl3pPr indent="-228600" lvl="2" marL="1371600" algn="l">
              <a:lnSpc>
                <a:spcPct val="90000"/>
              </a:lnSpc>
              <a:spcBef>
                <a:spcPts val="500"/>
              </a:spcBef>
              <a:spcAft>
                <a:spcPts val="0"/>
              </a:spcAft>
              <a:buClr>
                <a:srgbClr val="595857"/>
              </a:buClr>
              <a:buSzPts val="1800"/>
              <a:buNone/>
              <a:defRPr b="1" sz="1800"/>
            </a:lvl3pPr>
            <a:lvl4pPr indent="-228600" lvl="3" marL="1828800" algn="l">
              <a:lnSpc>
                <a:spcPct val="90000"/>
              </a:lnSpc>
              <a:spcBef>
                <a:spcPts val="500"/>
              </a:spcBef>
              <a:spcAft>
                <a:spcPts val="0"/>
              </a:spcAft>
              <a:buClr>
                <a:srgbClr val="595857"/>
              </a:buClr>
              <a:buSzPts val="1600"/>
              <a:buNone/>
              <a:defRPr b="1" sz="1600"/>
            </a:lvl4pPr>
            <a:lvl5pPr indent="-228600" lvl="4" marL="2286000" algn="l">
              <a:lnSpc>
                <a:spcPct val="90000"/>
              </a:lnSpc>
              <a:spcBef>
                <a:spcPts val="500"/>
              </a:spcBef>
              <a:spcAft>
                <a:spcPts val="0"/>
              </a:spcAft>
              <a:buClr>
                <a:srgbClr val="595857"/>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rgbClr val="595857"/>
              </a:buClr>
              <a:buSzPts val="2400"/>
              <a:buNone/>
              <a:defRPr b="1" sz="2400"/>
            </a:lvl1pPr>
            <a:lvl2pPr indent="-228600" lvl="1" marL="914400" algn="l">
              <a:lnSpc>
                <a:spcPct val="90000"/>
              </a:lnSpc>
              <a:spcBef>
                <a:spcPts val="500"/>
              </a:spcBef>
              <a:spcAft>
                <a:spcPts val="0"/>
              </a:spcAft>
              <a:buClr>
                <a:srgbClr val="595857"/>
              </a:buClr>
              <a:buSzPts val="2000"/>
              <a:buNone/>
              <a:defRPr b="1" sz="2000"/>
            </a:lvl2pPr>
            <a:lvl3pPr indent="-228600" lvl="2" marL="1371600" algn="l">
              <a:lnSpc>
                <a:spcPct val="90000"/>
              </a:lnSpc>
              <a:spcBef>
                <a:spcPts val="500"/>
              </a:spcBef>
              <a:spcAft>
                <a:spcPts val="0"/>
              </a:spcAft>
              <a:buClr>
                <a:srgbClr val="595857"/>
              </a:buClr>
              <a:buSzPts val="1800"/>
              <a:buNone/>
              <a:defRPr b="1" sz="1800"/>
            </a:lvl3pPr>
            <a:lvl4pPr indent="-228600" lvl="3" marL="1828800" algn="l">
              <a:lnSpc>
                <a:spcPct val="90000"/>
              </a:lnSpc>
              <a:spcBef>
                <a:spcPts val="500"/>
              </a:spcBef>
              <a:spcAft>
                <a:spcPts val="0"/>
              </a:spcAft>
              <a:buClr>
                <a:srgbClr val="595857"/>
              </a:buClr>
              <a:buSzPts val="1600"/>
              <a:buNone/>
              <a:defRPr b="1" sz="1600"/>
            </a:lvl4pPr>
            <a:lvl5pPr indent="-228600" lvl="4" marL="2286000" algn="l">
              <a:lnSpc>
                <a:spcPct val="90000"/>
              </a:lnSpc>
              <a:spcBef>
                <a:spcPts val="500"/>
              </a:spcBef>
              <a:spcAft>
                <a:spcPts val="0"/>
              </a:spcAft>
              <a:buClr>
                <a:srgbClr val="595857"/>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8" name="Google Shape;58;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595857"/>
              </a:buClr>
              <a:buSzPts val="1800"/>
              <a:buChar char="•"/>
              <a:defRPr/>
            </a:lvl1pPr>
            <a:lvl2pPr indent="-342900" lvl="1" marL="914400" algn="l">
              <a:lnSpc>
                <a:spcPct val="90000"/>
              </a:lnSpc>
              <a:spcBef>
                <a:spcPts val="500"/>
              </a:spcBef>
              <a:spcAft>
                <a:spcPts val="0"/>
              </a:spcAft>
              <a:buClr>
                <a:srgbClr val="595857"/>
              </a:buClr>
              <a:buSzPts val="1800"/>
              <a:buChar char="•"/>
              <a:defRPr/>
            </a:lvl2pPr>
            <a:lvl3pPr indent="-342900" lvl="2" marL="1371600" algn="l">
              <a:lnSpc>
                <a:spcPct val="90000"/>
              </a:lnSpc>
              <a:spcBef>
                <a:spcPts val="500"/>
              </a:spcBef>
              <a:spcAft>
                <a:spcPts val="0"/>
              </a:spcAft>
              <a:buClr>
                <a:srgbClr val="595857"/>
              </a:buClr>
              <a:buSzPts val="1800"/>
              <a:buChar char="•"/>
              <a:defRPr/>
            </a:lvl3pPr>
            <a:lvl4pPr indent="-342900" lvl="3" marL="1828800" algn="l">
              <a:lnSpc>
                <a:spcPct val="90000"/>
              </a:lnSpc>
              <a:spcBef>
                <a:spcPts val="500"/>
              </a:spcBef>
              <a:spcAft>
                <a:spcPts val="0"/>
              </a:spcAft>
              <a:buClr>
                <a:srgbClr val="595857"/>
              </a:buClr>
              <a:buSzPts val="1800"/>
              <a:buChar char="•"/>
              <a:defRPr/>
            </a:lvl4pPr>
            <a:lvl5pPr indent="-342900" lvl="4" marL="2286000" algn="l">
              <a:lnSpc>
                <a:spcPct val="90000"/>
              </a:lnSpc>
              <a:spcBef>
                <a:spcPts val="500"/>
              </a:spcBef>
              <a:spcAft>
                <a:spcPts val="0"/>
              </a:spcAft>
              <a:buClr>
                <a:srgbClr val="595857"/>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6"/>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09" name="Shape 409"/>
        <p:cNvGrpSpPr/>
        <p:nvPr/>
      </p:nvGrpSpPr>
      <p:grpSpPr>
        <a:xfrm>
          <a:off x="0" y="0"/>
          <a:ext cx="0" cy="0"/>
          <a:chOff x="0" y="0"/>
          <a:chExt cx="0" cy="0"/>
        </a:xfrm>
      </p:grpSpPr>
      <p:sp>
        <p:nvSpPr>
          <p:cNvPr id="410" name="Google Shape;410;p55"/>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411" name="Google Shape;411;p55"/>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12" name="Google Shape;412;p55"/>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13" name="Google Shape;413;p55"/>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14" name="Google Shape;414;p55"/>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15" name="Google Shape;415;p55"/>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16" name="Google Shape;416;p55"/>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17" name="Shape 417"/>
        <p:cNvGrpSpPr/>
        <p:nvPr/>
      </p:nvGrpSpPr>
      <p:grpSpPr>
        <a:xfrm>
          <a:off x="0" y="0"/>
          <a:ext cx="0" cy="0"/>
          <a:chOff x="0" y="0"/>
          <a:chExt cx="0" cy="0"/>
        </a:xfrm>
      </p:grpSpPr>
      <p:sp>
        <p:nvSpPr>
          <p:cNvPr id="418" name="Google Shape;418;p56"/>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19" name="Google Shape;419;p56"/>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20" name="Google Shape;420;p56"/>
          <p:cNvSpPr txBox="1"/>
          <p:nvPr/>
        </p:nvSpPr>
        <p:spPr>
          <a:xfrm>
            <a:off x="850899" y="6356352"/>
            <a:ext cx="51687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21" name="Google Shape;421;p56"/>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22" name="Google Shape;422;p56"/>
          <p:cNvSpPr txBox="1"/>
          <p:nvPr>
            <p:ph idx="1" type="body"/>
          </p:nvPr>
        </p:nvSpPr>
        <p:spPr>
          <a:xfrm>
            <a:off x="838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23" name="Google Shape;423;p56"/>
          <p:cNvSpPr txBox="1"/>
          <p:nvPr>
            <p:ph idx="2" type="body"/>
          </p:nvPr>
        </p:nvSpPr>
        <p:spPr>
          <a:xfrm>
            <a:off x="6172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24" name="Google Shape;424;p56"/>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25" name="Google Shape;425;p56"/>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426" name="Shape 426"/>
        <p:cNvGrpSpPr/>
        <p:nvPr/>
      </p:nvGrpSpPr>
      <p:grpSpPr>
        <a:xfrm>
          <a:off x="0" y="0"/>
          <a:ext cx="0" cy="0"/>
          <a:chOff x="0" y="0"/>
          <a:chExt cx="0" cy="0"/>
        </a:xfrm>
      </p:grpSpPr>
      <p:sp>
        <p:nvSpPr>
          <p:cNvPr id="427" name="Google Shape;427;p57"/>
          <p:cNvSpPr txBox="1"/>
          <p:nvPr>
            <p:ph type="title"/>
          </p:nvPr>
        </p:nvSpPr>
        <p:spPr>
          <a:xfrm>
            <a:off x="831851" y="1709740"/>
            <a:ext cx="10515600" cy="28527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b="1" sz="66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28" name="Google Shape;428;p57"/>
          <p:cNvSpPr txBox="1"/>
          <p:nvPr>
            <p:ph idx="1" type="body"/>
          </p:nvPr>
        </p:nvSpPr>
        <p:spPr>
          <a:xfrm>
            <a:off x="831851" y="4589465"/>
            <a:ext cx="10515600" cy="15000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888888"/>
              </a:buClr>
              <a:buSzPts val="2400"/>
              <a:buNone/>
              <a:defRPr i="1" sz="2400" cap="none">
                <a:solidFill>
                  <a:srgbClr val="888888"/>
                </a:solidFill>
                <a:latin typeface="Montserrat Medium"/>
                <a:ea typeface="Montserrat Medium"/>
                <a:cs typeface="Montserrat Medium"/>
                <a:sym typeface="Montserrat Medium"/>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429" name="Google Shape;429;p57"/>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30" name="Google Shape;430;p57"/>
          <p:cNvSpPr txBox="1"/>
          <p:nvPr>
            <p:ph idx="11" type="ftr"/>
          </p:nvPr>
        </p:nvSpPr>
        <p:spPr>
          <a:xfrm>
            <a:off x="3581400" y="6356352"/>
            <a:ext cx="50292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31" name="Google Shape;431;p57"/>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32" name="Shape 432"/>
        <p:cNvGrpSpPr/>
        <p:nvPr/>
      </p:nvGrpSpPr>
      <p:grpSpPr>
        <a:xfrm>
          <a:off x="0" y="0"/>
          <a:ext cx="0" cy="0"/>
          <a:chOff x="0" y="0"/>
          <a:chExt cx="0" cy="0"/>
        </a:xfrm>
      </p:grpSpPr>
      <p:sp>
        <p:nvSpPr>
          <p:cNvPr id="433" name="Google Shape;433;p58"/>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34" name="Google Shape;434;p58"/>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35" name="Google Shape;435;p58"/>
          <p:cNvSpPr txBox="1"/>
          <p:nvPr/>
        </p:nvSpPr>
        <p:spPr>
          <a:xfrm>
            <a:off x="850899" y="6356352"/>
            <a:ext cx="51468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36" name="Google Shape;436;p58"/>
          <p:cNvSpPr txBox="1"/>
          <p:nvPr>
            <p:ph type="title"/>
          </p:nvPr>
        </p:nvSpPr>
        <p:spPr>
          <a:xfrm>
            <a:off x="839788"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37" name="Google Shape;437;p58"/>
          <p:cNvSpPr txBox="1"/>
          <p:nvPr>
            <p:ph idx="1" type="body"/>
          </p:nvPr>
        </p:nvSpPr>
        <p:spPr>
          <a:xfrm>
            <a:off x="839789" y="1681163"/>
            <a:ext cx="51576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38" name="Google Shape;438;p58"/>
          <p:cNvSpPr txBox="1"/>
          <p:nvPr>
            <p:ph idx="2" type="body"/>
          </p:nvPr>
        </p:nvSpPr>
        <p:spPr>
          <a:xfrm>
            <a:off x="839789" y="2505075"/>
            <a:ext cx="51576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39" name="Google Shape;439;p58"/>
          <p:cNvSpPr txBox="1"/>
          <p:nvPr>
            <p:ph idx="3" type="body"/>
          </p:nvPr>
        </p:nvSpPr>
        <p:spPr>
          <a:xfrm>
            <a:off x="6172202" y="1681163"/>
            <a:ext cx="51831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440" name="Google Shape;440;p58"/>
          <p:cNvSpPr txBox="1"/>
          <p:nvPr>
            <p:ph idx="4" type="body"/>
          </p:nvPr>
        </p:nvSpPr>
        <p:spPr>
          <a:xfrm>
            <a:off x="6172202" y="2505075"/>
            <a:ext cx="51831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41" name="Google Shape;441;p58"/>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42" name="Google Shape;442;p58"/>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43" name="Shape 443"/>
        <p:cNvGrpSpPr/>
        <p:nvPr/>
      </p:nvGrpSpPr>
      <p:grpSpPr>
        <a:xfrm>
          <a:off x="0" y="0"/>
          <a:ext cx="0" cy="0"/>
          <a:chOff x="0" y="0"/>
          <a:chExt cx="0" cy="0"/>
        </a:xfrm>
      </p:grpSpPr>
      <p:sp>
        <p:nvSpPr>
          <p:cNvPr id="444" name="Google Shape;444;p59"/>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5" name="Google Shape;445;p59"/>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46" name="Google Shape;446;p59"/>
          <p:cNvSpPr txBox="1"/>
          <p:nvPr/>
        </p:nvSpPr>
        <p:spPr>
          <a:xfrm>
            <a:off x="850899" y="6356352"/>
            <a:ext cx="51600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47" name="Google Shape;447;p59"/>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48" name="Google Shape;448;p59"/>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49" name="Google Shape;449;p59"/>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50" name="Shape 450"/>
        <p:cNvGrpSpPr/>
        <p:nvPr/>
      </p:nvGrpSpPr>
      <p:grpSpPr>
        <a:xfrm>
          <a:off x="0" y="0"/>
          <a:ext cx="0" cy="0"/>
          <a:chOff x="0" y="0"/>
          <a:chExt cx="0" cy="0"/>
        </a:xfrm>
      </p:grpSpPr>
      <p:sp>
        <p:nvSpPr>
          <p:cNvPr id="451" name="Google Shape;451;p60"/>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52" name="Google Shape;452;p60"/>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53" name="Google Shape;453;p60"/>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54" name="Google Shape;454;p60"/>
          <p:cNvSpPr txBox="1"/>
          <p:nvPr>
            <p:ph idx="11" type="ftr"/>
          </p:nvPr>
        </p:nvSpPr>
        <p:spPr>
          <a:xfrm>
            <a:off x="3581400" y="6356352"/>
            <a:ext cx="50292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55" name="Google Shape;455;p60"/>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456" name="Shape 456"/>
        <p:cNvGrpSpPr/>
        <p:nvPr/>
      </p:nvGrpSpPr>
      <p:grpSpPr>
        <a:xfrm>
          <a:off x="0" y="0"/>
          <a:ext cx="0" cy="0"/>
          <a:chOff x="0" y="0"/>
          <a:chExt cx="0" cy="0"/>
        </a:xfrm>
      </p:grpSpPr>
      <p:sp>
        <p:nvSpPr>
          <p:cNvPr id="457" name="Google Shape;457;p61"/>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58" name="Google Shape;458;p61"/>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59" name="Google Shape;459;p61"/>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60" name="Google Shape;460;p61"/>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61" name="Google Shape;461;p61"/>
          <p:cNvSpPr txBox="1"/>
          <p:nvPr>
            <p:ph idx="1" type="body"/>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indent="-431800" lvl="0" marL="457200" rtl="0" algn="l">
              <a:lnSpc>
                <a:spcPct val="90000"/>
              </a:lnSpc>
              <a:spcBef>
                <a:spcPts val="1000"/>
              </a:spcBef>
              <a:spcAft>
                <a:spcPts val="0"/>
              </a:spcAft>
              <a:buClr>
                <a:srgbClr val="595857"/>
              </a:buClr>
              <a:buSzPts val="3200"/>
              <a:buChar char="•"/>
              <a:defRPr sz="3200"/>
            </a:lvl1pPr>
            <a:lvl2pPr indent="-406400" lvl="1" marL="914400" rtl="0" algn="l">
              <a:lnSpc>
                <a:spcPct val="90000"/>
              </a:lnSpc>
              <a:spcBef>
                <a:spcPts val="500"/>
              </a:spcBef>
              <a:spcAft>
                <a:spcPts val="0"/>
              </a:spcAft>
              <a:buClr>
                <a:srgbClr val="595857"/>
              </a:buClr>
              <a:buSzPts val="2800"/>
              <a:buChar char="•"/>
              <a:defRPr sz="2800"/>
            </a:lvl2pPr>
            <a:lvl3pPr indent="-381000" lvl="2" marL="1371600" rtl="0" algn="l">
              <a:lnSpc>
                <a:spcPct val="90000"/>
              </a:lnSpc>
              <a:spcBef>
                <a:spcPts val="500"/>
              </a:spcBef>
              <a:spcAft>
                <a:spcPts val="0"/>
              </a:spcAft>
              <a:buClr>
                <a:srgbClr val="595857"/>
              </a:buClr>
              <a:buSzPts val="2400"/>
              <a:buChar char="•"/>
              <a:defRPr sz="2400"/>
            </a:lvl3pPr>
            <a:lvl4pPr indent="-355600" lvl="3" marL="1828800" rtl="0" algn="l">
              <a:lnSpc>
                <a:spcPct val="90000"/>
              </a:lnSpc>
              <a:spcBef>
                <a:spcPts val="500"/>
              </a:spcBef>
              <a:spcAft>
                <a:spcPts val="0"/>
              </a:spcAft>
              <a:buClr>
                <a:srgbClr val="595857"/>
              </a:buClr>
              <a:buSzPts val="2000"/>
              <a:buChar char="•"/>
              <a:defRPr sz="2000"/>
            </a:lvl4pPr>
            <a:lvl5pPr indent="-355600" lvl="4" marL="2286000" rtl="0" algn="l">
              <a:lnSpc>
                <a:spcPct val="90000"/>
              </a:lnSpc>
              <a:spcBef>
                <a:spcPts val="500"/>
              </a:spcBef>
              <a:spcAft>
                <a:spcPts val="0"/>
              </a:spcAft>
              <a:buClr>
                <a:srgbClr val="595857"/>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462" name="Google Shape;462;p61"/>
          <p:cNvSpPr txBox="1"/>
          <p:nvPr>
            <p:ph idx="2"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463" name="Google Shape;463;p61"/>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64" name="Google Shape;464;p61"/>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465" name="Shape 465"/>
        <p:cNvGrpSpPr/>
        <p:nvPr/>
      </p:nvGrpSpPr>
      <p:grpSpPr>
        <a:xfrm>
          <a:off x="0" y="0"/>
          <a:ext cx="0" cy="0"/>
          <a:chOff x="0" y="0"/>
          <a:chExt cx="0" cy="0"/>
        </a:xfrm>
      </p:grpSpPr>
      <p:sp>
        <p:nvSpPr>
          <p:cNvPr id="466" name="Google Shape;466;p62"/>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67" name="Google Shape;467;p62"/>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68" name="Google Shape;468;p62"/>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469" name="Google Shape;469;p62"/>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70" name="Google Shape;470;p62"/>
          <p:cNvSpPr/>
          <p:nvPr>
            <p:ph idx="2" type="pic"/>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lvl="0" marR="0" rtl="0" algn="l">
              <a:lnSpc>
                <a:spcPct val="90000"/>
              </a:lnSpc>
              <a:spcBef>
                <a:spcPts val="1000"/>
              </a:spcBef>
              <a:spcAft>
                <a:spcPts val="0"/>
              </a:spcAft>
              <a:buClr>
                <a:srgbClr val="595857"/>
              </a:buClr>
              <a:buSzPts val="3200"/>
              <a:buFont typeface="Arial"/>
              <a:buNone/>
              <a:defRPr b="0" i="0" sz="3200" u="none" cap="none" strike="noStrike">
                <a:solidFill>
                  <a:srgbClr val="595857"/>
                </a:solidFill>
                <a:latin typeface="Open Sans"/>
                <a:ea typeface="Open Sans"/>
                <a:cs typeface="Open Sans"/>
                <a:sym typeface="Open Sans"/>
              </a:defRPr>
            </a:lvl1pPr>
            <a:lvl2pPr lvl="1" marR="0" rtl="0" algn="l">
              <a:lnSpc>
                <a:spcPct val="90000"/>
              </a:lnSpc>
              <a:spcBef>
                <a:spcPts val="500"/>
              </a:spcBef>
              <a:spcAft>
                <a:spcPts val="0"/>
              </a:spcAft>
              <a:buClr>
                <a:srgbClr val="595857"/>
              </a:buClr>
              <a:buSzPts val="2800"/>
              <a:buFont typeface="Arial"/>
              <a:buNone/>
              <a:defRPr b="0" i="0" sz="2800" u="none" cap="none" strike="noStrike">
                <a:solidFill>
                  <a:srgbClr val="595857"/>
                </a:solidFill>
                <a:latin typeface="Open Sans"/>
                <a:ea typeface="Open Sans"/>
                <a:cs typeface="Open Sans"/>
                <a:sym typeface="Open Sans"/>
              </a:defRPr>
            </a:lvl2pPr>
            <a:lvl3pPr lvl="2" marR="0" rtl="0" algn="l">
              <a:lnSpc>
                <a:spcPct val="90000"/>
              </a:lnSpc>
              <a:spcBef>
                <a:spcPts val="500"/>
              </a:spcBef>
              <a:spcAft>
                <a:spcPts val="0"/>
              </a:spcAft>
              <a:buClr>
                <a:srgbClr val="595857"/>
              </a:buClr>
              <a:buSzPts val="2400"/>
              <a:buFont typeface="Arial"/>
              <a:buNone/>
              <a:defRPr b="0" i="0" sz="2400" u="none" cap="none" strike="noStrike">
                <a:solidFill>
                  <a:srgbClr val="595857"/>
                </a:solidFill>
                <a:latin typeface="Open Sans"/>
                <a:ea typeface="Open Sans"/>
                <a:cs typeface="Open Sans"/>
                <a:sym typeface="Open Sans"/>
              </a:defRPr>
            </a:lvl3pPr>
            <a:lvl4pPr lvl="3"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4pPr>
            <a:lvl5pPr lvl="4"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1" name="Google Shape;471;p62"/>
          <p:cNvSpPr txBox="1"/>
          <p:nvPr>
            <p:ph idx="1"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472" name="Google Shape;472;p62"/>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73" name="Google Shape;473;p62"/>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474" name="Shape 474"/>
        <p:cNvGrpSpPr/>
        <p:nvPr/>
      </p:nvGrpSpPr>
      <p:grpSpPr>
        <a:xfrm>
          <a:off x="0" y="0"/>
          <a:ext cx="0" cy="0"/>
          <a:chOff x="0" y="0"/>
          <a:chExt cx="0" cy="0"/>
        </a:xfrm>
      </p:grpSpPr>
      <p:sp>
        <p:nvSpPr>
          <p:cNvPr id="475" name="Google Shape;475;p63"/>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76" name="Google Shape;476;p63"/>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77" name="Google Shape;477;p63"/>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478" name="Google Shape;478;p63"/>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79" name="Google Shape;479;p63"/>
          <p:cNvSpPr txBox="1"/>
          <p:nvPr>
            <p:ph idx="1" type="body"/>
          </p:nvPr>
        </p:nvSpPr>
        <p:spPr>
          <a:xfrm rot="5400000">
            <a:off x="3920400" y="-1256575"/>
            <a:ext cx="4351200" cy="105156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80" name="Google Shape;480;p63"/>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81" name="Google Shape;481;p63"/>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482" name="Shape 482"/>
        <p:cNvGrpSpPr/>
        <p:nvPr/>
      </p:nvGrpSpPr>
      <p:grpSpPr>
        <a:xfrm>
          <a:off x="0" y="0"/>
          <a:ext cx="0" cy="0"/>
          <a:chOff x="0" y="0"/>
          <a:chExt cx="0" cy="0"/>
        </a:xfrm>
      </p:grpSpPr>
      <p:sp>
        <p:nvSpPr>
          <p:cNvPr id="483" name="Google Shape;483;p64"/>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84" name="Google Shape;484;p64"/>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485" name="Google Shape;485;p64"/>
          <p:cNvSpPr txBox="1"/>
          <p:nvPr/>
        </p:nvSpPr>
        <p:spPr>
          <a:xfrm>
            <a:off x="850900" y="6356352"/>
            <a:ext cx="50292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486" name="Google Shape;486;p64"/>
          <p:cNvSpPr txBox="1"/>
          <p:nvPr>
            <p:ph type="title"/>
          </p:nvPr>
        </p:nvSpPr>
        <p:spPr>
          <a:xfrm rot="5400000">
            <a:off x="7133401" y="1956625"/>
            <a:ext cx="5811900" cy="26289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487" name="Google Shape;487;p64"/>
          <p:cNvSpPr txBox="1"/>
          <p:nvPr>
            <p:ph idx="1" type="body"/>
          </p:nvPr>
        </p:nvSpPr>
        <p:spPr>
          <a:xfrm rot="5400000">
            <a:off x="1799402" y="-596075"/>
            <a:ext cx="5811900" cy="773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488" name="Google Shape;488;p64"/>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489" name="Google Shape;489;p64"/>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1" name="Shape 61"/>
        <p:cNvGrpSpPr/>
        <p:nvPr/>
      </p:nvGrpSpPr>
      <p:grpSpPr>
        <a:xfrm>
          <a:off x="0" y="0"/>
          <a:ext cx="0" cy="0"/>
          <a:chOff x="0" y="0"/>
          <a:chExt cx="0" cy="0"/>
        </a:xfrm>
      </p:grpSpPr>
      <p:sp>
        <p:nvSpPr>
          <p:cNvPr id="62" name="Google Shape;62;p7"/>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63" name="Google Shape;63;p7"/>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64" name="Google Shape;64;p7"/>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65" name="Google Shape;65;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6" name="Google Shape;66;p7"/>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498" name="Shape 498"/>
        <p:cNvGrpSpPr/>
        <p:nvPr/>
      </p:nvGrpSpPr>
      <p:grpSpPr>
        <a:xfrm>
          <a:off x="0" y="0"/>
          <a:ext cx="0" cy="0"/>
          <a:chOff x="0" y="0"/>
          <a:chExt cx="0" cy="0"/>
        </a:xfrm>
      </p:grpSpPr>
      <p:sp>
        <p:nvSpPr>
          <p:cNvPr id="499" name="Google Shape;499;p66"/>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00" name="Google Shape;500;p66"/>
          <p:cNvPicPr preferRelativeResize="0"/>
          <p:nvPr/>
        </p:nvPicPr>
        <p:blipFill rotWithShape="1">
          <a:blip r:embed="rId2">
            <a:alphaModFix/>
          </a:blip>
          <a:srcRect b="43019" l="0" r="22438" t="0"/>
          <a:stretch/>
        </p:blipFill>
        <p:spPr>
          <a:xfrm>
            <a:off x="4510091" y="4397374"/>
            <a:ext cx="7800975" cy="2514599"/>
          </a:xfrm>
          <a:prstGeom prst="rect">
            <a:avLst/>
          </a:prstGeom>
          <a:noFill/>
          <a:ln>
            <a:noFill/>
          </a:ln>
        </p:spPr>
      </p:pic>
      <p:pic>
        <p:nvPicPr>
          <p:cNvPr id="501" name="Google Shape;501;p66"/>
          <p:cNvPicPr preferRelativeResize="0"/>
          <p:nvPr/>
        </p:nvPicPr>
        <p:blipFill rotWithShape="1">
          <a:blip r:embed="rId3">
            <a:alphaModFix/>
          </a:blip>
          <a:srcRect b="0" l="0" r="0" t="0"/>
          <a:stretch/>
        </p:blipFill>
        <p:spPr>
          <a:xfrm>
            <a:off x="3873500" y="5534026"/>
            <a:ext cx="963613" cy="769939"/>
          </a:xfrm>
          <a:prstGeom prst="rect">
            <a:avLst/>
          </a:prstGeom>
          <a:noFill/>
          <a:ln>
            <a:noFill/>
          </a:ln>
        </p:spPr>
      </p:pic>
      <p:pic>
        <p:nvPicPr>
          <p:cNvPr id="502" name="Google Shape;502;p66"/>
          <p:cNvPicPr preferRelativeResize="0"/>
          <p:nvPr/>
        </p:nvPicPr>
        <p:blipFill rotWithShape="1">
          <a:blip r:embed="rId4">
            <a:alphaModFix/>
          </a:blip>
          <a:srcRect b="0" l="0" r="0" t="0"/>
          <a:stretch/>
        </p:blipFill>
        <p:spPr>
          <a:xfrm>
            <a:off x="477840" y="4938715"/>
            <a:ext cx="4422773" cy="484187"/>
          </a:xfrm>
          <a:prstGeom prst="rect">
            <a:avLst/>
          </a:prstGeom>
          <a:noFill/>
          <a:ln>
            <a:noFill/>
          </a:ln>
        </p:spPr>
      </p:pic>
      <p:pic>
        <p:nvPicPr>
          <p:cNvPr id="503" name="Google Shape;503;p66"/>
          <p:cNvPicPr preferRelativeResize="0"/>
          <p:nvPr/>
        </p:nvPicPr>
        <p:blipFill rotWithShape="1">
          <a:blip r:embed="rId5">
            <a:alphaModFix/>
          </a:blip>
          <a:srcRect b="0" l="0" r="0" t="0"/>
          <a:stretch/>
        </p:blipFill>
        <p:spPr>
          <a:xfrm>
            <a:off x="1811339" y="5684838"/>
            <a:ext cx="1428750" cy="476250"/>
          </a:xfrm>
          <a:prstGeom prst="rect">
            <a:avLst/>
          </a:prstGeom>
          <a:noFill/>
          <a:ln>
            <a:noFill/>
          </a:ln>
        </p:spPr>
      </p:pic>
      <p:pic>
        <p:nvPicPr>
          <p:cNvPr id="504" name="Google Shape;504;p66"/>
          <p:cNvPicPr preferRelativeResize="0"/>
          <p:nvPr/>
        </p:nvPicPr>
        <p:blipFill rotWithShape="1">
          <a:blip r:embed="rId6">
            <a:alphaModFix/>
          </a:blip>
          <a:srcRect b="8443" l="25535" r="24976" t="9656"/>
          <a:stretch/>
        </p:blipFill>
        <p:spPr>
          <a:xfrm>
            <a:off x="477837" y="5611815"/>
            <a:ext cx="779463" cy="644525"/>
          </a:xfrm>
          <a:prstGeom prst="rect">
            <a:avLst/>
          </a:prstGeom>
          <a:noFill/>
          <a:ln>
            <a:noFill/>
          </a:ln>
        </p:spPr>
      </p:pic>
      <p:sp>
        <p:nvSpPr>
          <p:cNvPr id="505" name="Google Shape;505;p66"/>
          <p:cNvSpPr txBox="1"/>
          <p:nvPr>
            <p:ph type="ctrTitle"/>
          </p:nvPr>
        </p:nvSpPr>
        <p:spPr>
          <a:xfrm>
            <a:off x="1524000" y="427179"/>
            <a:ext cx="9144000" cy="2387700"/>
          </a:xfrm>
          <a:prstGeom prst="rect">
            <a:avLst/>
          </a:prstGeom>
          <a:noFill/>
          <a:ln>
            <a:noFill/>
          </a:ln>
        </p:spPr>
        <p:txBody>
          <a:bodyPr anchorCtr="0" anchor="b" bIns="60925" lIns="121900" spcFirstLastPara="1" rIns="121900" wrap="square" tIns="60925">
            <a:noAutofit/>
          </a:bodyPr>
          <a:lstStyle>
            <a:lvl1pPr lvl="0" rtl="0" algn="ctr">
              <a:lnSpc>
                <a:spcPct val="90000"/>
              </a:lnSpc>
              <a:spcBef>
                <a:spcPts val="0"/>
              </a:spcBef>
              <a:spcAft>
                <a:spcPts val="0"/>
              </a:spcAft>
              <a:buSzPts val="1900"/>
              <a:buNone/>
              <a:defRPr b="1" sz="7200">
                <a:solidFill>
                  <a:srgbClr val="595857"/>
                </a:solidFill>
                <a:latin typeface="Raleway SemiBold"/>
                <a:ea typeface="Raleway SemiBold"/>
                <a:cs typeface="Raleway SemiBold"/>
                <a:sym typeface="Raleway SemiBold"/>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06" name="Google Shape;506;p66"/>
          <p:cNvSpPr txBox="1"/>
          <p:nvPr>
            <p:ph idx="1" type="subTitle"/>
          </p:nvPr>
        </p:nvSpPr>
        <p:spPr>
          <a:xfrm>
            <a:off x="2246491" y="2872563"/>
            <a:ext cx="7699200" cy="1655700"/>
          </a:xfrm>
          <a:prstGeom prst="rect">
            <a:avLst/>
          </a:prstGeom>
          <a:noFill/>
          <a:ln>
            <a:noFill/>
          </a:ln>
        </p:spPr>
        <p:txBody>
          <a:bodyPr anchorCtr="0" anchor="t" bIns="60925" lIns="121900" spcFirstLastPara="1" rIns="121900" wrap="square" tIns="60925">
            <a:noAutofit/>
          </a:bodyPr>
          <a:lstStyle>
            <a:lvl1pPr lvl="0" rt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800"/>
              <a:buNone/>
              <a:defRPr sz="18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507" name="Google Shape;507;p66"/>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08" name="Google Shape;508;p66"/>
          <p:cNvSpPr txBox="1"/>
          <p:nvPr>
            <p:ph idx="11" type="ftr"/>
          </p:nvPr>
        </p:nvSpPr>
        <p:spPr>
          <a:xfrm>
            <a:off x="477837" y="6341271"/>
            <a:ext cx="52344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Lesson Header">
  <p:cSld name="Lesson Header">
    <p:spTree>
      <p:nvGrpSpPr>
        <p:cNvPr id="509" name="Shape 509"/>
        <p:cNvGrpSpPr/>
        <p:nvPr/>
      </p:nvGrpSpPr>
      <p:grpSpPr>
        <a:xfrm>
          <a:off x="0" y="0"/>
          <a:ext cx="0" cy="0"/>
          <a:chOff x="0" y="0"/>
          <a:chExt cx="0" cy="0"/>
        </a:xfrm>
      </p:grpSpPr>
      <p:sp>
        <p:nvSpPr>
          <p:cNvPr id="510" name="Google Shape;510;p67"/>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511" name="Google Shape;511;p67"/>
          <p:cNvPicPr preferRelativeResize="0"/>
          <p:nvPr/>
        </p:nvPicPr>
        <p:blipFill rotWithShape="1">
          <a:blip r:embed="rId2">
            <a:alphaModFix/>
          </a:blip>
          <a:srcRect b="43019" l="0" r="22438" t="0"/>
          <a:stretch/>
        </p:blipFill>
        <p:spPr>
          <a:xfrm>
            <a:off x="4510091" y="4397374"/>
            <a:ext cx="7800975" cy="2514599"/>
          </a:xfrm>
          <a:prstGeom prst="rect">
            <a:avLst/>
          </a:prstGeom>
          <a:noFill/>
          <a:ln>
            <a:noFill/>
          </a:ln>
        </p:spPr>
      </p:pic>
      <p:sp>
        <p:nvSpPr>
          <p:cNvPr id="512" name="Google Shape;512;p67"/>
          <p:cNvSpPr txBox="1"/>
          <p:nvPr>
            <p:ph type="ctrTitle"/>
          </p:nvPr>
        </p:nvSpPr>
        <p:spPr>
          <a:xfrm>
            <a:off x="-90488" y="984408"/>
            <a:ext cx="12282300" cy="2387700"/>
          </a:xfrm>
          <a:prstGeom prst="rect">
            <a:avLst/>
          </a:prstGeom>
          <a:noFill/>
          <a:ln>
            <a:noFill/>
          </a:ln>
        </p:spPr>
        <p:txBody>
          <a:bodyPr anchorCtr="0" anchor="b" bIns="60925" lIns="121900" spcFirstLastPara="1" rIns="121900" wrap="square" tIns="60925">
            <a:noAutofit/>
          </a:bodyPr>
          <a:lstStyle>
            <a:lvl1pPr lvl="0" rtl="0" algn="ctr">
              <a:lnSpc>
                <a:spcPct val="90000"/>
              </a:lnSpc>
              <a:spcBef>
                <a:spcPts val="0"/>
              </a:spcBef>
              <a:spcAft>
                <a:spcPts val="0"/>
              </a:spcAft>
              <a:buSzPts val="1900"/>
              <a:buNone/>
              <a:defRPr b="1" sz="6700">
                <a:solidFill>
                  <a:srgbClr val="666665"/>
                </a:solidFill>
                <a:latin typeface="Raleway SemiBold"/>
                <a:ea typeface="Raleway SemiBold"/>
                <a:cs typeface="Raleway SemiBold"/>
                <a:sym typeface="Raleway SemiBold"/>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13" name="Google Shape;513;p67"/>
          <p:cNvSpPr txBox="1"/>
          <p:nvPr>
            <p:ph idx="1" type="subTitle"/>
          </p:nvPr>
        </p:nvSpPr>
        <p:spPr>
          <a:xfrm>
            <a:off x="-90488" y="3430805"/>
            <a:ext cx="12282300" cy="1655700"/>
          </a:xfrm>
          <a:prstGeom prst="rect">
            <a:avLst/>
          </a:prstGeom>
          <a:noFill/>
          <a:ln>
            <a:noFill/>
          </a:ln>
        </p:spPr>
        <p:txBody>
          <a:bodyPr anchorCtr="0" anchor="t" bIns="60925" lIns="121900" spcFirstLastPara="1" rIns="121900" wrap="square" tIns="60925">
            <a:noAutofit/>
          </a:bodyPr>
          <a:lstStyle>
            <a:lvl1pPr lvl="0" rtl="0" algn="ctr">
              <a:lnSpc>
                <a:spcPct val="90000"/>
              </a:lnSpc>
              <a:spcBef>
                <a:spcPts val="1000"/>
              </a:spcBef>
              <a:spcAft>
                <a:spcPts val="0"/>
              </a:spcAft>
              <a:buClr>
                <a:srgbClr val="1679CA"/>
              </a:buClr>
              <a:buSzPts val="3200"/>
              <a:buNone/>
              <a:defRPr i="1" sz="3200" cap="none">
                <a:solidFill>
                  <a:srgbClr val="1679CA"/>
                </a:solidFill>
                <a:latin typeface="Raleway Medium"/>
                <a:ea typeface="Raleway Medium"/>
                <a:cs typeface="Raleway Medium"/>
                <a:sym typeface="Raleway Medium"/>
              </a:defRPr>
            </a:lvl1pPr>
            <a:lvl2pPr lvl="1" rtl="0" algn="ctr">
              <a:lnSpc>
                <a:spcPct val="90000"/>
              </a:lnSpc>
              <a:spcBef>
                <a:spcPts val="500"/>
              </a:spcBef>
              <a:spcAft>
                <a:spcPts val="0"/>
              </a:spcAft>
              <a:buClr>
                <a:srgbClr val="595857"/>
              </a:buClr>
              <a:buSzPts val="2000"/>
              <a:buNone/>
              <a:defRPr sz="2000"/>
            </a:lvl2pPr>
            <a:lvl3pPr lvl="2" rtl="0" algn="ctr">
              <a:lnSpc>
                <a:spcPct val="90000"/>
              </a:lnSpc>
              <a:spcBef>
                <a:spcPts val="500"/>
              </a:spcBef>
              <a:spcAft>
                <a:spcPts val="0"/>
              </a:spcAft>
              <a:buClr>
                <a:srgbClr val="595857"/>
              </a:buClr>
              <a:buSzPts val="1800"/>
              <a:buNone/>
              <a:defRPr sz="1800"/>
            </a:lvl3pPr>
            <a:lvl4pPr lvl="3" rtl="0" algn="ctr">
              <a:lnSpc>
                <a:spcPct val="90000"/>
              </a:lnSpc>
              <a:spcBef>
                <a:spcPts val="500"/>
              </a:spcBef>
              <a:spcAft>
                <a:spcPts val="0"/>
              </a:spcAft>
              <a:buClr>
                <a:srgbClr val="595857"/>
              </a:buClr>
              <a:buSzPts val="1600"/>
              <a:buNone/>
              <a:defRPr sz="1600"/>
            </a:lvl4pPr>
            <a:lvl5pPr lvl="4" rtl="0" algn="ctr">
              <a:lnSpc>
                <a:spcPct val="90000"/>
              </a:lnSpc>
              <a:spcBef>
                <a:spcPts val="500"/>
              </a:spcBef>
              <a:spcAft>
                <a:spcPts val="0"/>
              </a:spcAft>
              <a:buClr>
                <a:srgbClr val="595857"/>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514" name="Google Shape;514;p67"/>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15" name="Google Shape;515;p67"/>
          <p:cNvSpPr txBox="1"/>
          <p:nvPr>
            <p:ph idx="11" type="ftr"/>
          </p:nvPr>
        </p:nvSpPr>
        <p:spPr>
          <a:xfrm>
            <a:off x="477839" y="6356351"/>
            <a:ext cx="5174700" cy="350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16" name="Shape 516"/>
        <p:cNvGrpSpPr/>
        <p:nvPr/>
      </p:nvGrpSpPr>
      <p:grpSpPr>
        <a:xfrm>
          <a:off x="0" y="0"/>
          <a:ext cx="0" cy="0"/>
          <a:chOff x="0" y="0"/>
          <a:chExt cx="0" cy="0"/>
        </a:xfrm>
      </p:grpSpPr>
      <p:sp>
        <p:nvSpPr>
          <p:cNvPr id="517" name="Google Shape;517;p68"/>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18" name="Google Shape;518;p68"/>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19" name="Google Shape;519;p68"/>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20" name="Google Shape;520;p68"/>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521" name="Google Shape;521;p68"/>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22" name="Google Shape;522;p68"/>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23" name="Google Shape;523;p68"/>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24" name="Shape 524"/>
        <p:cNvGrpSpPr/>
        <p:nvPr/>
      </p:nvGrpSpPr>
      <p:grpSpPr>
        <a:xfrm>
          <a:off x="0" y="0"/>
          <a:ext cx="0" cy="0"/>
          <a:chOff x="0" y="0"/>
          <a:chExt cx="0" cy="0"/>
        </a:xfrm>
      </p:grpSpPr>
      <p:sp>
        <p:nvSpPr>
          <p:cNvPr id="525" name="Google Shape;525;p69"/>
          <p:cNvSpPr txBox="1"/>
          <p:nvPr>
            <p:ph type="title"/>
          </p:nvPr>
        </p:nvSpPr>
        <p:spPr>
          <a:xfrm>
            <a:off x="831851" y="1709740"/>
            <a:ext cx="10515600" cy="28527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b="1" sz="66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26" name="Google Shape;526;p69"/>
          <p:cNvSpPr txBox="1"/>
          <p:nvPr>
            <p:ph idx="1" type="body"/>
          </p:nvPr>
        </p:nvSpPr>
        <p:spPr>
          <a:xfrm>
            <a:off x="831851" y="4589465"/>
            <a:ext cx="10515600" cy="15000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888888"/>
              </a:buClr>
              <a:buSzPts val="2400"/>
              <a:buNone/>
              <a:defRPr i="1" sz="2400" cap="none">
                <a:solidFill>
                  <a:srgbClr val="888888"/>
                </a:solidFill>
                <a:latin typeface="Montserrat Medium"/>
                <a:ea typeface="Montserrat Medium"/>
                <a:cs typeface="Montserrat Medium"/>
                <a:sym typeface="Montserrat Medium"/>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527" name="Google Shape;527;p69"/>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28" name="Google Shape;528;p69"/>
          <p:cNvSpPr txBox="1"/>
          <p:nvPr>
            <p:ph idx="11" type="ftr"/>
          </p:nvPr>
        </p:nvSpPr>
        <p:spPr>
          <a:xfrm>
            <a:off x="3534311" y="6356352"/>
            <a:ext cx="50763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sz="1100">
                <a:latin typeface="Open Sans"/>
                <a:ea typeface="Open Sans"/>
                <a:cs typeface="Open Sans"/>
                <a:sym typeface="Open Sans"/>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29" name="Google Shape;529;p69"/>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30" name="Shape 530"/>
        <p:cNvGrpSpPr/>
        <p:nvPr/>
      </p:nvGrpSpPr>
      <p:grpSpPr>
        <a:xfrm>
          <a:off x="0" y="0"/>
          <a:ext cx="0" cy="0"/>
          <a:chOff x="0" y="0"/>
          <a:chExt cx="0" cy="0"/>
        </a:xfrm>
      </p:grpSpPr>
      <p:sp>
        <p:nvSpPr>
          <p:cNvPr id="531" name="Google Shape;531;p70"/>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32" name="Google Shape;532;p70"/>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33" name="Google Shape;533;p70"/>
          <p:cNvSpPr txBox="1"/>
          <p:nvPr/>
        </p:nvSpPr>
        <p:spPr>
          <a:xfrm>
            <a:off x="850899" y="6356352"/>
            <a:ext cx="51687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534" name="Google Shape;534;p70"/>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35" name="Google Shape;535;p70"/>
          <p:cNvSpPr txBox="1"/>
          <p:nvPr>
            <p:ph idx="1" type="body"/>
          </p:nvPr>
        </p:nvSpPr>
        <p:spPr>
          <a:xfrm>
            <a:off x="838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536" name="Google Shape;536;p70"/>
          <p:cNvSpPr txBox="1"/>
          <p:nvPr>
            <p:ph idx="2" type="body"/>
          </p:nvPr>
        </p:nvSpPr>
        <p:spPr>
          <a:xfrm>
            <a:off x="6172200" y="1825625"/>
            <a:ext cx="5181600" cy="43512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537" name="Google Shape;537;p70"/>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38" name="Google Shape;538;p70"/>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39" name="Shape 539"/>
        <p:cNvGrpSpPr/>
        <p:nvPr/>
      </p:nvGrpSpPr>
      <p:grpSpPr>
        <a:xfrm>
          <a:off x="0" y="0"/>
          <a:ext cx="0" cy="0"/>
          <a:chOff x="0" y="0"/>
          <a:chExt cx="0" cy="0"/>
        </a:xfrm>
      </p:grpSpPr>
      <p:sp>
        <p:nvSpPr>
          <p:cNvPr id="540" name="Google Shape;540;p71"/>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41" name="Google Shape;541;p71"/>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42" name="Google Shape;542;p71"/>
          <p:cNvSpPr txBox="1"/>
          <p:nvPr/>
        </p:nvSpPr>
        <p:spPr>
          <a:xfrm>
            <a:off x="850899" y="6356352"/>
            <a:ext cx="51468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543" name="Google Shape;543;p71"/>
          <p:cNvSpPr txBox="1"/>
          <p:nvPr>
            <p:ph type="title"/>
          </p:nvPr>
        </p:nvSpPr>
        <p:spPr>
          <a:xfrm>
            <a:off x="839788"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44" name="Google Shape;544;p71"/>
          <p:cNvSpPr txBox="1"/>
          <p:nvPr>
            <p:ph idx="1" type="body"/>
          </p:nvPr>
        </p:nvSpPr>
        <p:spPr>
          <a:xfrm>
            <a:off x="839789" y="1681163"/>
            <a:ext cx="51576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545" name="Google Shape;545;p71"/>
          <p:cNvSpPr txBox="1"/>
          <p:nvPr>
            <p:ph idx="2" type="body"/>
          </p:nvPr>
        </p:nvSpPr>
        <p:spPr>
          <a:xfrm>
            <a:off x="839789" y="2505075"/>
            <a:ext cx="51576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546" name="Google Shape;546;p71"/>
          <p:cNvSpPr txBox="1"/>
          <p:nvPr>
            <p:ph idx="3" type="body"/>
          </p:nvPr>
        </p:nvSpPr>
        <p:spPr>
          <a:xfrm>
            <a:off x="6172202" y="1681163"/>
            <a:ext cx="5183100" cy="824100"/>
          </a:xfrm>
          <a:prstGeom prst="rect">
            <a:avLst/>
          </a:prstGeom>
          <a:noFill/>
          <a:ln>
            <a:noFill/>
          </a:ln>
        </p:spPr>
        <p:txBody>
          <a:bodyPr anchorCtr="0" anchor="b"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2400"/>
              <a:buNone/>
              <a:defRPr b="1" sz="2400"/>
            </a:lvl1pPr>
            <a:lvl2pPr indent="-228600" lvl="1" marL="914400" rtl="0" algn="l">
              <a:lnSpc>
                <a:spcPct val="90000"/>
              </a:lnSpc>
              <a:spcBef>
                <a:spcPts val="500"/>
              </a:spcBef>
              <a:spcAft>
                <a:spcPts val="0"/>
              </a:spcAft>
              <a:buClr>
                <a:srgbClr val="595857"/>
              </a:buClr>
              <a:buSzPts val="2000"/>
              <a:buNone/>
              <a:defRPr b="1" sz="2000"/>
            </a:lvl2pPr>
            <a:lvl3pPr indent="-228600" lvl="2" marL="1371600" rtl="0" algn="l">
              <a:lnSpc>
                <a:spcPct val="90000"/>
              </a:lnSpc>
              <a:spcBef>
                <a:spcPts val="500"/>
              </a:spcBef>
              <a:spcAft>
                <a:spcPts val="0"/>
              </a:spcAft>
              <a:buClr>
                <a:srgbClr val="595857"/>
              </a:buClr>
              <a:buSzPts val="1800"/>
              <a:buNone/>
              <a:defRPr b="1" sz="1800"/>
            </a:lvl3pPr>
            <a:lvl4pPr indent="-228600" lvl="3" marL="1828800" rtl="0" algn="l">
              <a:lnSpc>
                <a:spcPct val="90000"/>
              </a:lnSpc>
              <a:spcBef>
                <a:spcPts val="500"/>
              </a:spcBef>
              <a:spcAft>
                <a:spcPts val="0"/>
              </a:spcAft>
              <a:buClr>
                <a:srgbClr val="595857"/>
              </a:buClr>
              <a:buSzPts val="1600"/>
              <a:buNone/>
              <a:defRPr b="1" sz="1600"/>
            </a:lvl4pPr>
            <a:lvl5pPr indent="-228600" lvl="4" marL="2286000" rtl="0" algn="l">
              <a:lnSpc>
                <a:spcPct val="90000"/>
              </a:lnSpc>
              <a:spcBef>
                <a:spcPts val="500"/>
              </a:spcBef>
              <a:spcAft>
                <a:spcPts val="0"/>
              </a:spcAft>
              <a:buClr>
                <a:srgbClr val="595857"/>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547" name="Google Shape;547;p71"/>
          <p:cNvSpPr txBox="1"/>
          <p:nvPr>
            <p:ph idx="4" type="body"/>
          </p:nvPr>
        </p:nvSpPr>
        <p:spPr>
          <a:xfrm>
            <a:off x="6172202" y="2505075"/>
            <a:ext cx="5183100" cy="368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548" name="Google Shape;548;p71"/>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49" name="Google Shape;549;p71"/>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50" name="Shape 550"/>
        <p:cNvGrpSpPr/>
        <p:nvPr/>
      </p:nvGrpSpPr>
      <p:grpSpPr>
        <a:xfrm>
          <a:off x="0" y="0"/>
          <a:ext cx="0" cy="0"/>
          <a:chOff x="0" y="0"/>
          <a:chExt cx="0" cy="0"/>
        </a:xfrm>
      </p:grpSpPr>
      <p:sp>
        <p:nvSpPr>
          <p:cNvPr id="551" name="Google Shape;551;p72"/>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52" name="Google Shape;552;p72"/>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53" name="Google Shape;553;p72"/>
          <p:cNvSpPr txBox="1"/>
          <p:nvPr/>
        </p:nvSpPr>
        <p:spPr>
          <a:xfrm>
            <a:off x="850899" y="6356352"/>
            <a:ext cx="51081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554" name="Google Shape;554;p72"/>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55" name="Google Shape;555;p72"/>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56" name="Google Shape;556;p72"/>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57" name="Shape 557"/>
        <p:cNvGrpSpPr/>
        <p:nvPr/>
      </p:nvGrpSpPr>
      <p:grpSpPr>
        <a:xfrm>
          <a:off x="0" y="0"/>
          <a:ext cx="0" cy="0"/>
          <a:chOff x="0" y="0"/>
          <a:chExt cx="0" cy="0"/>
        </a:xfrm>
      </p:grpSpPr>
      <p:sp>
        <p:nvSpPr>
          <p:cNvPr id="558" name="Google Shape;558;p73"/>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59" name="Google Shape;559;p73"/>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60" name="Google Shape;560;p73"/>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61" name="Google Shape;561;p73"/>
          <p:cNvSpPr txBox="1"/>
          <p:nvPr>
            <p:ph idx="11" type="ftr"/>
          </p:nvPr>
        </p:nvSpPr>
        <p:spPr>
          <a:xfrm>
            <a:off x="3342525" y="6356352"/>
            <a:ext cx="5268000" cy="3651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62" name="Google Shape;562;p73"/>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63" name="Shape 563"/>
        <p:cNvGrpSpPr/>
        <p:nvPr/>
      </p:nvGrpSpPr>
      <p:grpSpPr>
        <a:xfrm>
          <a:off x="0" y="0"/>
          <a:ext cx="0" cy="0"/>
          <a:chOff x="0" y="0"/>
          <a:chExt cx="0" cy="0"/>
        </a:xfrm>
      </p:grpSpPr>
      <p:sp>
        <p:nvSpPr>
          <p:cNvPr id="564" name="Google Shape;564;p74"/>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65" name="Google Shape;565;p74"/>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66" name="Google Shape;566;p74"/>
          <p:cNvSpPr txBox="1"/>
          <p:nvPr/>
        </p:nvSpPr>
        <p:spPr>
          <a:xfrm>
            <a:off x="850899" y="6356352"/>
            <a:ext cx="51627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567" name="Google Shape;567;p74"/>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68" name="Google Shape;568;p74"/>
          <p:cNvSpPr txBox="1"/>
          <p:nvPr>
            <p:ph idx="1" type="body"/>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indent="-431800" lvl="0" marL="457200" rtl="0" algn="l">
              <a:lnSpc>
                <a:spcPct val="90000"/>
              </a:lnSpc>
              <a:spcBef>
                <a:spcPts val="1000"/>
              </a:spcBef>
              <a:spcAft>
                <a:spcPts val="0"/>
              </a:spcAft>
              <a:buClr>
                <a:srgbClr val="595857"/>
              </a:buClr>
              <a:buSzPts val="3200"/>
              <a:buChar char="•"/>
              <a:defRPr sz="3200"/>
            </a:lvl1pPr>
            <a:lvl2pPr indent="-406400" lvl="1" marL="914400" rtl="0" algn="l">
              <a:lnSpc>
                <a:spcPct val="90000"/>
              </a:lnSpc>
              <a:spcBef>
                <a:spcPts val="500"/>
              </a:spcBef>
              <a:spcAft>
                <a:spcPts val="0"/>
              </a:spcAft>
              <a:buClr>
                <a:srgbClr val="595857"/>
              </a:buClr>
              <a:buSzPts val="2800"/>
              <a:buChar char="•"/>
              <a:defRPr sz="2800"/>
            </a:lvl2pPr>
            <a:lvl3pPr indent="-381000" lvl="2" marL="1371600" rtl="0" algn="l">
              <a:lnSpc>
                <a:spcPct val="90000"/>
              </a:lnSpc>
              <a:spcBef>
                <a:spcPts val="500"/>
              </a:spcBef>
              <a:spcAft>
                <a:spcPts val="0"/>
              </a:spcAft>
              <a:buClr>
                <a:srgbClr val="595857"/>
              </a:buClr>
              <a:buSzPts val="2400"/>
              <a:buChar char="•"/>
              <a:defRPr sz="2400"/>
            </a:lvl3pPr>
            <a:lvl4pPr indent="-355600" lvl="3" marL="1828800" rtl="0" algn="l">
              <a:lnSpc>
                <a:spcPct val="90000"/>
              </a:lnSpc>
              <a:spcBef>
                <a:spcPts val="500"/>
              </a:spcBef>
              <a:spcAft>
                <a:spcPts val="0"/>
              </a:spcAft>
              <a:buClr>
                <a:srgbClr val="595857"/>
              </a:buClr>
              <a:buSzPts val="2000"/>
              <a:buChar char="•"/>
              <a:defRPr sz="2000"/>
            </a:lvl4pPr>
            <a:lvl5pPr indent="-355600" lvl="4" marL="2286000" rtl="0" algn="l">
              <a:lnSpc>
                <a:spcPct val="90000"/>
              </a:lnSpc>
              <a:spcBef>
                <a:spcPts val="500"/>
              </a:spcBef>
              <a:spcAft>
                <a:spcPts val="0"/>
              </a:spcAft>
              <a:buClr>
                <a:srgbClr val="595857"/>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569" name="Google Shape;569;p74"/>
          <p:cNvSpPr txBox="1"/>
          <p:nvPr>
            <p:ph idx="2"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570" name="Google Shape;570;p74"/>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71" name="Google Shape;571;p74"/>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572" name="Shape 572"/>
        <p:cNvGrpSpPr/>
        <p:nvPr/>
      </p:nvGrpSpPr>
      <p:grpSpPr>
        <a:xfrm>
          <a:off x="0" y="0"/>
          <a:ext cx="0" cy="0"/>
          <a:chOff x="0" y="0"/>
          <a:chExt cx="0" cy="0"/>
        </a:xfrm>
      </p:grpSpPr>
      <p:sp>
        <p:nvSpPr>
          <p:cNvPr id="573" name="Google Shape;573;p75"/>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74" name="Google Shape;574;p75"/>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75" name="Google Shape;575;p75"/>
          <p:cNvSpPr txBox="1"/>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576" name="Google Shape;576;p75"/>
          <p:cNvSpPr txBox="1"/>
          <p:nvPr>
            <p:ph type="title"/>
          </p:nvPr>
        </p:nvSpPr>
        <p:spPr>
          <a:xfrm>
            <a:off x="839788" y="457200"/>
            <a:ext cx="3932400" cy="1600500"/>
          </a:xfrm>
          <a:prstGeom prst="rect">
            <a:avLst/>
          </a:prstGeom>
          <a:noFill/>
          <a:ln>
            <a:noFill/>
          </a:ln>
        </p:spPr>
        <p:txBody>
          <a:bodyPr anchorCtr="0" anchor="b" bIns="60925" lIns="121900" spcFirstLastPara="1" rIns="121900" wrap="square" tIns="60925">
            <a:noAutofit/>
          </a:bodyPr>
          <a:lstStyle>
            <a:lvl1pPr lvl="0" rtl="0" algn="l">
              <a:lnSpc>
                <a:spcPct val="90000"/>
              </a:lnSpc>
              <a:spcBef>
                <a:spcPts val="0"/>
              </a:spcBef>
              <a:spcAft>
                <a:spcPts val="0"/>
              </a:spcAft>
              <a:buSzPts val="1900"/>
              <a:buNone/>
              <a:defRPr sz="3200"/>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77" name="Google Shape;577;p75"/>
          <p:cNvSpPr/>
          <p:nvPr>
            <p:ph idx="2" type="pic"/>
          </p:nvPr>
        </p:nvSpPr>
        <p:spPr>
          <a:xfrm>
            <a:off x="5183188" y="987427"/>
            <a:ext cx="6172500" cy="4873500"/>
          </a:xfrm>
          <a:prstGeom prst="rect">
            <a:avLst/>
          </a:prstGeom>
          <a:noFill/>
          <a:ln>
            <a:noFill/>
          </a:ln>
        </p:spPr>
        <p:txBody>
          <a:bodyPr anchorCtr="0" anchor="t" bIns="60925" lIns="121900" spcFirstLastPara="1" rIns="121900" wrap="square" tIns="60925">
            <a:noAutofit/>
          </a:bodyPr>
          <a:lstStyle>
            <a:lvl1pPr lvl="0" marR="0" rtl="0" algn="l">
              <a:lnSpc>
                <a:spcPct val="90000"/>
              </a:lnSpc>
              <a:spcBef>
                <a:spcPts val="1000"/>
              </a:spcBef>
              <a:spcAft>
                <a:spcPts val="0"/>
              </a:spcAft>
              <a:buClr>
                <a:srgbClr val="595857"/>
              </a:buClr>
              <a:buSzPts val="3200"/>
              <a:buFont typeface="Arial"/>
              <a:buNone/>
              <a:defRPr b="0" i="0" sz="3200" u="none" cap="none" strike="noStrike">
                <a:solidFill>
                  <a:srgbClr val="595857"/>
                </a:solidFill>
                <a:latin typeface="Open Sans"/>
                <a:ea typeface="Open Sans"/>
                <a:cs typeface="Open Sans"/>
                <a:sym typeface="Open Sans"/>
              </a:defRPr>
            </a:lvl1pPr>
            <a:lvl2pPr lvl="1" marR="0" rtl="0" algn="l">
              <a:lnSpc>
                <a:spcPct val="90000"/>
              </a:lnSpc>
              <a:spcBef>
                <a:spcPts val="500"/>
              </a:spcBef>
              <a:spcAft>
                <a:spcPts val="0"/>
              </a:spcAft>
              <a:buClr>
                <a:srgbClr val="595857"/>
              </a:buClr>
              <a:buSzPts val="2800"/>
              <a:buFont typeface="Arial"/>
              <a:buNone/>
              <a:defRPr b="0" i="0" sz="2800" u="none" cap="none" strike="noStrike">
                <a:solidFill>
                  <a:srgbClr val="595857"/>
                </a:solidFill>
                <a:latin typeface="Open Sans"/>
                <a:ea typeface="Open Sans"/>
                <a:cs typeface="Open Sans"/>
                <a:sym typeface="Open Sans"/>
              </a:defRPr>
            </a:lvl2pPr>
            <a:lvl3pPr lvl="2" marR="0" rtl="0" algn="l">
              <a:lnSpc>
                <a:spcPct val="90000"/>
              </a:lnSpc>
              <a:spcBef>
                <a:spcPts val="500"/>
              </a:spcBef>
              <a:spcAft>
                <a:spcPts val="0"/>
              </a:spcAft>
              <a:buClr>
                <a:srgbClr val="595857"/>
              </a:buClr>
              <a:buSzPts val="2400"/>
              <a:buFont typeface="Arial"/>
              <a:buNone/>
              <a:defRPr b="0" i="0" sz="2400" u="none" cap="none" strike="noStrike">
                <a:solidFill>
                  <a:srgbClr val="595857"/>
                </a:solidFill>
                <a:latin typeface="Open Sans"/>
                <a:ea typeface="Open Sans"/>
                <a:cs typeface="Open Sans"/>
                <a:sym typeface="Open Sans"/>
              </a:defRPr>
            </a:lvl3pPr>
            <a:lvl4pPr lvl="3"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4pPr>
            <a:lvl5pPr lvl="4"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78" name="Google Shape;578;p75"/>
          <p:cNvSpPr txBox="1"/>
          <p:nvPr>
            <p:ph idx="1" type="body"/>
          </p:nvPr>
        </p:nvSpPr>
        <p:spPr>
          <a:xfrm>
            <a:off x="839788" y="2057400"/>
            <a:ext cx="3932400" cy="3811500"/>
          </a:xfrm>
          <a:prstGeom prst="rect">
            <a:avLst/>
          </a:prstGeom>
          <a:noFill/>
          <a:ln>
            <a:noFill/>
          </a:ln>
        </p:spPr>
        <p:txBody>
          <a:bodyPr anchorCtr="0" anchor="t" bIns="60925" lIns="121900" spcFirstLastPara="1" rIns="121900" wrap="square" tIns="60925">
            <a:noAutofit/>
          </a:bodyPr>
          <a:lstStyle>
            <a:lvl1pPr indent="-228600" lvl="0" marL="457200" rtl="0" algn="l">
              <a:lnSpc>
                <a:spcPct val="90000"/>
              </a:lnSpc>
              <a:spcBef>
                <a:spcPts val="1000"/>
              </a:spcBef>
              <a:spcAft>
                <a:spcPts val="0"/>
              </a:spcAft>
              <a:buClr>
                <a:srgbClr val="595857"/>
              </a:buClr>
              <a:buSzPts val="1600"/>
              <a:buNone/>
              <a:defRPr sz="1600"/>
            </a:lvl1pPr>
            <a:lvl2pPr indent="-228600" lvl="1" marL="914400" rtl="0" algn="l">
              <a:lnSpc>
                <a:spcPct val="90000"/>
              </a:lnSpc>
              <a:spcBef>
                <a:spcPts val="500"/>
              </a:spcBef>
              <a:spcAft>
                <a:spcPts val="0"/>
              </a:spcAft>
              <a:buClr>
                <a:srgbClr val="595857"/>
              </a:buClr>
              <a:buSzPts val="1400"/>
              <a:buNone/>
              <a:defRPr sz="1400"/>
            </a:lvl2pPr>
            <a:lvl3pPr indent="-228600" lvl="2" marL="1371600" rtl="0" algn="l">
              <a:lnSpc>
                <a:spcPct val="90000"/>
              </a:lnSpc>
              <a:spcBef>
                <a:spcPts val="500"/>
              </a:spcBef>
              <a:spcAft>
                <a:spcPts val="0"/>
              </a:spcAft>
              <a:buClr>
                <a:srgbClr val="595857"/>
              </a:buClr>
              <a:buSzPts val="1200"/>
              <a:buNone/>
              <a:defRPr sz="1200"/>
            </a:lvl3pPr>
            <a:lvl4pPr indent="-228600" lvl="3" marL="1828800" rtl="0" algn="l">
              <a:lnSpc>
                <a:spcPct val="90000"/>
              </a:lnSpc>
              <a:spcBef>
                <a:spcPts val="500"/>
              </a:spcBef>
              <a:spcAft>
                <a:spcPts val="0"/>
              </a:spcAft>
              <a:buClr>
                <a:srgbClr val="595857"/>
              </a:buClr>
              <a:buSzPts val="1000"/>
              <a:buNone/>
              <a:defRPr sz="1000"/>
            </a:lvl4pPr>
            <a:lvl5pPr indent="-228600" lvl="4" marL="2286000" rtl="0" algn="l">
              <a:lnSpc>
                <a:spcPct val="90000"/>
              </a:lnSpc>
              <a:spcBef>
                <a:spcPts val="500"/>
              </a:spcBef>
              <a:spcAft>
                <a:spcPts val="0"/>
              </a:spcAft>
              <a:buClr>
                <a:srgbClr val="595857"/>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579" name="Google Shape;579;p75"/>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80" name="Google Shape;580;p75"/>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8" name="Shape 68"/>
        <p:cNvGrpSpPr/>
        <p:nvPr/>
      </p:nvGrpSpPr>
      <p:grpSpPr>
        <a:xfrm>
          <a:off x="0" y="0"/>
          <a:ext cx="0" cy="0"/>
          <a:chOff x="0" y="0"/>
          <a:chExt cx="0" cy="0"/>
        </a:xfrm>
      </p:grpSpPr>
      <p:sp>
        <p:nvSpPr>
          <p:cNvPr id="69" name="Google Shape;69;p8"/>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70" name="Google Shape;70;p8"/>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71" name="Google Shape;71;p8"/>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8"/>
          <p:cNvSpPr txBox="1"/>
          <p:nvPr>
            <p:ph idx="11" type="ftr"/>
          </p:nvPr>
        </p:nvSpPr>
        <p:spPr>
          <a:xfrm>
            <a:off x="3581400" y="6356350"/>
            <a:ext cx="5029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581" name="Shape 581"/>
        <p:cNvGrpSpPr/>
        <p:nvPr/>
      </p:nvGrpSpPr>
      <p:grpSpPr>
        <a:xfrm>
          <a:off x="0" y="0"/>
          <a:ext cx="0" cy="0"/>
          <a:chOff x="0" y="0"/>
          <a:chExt cx="0" cy="0"/>
        </a:xfrm>
      </p:grpSpPr>
      <p:sp>
        <p:nvSpPr>
          <p:cNvPr id="582" name="Google Shape;582;p76"/>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83" name="Google Shape;583;p76"/>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84" name="Google Shape;584;p76"/>
          <p:cNvSpPr txBox="1"/>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585" name="Google Shape;585;p76"/>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86" name="Google Shape;586;p76"/>
          <p:cNvSpPr txBox="1"/>
          <p:nvPr>
            <p:ph idx="1" type="body"/>
          </p:nvPr>
        </p:nvSpPr>
        <p:spPr>
          <a:xfrm rot="5400000">
            <a:off x="3920400" y="-1256575"/>
            <a:ext cx="4351200" cy="105156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587" name="Google Shape;587;p76"/>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88" name="Google Shape;588;p76"/>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589" name="Shape 589"/>
        <p:cNvGrpSpPr/>
        <p:nvPr/>
      </p:nvGrpSpPr>
      <p:grpSpPr>
        <a:xfrm>
          <a:off x="0" y="0"/>
          <a:ext cx="0" cy="0"/>
          <a:chOff x="0" y="0"/>
          <a:chExt cx="0" cy="0"/>
        </a:xfrm>
      </p:grpSpPr>
      <p:sp>
        <p:nvSpPr>
          <p:cNvPr id="590" name="Google Shape;590;p77"/>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91" name="Google Shape;591;p77"/>
          <p:cNvPicPr preferRelativeResize="0"/>
          <p:nvPr/>
        </p:nvPicPr>
        <p:blipFill rotWithShape="1">
          <a:blip r:embed="rId2">
            <a:alphaModFix/>
          </a:blip>
          <a:srcRect b="43019" l="0" r="22438" t="0"/>
          <a:stretch/>
        </p:blipFill>
        <p:spPr>
          <a:xfrm>
            <a:off x="8235952" y="5599114"/>
            <a:ext cx="4075113" cy="1312863"/>
          </a:xfrm>
          <a:prstGeom prst="rect">
            <a:avLst/>
          </a:prstGeom>
          <a:noFill/>
          <a:ln>
            <a:noFill/>
          </a:ln>
        </p:spPr>
      </p:pic>
      <p:sp>
        <p:nvSpPr>
          <p:cNvPr id="592" name="Google Shape;592;p77"/>
          <p:cNvSpPr txBox="1"/>
          <p:nvPr/>
        </p:nvSpPr>
        <p:spPr>
          <a:xfrm>
            <a:off x="850900" y="6356352"/>
            <a:ext cx="5121900" cy="365100"/>
          </a:xfrm>
          <a:prstGeom prst="rect">
            <a:avLst/>
          </a:prstGeom>
          <a:no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593" name="Google Shape;593;p77"/>
          <p:cNvSpPr txBox="1"/>
          <p:nvPr>
            <p:ph type="title"/>
          </p:nvPr>
        </p:nvSpPr>
        <p:spPr>
          <a:xfrm rot="5400000">
            <a:off x="7133401" y="1956625"/>
            <a:ext cx="5811900" cy="2628900"/>
          </a:xfrm>
          <a:prstGeom prst="rect">
            <a:avLst/>
          </a:prstGeom>
          <a:noFill/>
          <a:ln>
            <a:noFill/>
          </a:ln>
        </p:spPr>
        <p:txBody>
          <a:bodyPr anchorCtr="0" anchor="ctr" bIns="60925" lIns="121900" spcFirstLastPara="1" rIns="121900" wrap="square" tIns="60925">
            <a:noAutofit/>
          </a:bodyPr>
          <a:lstStyle>
            <a:lvl1pPr lvl="0" rtl="0" algn="l">
              <a:lnSpc>
                <a:spcPct val="90000"/>
              </a:lnSpc>
              <a:spcBef>
                <a:spcPts val="0"/>
              </a:spcBef>
              <a:spcAft>
                <a:spcPts val="0"/>
              </a:spcAft>
              <a:buSzPts val="1900"/>
              <a:buNone/>
              <a:defRPr/>
            </a:lvl1pPr>
            <a:lvl2pPr lvl="1" rtl="0" algn="l">
              <a:lnSpc>
                <a:spcPct val="90000"/>
              </a:lnSpc>
              <a:spcBef>
                <a:spcPts val="0"/>
              </a:spcBef>
              <a:spcAft>
                <a:spcPts val="0"/>
              </a:spcAft>
              <a:buSzPts val="1900"/>
              <a:buNone/>
              <a:defRPr/>
            </a:lvl2pPr>
            <a:lvl3pPr lvl="2" rtl="0" algn="l">
              <a:lnSpc>
                <a:spcPct val="90000"/>
              </a:lnSpc>
              <a:spcBef>
                <a:spcPts val="0"/>
              </a:spcBef>
              <a:spcAft>
                <a:spcPts val="0"/>
              </a:spcAft>
              <a:buSzPts val="1900"/>
              <a:buNone/>
              <a:defRPr/>
            </a:lvl3pPr>
            <a:lvl4pPr lvl="3" rtl="0" algn="l">
              <a:lnSpc>
                <a:spcPct val="90000"/>
              </a:lnSpc>
              <a:spcBef>
                <a:spcPts val="0"/>
              </a:spcBef>
              <a:spcAft>
                <a:spcPts val="0"/>
              </a:spcAft>
              <a:buSzPts val="1900"/>
              <a:buNone/>
              <a:defRPr/>
            </a:lvl4pPr>
            <a:lvl5pPr lvl="4" rtl="0" algn="l">
              <a:lnSpc>
                <a:spcPct val="90000"/>
              </a:lnSpc>
              <a:spcBef>
                <a:spcPts val="0"/>
              </a:spcBef>
              <a:spcAft>
                <a:spcPts val="0"/>
              </a:spcAft>
              <a:buSzPts val="1900"/>
              <a:buNone/>
              <a:defRPr/>
            </a:lvl5pPr>
            <a:lvl6pPr lvl="5" rtl="0" algn="l">
              <a:lnSpc>
                <a:spcPct val="90000"/>
              </a:lnSpc>
              <a:spcBef>
                <a:spcPts val="0"/>
              </a:spcBef>
              <a:spcAft>
                <a:spcPts val="0"/>
              </a:spcAft>
              <a:buSzPts val="1900"/>
              <a:buNone/>
              <a:defRPr/>
            </a:lvl6pPr>
            <a:lvl7pPr lvl="6" rtl="0" algn="l">
              <a:lnSpc>
                <a:spcPct val="90000"/>
              </a:lnSpc>
              <a:spcBef>
                <a:spcPts val="0"/>
              </a:spcBef>
              <a:spcAft>
                <a:spcPts val="0"/>
              </a:spcAft>
              <a:buSzPts val="1900"/>
              <a:buNone/>
              <a:defRPr/>
            </a:lvl7pPr>
            <a:lvl8pPr lvl="7" rtl="0" algn="l">
              <a:lnSpc>
                <a:spcPct val="90000"/>
              </a:lnSpc>
              <a:spcBef>
                <a:spcPts val="0"/>
              </a:spcBef>
              <a:spcAft>
                <a:spcPts val="0"/>
              </a:spcAft>
              <a:buSzPts val="1900"/>
              <a:buNone/>
              <a:defRPr/>
            </a:lvl8pPr>
            <a:lvl9pPr lvl="8" rtl="0" algn="l">
              <a:lnSpc>
                <a:spcPct val="90000"/>
              </a:lnSpc>
              <a:spcBef>
                <a:spcPts val="0"/>
              </a:spcBef>
              <a:spcAft>
                <a:spcPts val="0"/>
              </a:spcAft>
              <a:buSzPts val="1900"/>
              <a:buNone/>
              <a:defRPr/>
            </a:lvl9pPr>
          </a:lstStyle>
          <a:p/>
        </p:txBody>
      </p:sp>
      <p:sp>
        <p:nvSpPr>
          <p:cNvPr id="594" name="Google Shape;594;p77"/>
          <p:cNvSpPr txBox="1"/>
          <p:nvPr>
            <p:ph idx="1" type="body"/>
          </p:nvPr>
        </p:nvSpPr>
        <p:spPr>
          <a:xfrm rot="5400000">
            <a:off x="1799402" y="-596075"/>
            <a:ext cx="5811900" cy="7734300"/>
          </a:xfrm>
          <a:prstGeom prst="rect">
            <a:avLst/>
          </a:prstGeom>
          <a:noFill/>
          <a:ln>
            <a:noFill/>
          </a:ln>
        </p:spPr>
        <p:txBody>
          <a:bodyPr anchorCtr="0" anchor="t" bIns="60925" lIns="121900" spcFirstLastPara="1" rIns="121900" wrap="square" tIns="60925">
            <a:noAutofit/>
          </a:bodyPr>
          <a:lstStyle>
            <a:lvl1pPr indent="-381000" lvl="0" marL="457200" rtl="0" algn="l">
              <a:lnSpc>
                <a:spcPct val="90000"/>
              </a:lnSpc>
              <a:spcBef>
                <a:spcPts val="1000"/>
              </a:spcBef>
              <a:spcAft>
                <a:spcPts val="0"/>
              </a:spcAft>
              <a:buClr>
                <a:srgbClr val="595857"/>
              </a:buClr>
              <a:buSzPts val="2400"/>
              <a:buChar char="•"/>
              <a:defRPr/>
            </a:lvl1pPr>
            <a:lvl2pPr indent="-381000" lvl="1" marL="914400" rtl="0" algn="l">
              <a:lnSpc>
                <a:spcPct val="90000"/>
              </a:lnSpc>
              <a:spcBef>
                <a:spcPts val="500"/>
              </a:spcBef>
              <a:spcAft>
                <a:spcPts val="0"/>
              </a:spcAft>
              <a:buClr>
                <a:srgbClr val="595857"/>
              </a:buClr>
              <a:buSzPts val="2400"/>
              <a:buChar char="•"/>
              <a:defRPr/>
            </a:lvl2pPr>
            <a:lvl3pPr indent="-381000" lvl="2" marL="1371600" rtl="0" algn="l">
              <a:lnSpc>
                <a:spcPct val="90000"/>
              </a:lnSpc>
              <a:spcBef>
                <a:spcPts val="500"/>
              </a:spcBef>
              <a:spcAft>
                <a:spcPts val="0"/>
              </a:spcAft>
              <a:buClr>
                <a:srgbClr val="595857"/>
              </a:buClr>
              <a:buSzPts val="2400"/>
              <a:buChar char="•"/>
              <a:defRPr/>
            </a:lvl3pPr>
            <a:lvl4pPr indent="-381000" lvl="3" marL="1828800" rtl="0" algn="l">
              <a:lnSpc>
                <a:spcPct val="90000"/>
              </a:lnSpc>
              <a:spcBef>
                <a:spcPts val="500"/>
              </a:spcBef>
              <a:spcAft>
                <a:spcPts val="0"/>
              </a:spcAft>
              <a:buClr>
                <a:srgbClr val="595857"/>
              </a:buClr>
              <a:buSzPts val="2400"/>
              <a:buChar char="•"/>
              <a:defRPr/>
            </a:lvl4pPr>
            <a:lvl5pPr indent="-381000" lvl="4" marL="2286000" rtl="0" algn="l">
              <a:lnSpc>
                <a:spcPct val="90000"/>
              </a:lnSpc>
              <a:spcBef>
                <a:spcPts val="500"/>
              </a:spcBef>
              <a:spcAft>
                <a:spcPts val="0"/>
              </a:spcAft>
              <a:buClr>
                <a:srgbClr val="595857"/>
              </a:buClr>
              <a:buSzPts val="2400"/>
              <a:buChar char="•"/>
              <a:defRPr/>
            </a:lvl5pPr>
            <a:lvl6pPr indent="-381000" lvl="5" marL="2743200" rtl="0" algn="l">
              <a:lnSpc>
                <a:spcPct val="90000"/>
              </a:lnSpc>
              <a:spcBef>
                <a:spcPts val="500"/>
              </a:spcBef>
              <a:spcAft>
                <a:spcPts val="0"/>
              </a:spcAft>
              <a:buClr>
                <a:schemeClr val="dk1"/>
              </a:buClr>
              <a:buSzPts val="2400"/>
              <a:buChar char="•"/>
              <a:defRPr/>
            </a:lvl6pPr>
            <a:lvl7pPr indent="-381000" lvl="6" marL="3200400" rtl="0" algn="l">
              <a:lnSpc>
                <a:spcPct val="90000"/>
              </a:lnSpc>
              <a:spcBef>
                <a:spcPts val="500"/>
              </a:spcBef>
              <a:spcAft>
                <a:spcPts val="0"/>
              </a:spcAft>
              <a:buClr>
                <a:schemeClr val="dk1"/>
              </a:buClr>
              <a:buSzPts val="2400"/>
              <a:buChar char="•"/>
              <a:defRPr/>
            </a:lvl7pPr>
            <a:lvl8pPr indent="-381000" lvl="7" marL="3657600" rtl="0" algn="l">
              <a:lnSpc>
                <a:spcPct val="90000"/>
              </a:lnSpc>
              <a:spcBef>
                <a:spcPts val="500"/>
              </a:spcBef>
              <a:spcAft>
                <a:spcPts val="0"/>
              </a:spcAft>
              <a:buClr>
                <a:schemeClr val="dk1"/>
              </a:buClr>
              <a:buSzPts val="2400"/>
              <a:buChar char="•"/>
              <a:defRPr/>
            </a:lvl8pPr>
            <a:lvl9pPr indent="-381000" lvl="8" marL="4114800" rtl="0" algn="l">
              <a:lnSpc>
                <a:spcPct val="90000"/>
              </a:lnSpc>
              <a:spcBef>
                <a:spcPts val="500"/>
              </a:spcBef>
              <a:spcAft>
                <a:spcPts val="0"/>
              </a:spcAft>
              <a:buClr>
                <a:schemeClr val="dk1"/>
              </a:buClr>
              <a:buSzPts val="2400"/>
              <a:buChar char="•"/>
              <a:defRPr/>
            </a:lvl9pPr>
          </a:lstStyle>
          <a:p/>
        </p:txBody>
      </p:sp>
      <p:sp>
        <p:nvSpPr>
          <p:cNvPr id="595" name="Google Shape;595;p77"/>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rtl="0" algn="l">
              <a:spcBef>
                <a:spcPts val="0"/>
              </a:spcBef>
              <a:spcAft>
                <a:spcPts val="0"/>
              </a:spcAft>
              <a:buSzPts val="1900"/>
              <a:buNone/>
              <a:defRPr/>
            </a:lvl1pPr>
            <a:lvl2pPr lvl="1" rtl="0" algn="l">
              <a:spcBef>
                <a:spcPts val="0"/>
              </a:spcBef>
              <a:spcAft>
                <a:spcPts val="0"/>
              </a:spcAft>
              <a:buSzPts val="1900"/>
              <a:buNone/>
              <a:defRPr/>
            </a:lvl2pPr>
            <a:lvl3pPr lvl="2" rtl="0" algn="l">
              <a:spcBef>
                <a:spcPts val="0"/>
              </a:spcBef>
              <a:spcAft>
                <a:spcPts val="0"/>
              </a:spcAft>
              <a:buSzPts val="1900"/>
              <a:buNone/>
              <a:defRPr/>
            </a:lvl3pPr>
            <a:lvl4pPr lvl="3" rtl="0" algn="l">
              <a:spcBef>
                <a:spcPts val="0"/>
              </a:spcBef>
              <a:spcAft>
                <a:spcPts val="0"/>
              </a:spcAft>
              <a:buSzPts val="1900"/>
              <a:buNone/>
              <a:defRPr/>
            </a:lvl4pPr>
            <a:lvl5pPr lvl="4" rtl="0" algn="l">
              <a:spcBef>
                <a:spcPts val="0"/>
              </a:spcBef>
              <a:spcAft>
                <a:spcPts val="0"/>
              </a:spcAft>
              <a:buSzPts val="1900"/>
              <a:buNone/>
              <a:defRPr/>
            </a:lvl5pPr>
            <a:lvl6pPr lvl="5" rtl="0" algn="l">
              <a:spcBef>
                <a:spcPts val="0"/>
              </a:spcBef>
              <a:spcAft>
                <a:spcPts val="0"/>
              </a:spcAft>
              <a:buSzPts val="1900"/>
              <a:buNone/>
              <a:defRPr/>
            </a:lvl6pPr>
            <a:lvl7pPr lvl="6" rtl="0" algn="l">
              <a:spcBef>
                <a:spcPts val="0"/>
              </a:spcBef>
              <a:spcAft>
                <a:spcPts val="0"/>
              </a:spcAft>
              <a:buSzPts val="1900"/>
              <a:buNone/>
              <a:defRPr/>
            </a:lvl7pPr>
            <a:lvl8pPr lvl="7" rtl="0" algn="l">
              <a:spcBef>
                <a:spcPts val="0"/>
              </a:spcBef>
              <a:spcAft>
                <a:spcPts val="0"/>
              </a:spcAft>
              <a:buSzPts val="1900"/>
              <a:buNone/>
              <a:defRPr/>
            </a:lvl8pPr>
            <a:lvl9pPr lvl="8" rtl="0" algn="l">
              <a:spcBef>
                <a:spcPts val="0"/>
              </a:spcBef>
              <a:spcAft>
                <a:spcPts val="0"/>
              </a:spcAft>
              <a:buSzPts val="1900"/>
              <a:buNone/>
              <a:defRPr/>
            </a:lvl9pPr>
          </a:lstStyle>
          <a:p/>
        </p:txBody>
      </p:sp>
      <p:sp>
        <p:nvSpPr>
          <p:cNvPr id="596" name="Google Shape;596;p77"/>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sz="1200">
                <a:solidFill>
                  <a:srgbClr val="888888"/>
                </a:solidFill>
                <a:latin typeface="Calibri"/>
                <a:ea typeface="Calibri"/>
                <a:cs typeface="Calibri"/>
                <a:sym typeface="Calibri"/>
              </a:defRPr>
            </a:lvl1pPr>
            <a:lvl2pPr indent="0" lvl="1" marL="0" marR="0" rtl="0" algn="r">
              <a:spcBef>
                <a:spcPts val="0"/>
              </a:spcBef>
              <a:spcAft>
                <a:spcPts val="0"/>
              </a:spcAft>
              <a:buNone/>
              <a:defRPr sz="1200">
                <a:solidFill>
                  <a:srgbClr val="888888"/>
                </a:solidFill>
                <a:latin typeface="Calibri"/>
                <a:ea typeface="Calibri"/>
                <a:cs typeface="Calibri"/>
                <a:sym typeface="Calibri"/>
              </a:defRPr>
            </a:lvl2pPr>
            <a:lvl3pPr indent="0" lvl="2" marL="0" marR="0" rtl="0" algn="r">
              <a:spcBef>
                <a:spcPts val="0"/>
              </a:spcBef>
              <a:spcAft>
                <a:spcPts val="0"/>
              </a:spcAft>
              <a:buNone/>
              <a:defRPr sz="1200">
                <a:solidFill>
                  <a:srgbClr val="888888"/>
                </a:solidFill>
                <a:latin typeface="Calibri"/>
                <a:ea typeface="Calibri"/>
                <a:cs typeface="Calibri"/>
                <a:sym typeface="Calibri"/>
              </a:defRPr>
            </a:lvl3pPr>
            <a:lvl4pPr indent="0" lvl="3" marL="0" marR="0" rtl="0" algn="r">
              <a:spcBef>
                <a:spcPts val="0"/>
              </a:spcBef>
              <a:spcAft>
                <a:spcPts val="0"/>
              </a:spcAft>
              <a:buNone/>
              <a:defRPr sz="1200">
                <a:solidFill>
                  <a:srgbClr val="888888"/>
                </a:solidFill>
                <a:latin typeface="Calibri"/>
                <a:ea typeface="Calibri"/>
                <a:cs typeface="Calibri"/>
                <a:sym typeface="Calibri"/>
              </a:defRPr>
            </a:lvl4pPr>
            <a:lvl5pPr indent="0" lvl="4" marL="0" marR="0" rtl="0" algn="r">
              <a:spcBef>
                <a:spcPts val="0"/>
              </a:spcBef>
              <a:spcAft>
                <a:spcPts val="0"/>
              </a:spcAft>
              <a:buNone/>
              <a:defRPr sz="1200">
                <a:solidFill>
                  <a:srgbClr val="888888"/>
                </a:solidFill>
                <a:latin typeface="Calibri"/>
                <a:ea typeface="Calibri"/>
                <a:cs typeface="Calibri"/>
                <a:sym typeface="Calibri"/>
              </a:defRPr>
            </a:lvl5pPr>
            <a:lvl6pPr indent="0" lvl="5" marL="0" marR="0" rtl="0" algn="r">
              <a:spcBef>
                <a:spcPts val="0"/>
              </a:spcBef>
              <a:spcAft>
                <a:spcPts val="0"/>
              </a:spcAft>
              <a:buNone/>
              <a:defRPr sz="1200">
                <a:solidFill>
                  <a:srgbClr val="888888"/>
                </a:solidFill>
                <a:latin typeface="Calibri"/>
                <a:ea typeface="Calibri"/>
                <a:cs typeface="Calibri"/>
                <a:sym typeface="Calibri"/>
              </a:defRPr>
            </a:lvl6pPr>
            <a:lvl7pPr indent="0" lvl="6" marL="0" marR="0" rtl="0" algn="r">
              <a:spcBef>
                <a:spcPts val="0"/>
              </a:spcBef>
              <a:spcAft>
                <a:spcPts val="0"/>
              </a:spcAft>
              <a:buNone/>
              <a:defRPr sz="1200">
                <a:solidFill>
                  <a:srgbClr val="888888"/>
                </a:solidFill>
                <a:latin typeface="Calibri"/>
                <a:ea typeface="Calibri"/>
                <a:cs typeface="Calibri"/>
                <a:sym typeface="Calibri"/>
              </a:defRPr>
            </a:lvl7pPr>
            <a:lvl8pPr indent="0" lvl="7" marL="0" marR="0" rtl="0" algn="r">
              <a:spcBef>
                <a:spcPts val="0"/>
              </a:spcBef>
              <a:spcAft>
                <a:spcPts val="0"/>
              </a:spcAft>
              <a:buNone/>
              <a:defRPr sz="1200">
                <a:solidFill>
                  <a:srgbClr val="888888"/>
                </a:solidFill>
                <a:latin typeface="Calibri"/>
                <a:ea typeface="Calibri"/>
                <a:cs typeface="Calibri"/>
                <a:sym typeface="Calibri"/>
              </a:defRPr>
            </a:lvl8pPr>
            <a:lvl9pPr indent="0" lvl="8" marL="0" marR="0" rtl="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74" name="Shape 74"/>
        <p:cNvGrpSpPr/>
        <p:nvPr/>
      </p:nvGrpSpPr>
      <p:grpSpPr>
        <a:xfrm>
          <a:off x="0" y="0"/>
          <a:ext cx="0" cy="0"/>
          <a:chOff x="0" y="0"/>
          <a:chExt cx="0" cy="0"/>
        </a:xfrm>
      </p:grpSpPr>
      <p:sp>
        <p:nvSpPr>
          <p:cNvPr id="75" name="Google Shape;75;p9"/>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76" name="Google Shape;76;p9"/>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77" name="Google Shape;77;p9"/>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a:p>
        </p:txBody>
      </p:sp>
      <p:sp>
        <p:nvSpPr>
          <p:cNvPr id="78" name="Google Shape;78;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79" name="Google Shape;79;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rgbClr val="595857"/>
              </a:buClr>
              <a:buSzPts val="3200"/>
              <a:buChar char="•"/>
              <a:defRPr sz="3200"/>
            </a:lvl1pPr>
            <a:lvl2pPr indent="-406400" lvl="1" marL="914400" algn="l">
              <a:lnSpc>
                <a:spcPct val="90000"/>
              </a:lnSpc>
              <a:spcBef>
                <a:spcPts val="500"/>
              </a:spcBef>
              <a:spcAft>
                <a:spcPts val="0"/>
              </a:spcAft>
              <a:buClr>
                <a:srgbClr val="595857"/>
              </a:buClr>
              <a:buSzPts val="2800"/>
              <a:buChar char="•"/>
              <a:defRPr sz="2800"/>
            </a:lvl2pPr>
            <a:lvl3pPr indent="-381000" lvl="2" marL="1371600" algn="l">
              <a:lnSpc>
                <a:spcPct val="90000"/>
              </a:lnSpc>
              <a:spcBef>
                <a:spcPts val="500"/>
              </a:spcBef>
              <a:spcAft>
                <a:spcPts val="0"/>
              </a:spcAft>
              <a:buClr>
                <a:srgbClr val="595857"/>
              </a:buClr>
              <a:buSzPts val="2400"/>
              <a:buChar char="•"/>
              <a:defRPr sz="2400"/>
            </a:lvl3pPr>
            <a:lvl4pPr indent="-355600" lvl="3" marL="1828800" algn="l">
              <a:lnSpc>
                <a:spcPct val="90000"/>
              </a:lnSpc>
              <a:spcBef>
                <a:spcPts val="500"/>
              </a:spcBef>
              <a:spcAft>
                <a:spcPts val="0"/>
              </a:spcAft>
              <a:buClr>
                <a:srgbClr val="595857"/>
              </a:buClr>
              <a:buSzPts val="2000"/>
              <a:buChar char="•"/>
              <a:defRPr sz="2000"/>
            </a:lvl4pPr>
            <a:lvl5pPr indent="-355600" lvl="4" marL="2286000" algn="l">
              <a:lnSpc>
                <a:spcPct val="90000"/>
              </a:lnSpc>
              <a:spcBef>
                <a:spcPts val="500"/>
              </a:spcBef>
              <a:spcAft>
                <a:spcPts val="0"/>
              </a:spcAft>
              <a:buClr>
                <a:srgbClr val="595857"/>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0" name="Google Shape;80;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595857"/>
              </a:buClr>
              <a:buSzPts val="1600"/>
              <a:buNone/>
              <a:defRPr sz="1600"/>
            </a:lvl1pPr>
            <a:lvl2pPr indent="-228600" lvl="1" marL="914400" algn="l">
              <a:lnSpc>
                <a:spcPct val="90000"/>
              </a:lnSpc>
              <a:spcBef>
                <a:spcPts val="500"/>
              </a:spcBef>
              <a:spcAft>
                <a:spcPts val="0"/>
              </a:spcAft>
              <a:buClr>
                <a:srgbClr val="595857"/>
              </a:buClr>
              <a:buSzPts val="1400"/>
              <a:buNone/>
              <a:defRPr sz="1400"/>
            </a:lvl2pPr>
            <a:lvl3pPr indent="-228600" lvl="2" marL="1371600" algn="l">
              <a:lnSpc>
                <a:spcPct val="90000"/>
              </a:lnSpc>
              <a:spcBef>
                <a:spcPts val="500"/>
              </a:spcBef>
              <a:spcAft>
                <a:spcPts val="0"/>
              </a:spcAft>
              <a:buClr>
                <a:srgbClr val="595857"/>
              </a:buClr>
              <a:buSzPts val="1200"/>
              <a:buNone/>
              <a:defRPr sz="1200"/>
            </a:lvl3pPr>
            <a:lvl4pPr indent="-228600" lvl="3" marL="1828800" algn="l">
              <a:lnSpc>
                <a:spcPct val="90000"/>
              </a:lnSpc>
              <a:spcBef>
                <a:spcPts val="500"/>
              </a:spcBef>
              <a:spcAft>
                <a:spcPts val="0"/>
              </a:spcAft>
              <a:buClr>
                <a:srgbClr val="595857"/>
              </a:buClr>
              <a:buSzPts val="1000"/>
              <a:buNone/>
              <a:defRPr sz="1000"/>
            </a:lvl4pPr>
            <a:lvl5pPr indent="-228600" lvl="4" marL="2286000" algn="l">
              <a:lnSpc>
                <a:spcPct val="90000"/>
              </a:lnSpc>
              <a:spcBef>
                <a:spcPts val="500"/>
              </a:spcBef>
              <a:spcAft>
                <a:spcPts val="0"/>
              </a:spcAft>
              <a:buClr>
                <a:srgbClr val="595857"/>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1" name="Google Shape;81;p9"/>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83" name="Shape 83"/>
        <p:cNvGrpSpPr/>
        <p:nvPr/>
      </p:nvGrpSpPr>
      <p:grpSpPr>
        <a:xfrm>
          <a:off x="0" y="0"/>
          <a:ext cx="0" cy="0"/>
          <a:chOff x="0" y="0"/>
          <a:chExt cx="0" cy="0"/>
        </a:xfrm>
      </p:grpSpPr>
      <p:sp>
        <p:nvSpPr>
          <p:cNvPr id="84" name="Google Shape;84;p10"/>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85" name="Google Shape;85;p10"/>
          <p:cNvPicPr preferRelativeResize="0"/>
          <p:nvPr/>
        </p:nvPicPr>
        <p:blipFill rotWithShape="1">
          <a:blip r:embed="rId2">
            <a:alphaModFix/>
          </a:blip>
          <a:srcRect b="43021" l="2" r="22437" t="-2"/>
          <a:stretch/>
        </p:blipFill>
        <p:spPr>
          <a:xfrm>
            <a:off x="8235950" y="5599113"/>
            <a:ext cx="4075113" cy="1312862"/>
          </a:xfrm>
          <a:prstGeom prst="rect">
            <a:avLst/>
          </a:prstGeom>
          <a:noFill/>
          <a:ln>
            <a:noFill/>
          </a:ln>
        </p:spPr>
      </p:pic>
      <p:sp>
        <p:nvSpPr>
          <p:cNvPr id="86" name="Google Shape;86;p10"/>
          <p:cNvSpPr txBox="1"/>
          <p:nvPr/>
        </p:nvSpPr>
        <p:spPr>
          <a:xfrm>
            <a:off x="850900" y="6356350"/>
            <a:ext cx="50292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200" u="none" cap="none" strike="noStrike">
                <a:solidFill>
                  <a:srgbClr val="888888"/>
                </a:solidFill>
                <a:latin typeface="Calibri"/>
                <a:ea typeface="Calibri"/>
                <a:cs typeface="Calibri"/>
                <a:sym typeface="Calibri"/>
              </a:rPr>
              <a:t>© 2019 University Corporation for Atmospheric Research. All Rights Reserved </a:t>
            </a:r>
            <a:endParaRPr b="0" i="0" sz="1200" u="none" cap="none" strike="noStrike">
              <a:solidFill>
                <a:srgbClr val="888888"/>
              </a:solidFill>
              <a:latin typeface="Calibri"/>
              <a:ea typeface="Calibri"/>
              <a:cs typeface="Calibri"/>
              <a:sym typeface="Calibri"/>
            </a:endParaRPr>
          </a:p>
        </p:txBody>
      </p:sp>
      <p:sp>
        <p:nvSpPr>
          <p:cNvPr id="87" name="Google Shape;87;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88" name="Google Shape;88;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rgbClr val="595857"/>
              </a:buClr>
              <a:buSzPts val="3200"/>
              <a:buFont typeface="Arial"/>
              <a:buNone/>
              <a:defRPr b="0" i="0" sz="3200" u="none" cap="none" strike="noStrike">
                <a:solidFill>
                  <a:srgbClr val="595857"/>
                </a:solidFill>
                <a:latin typeface="Open Sans"/>
                <a:ea typeface="Open Sans"/>
                <a:cs typeface="Open Sans"/>
                <a:sym typeface="Open Sans"/>
              </a:defRPr>
            </a:lvl1pPr>
            <a:lvl2pPr lvl="1" marR="0" rtl="0" algn="l">
              <a:lnSpc>
                <a:spcPct val="90000"/>
              </a:lnSpc>
              <a:spcBef>
                <a:spcPts val="500"/>
              </a:spcBef>
              <a:spcAft>
                <a:spcPts val="0"/>
              </a:spcAft>
              <a:buClr>
                <a:srgbClr val="595857"/>
              </a:buClr>
              <a:buSzPts val="2800"/>
              <a:buFont typeface="Arial"/>
              <a:buNone/>
              <a:defRPr b="0" i="0" sz="2800" u="none" cap="none" strike="noStrike">
                <a:solidFill>
                  <a:srgbClr val="595857"/>
                </a:solidFill>
                <a:latin typeface="Open Sans"/>
                <a:ea typeface="Open Sans"/>
                <a:cs typeface="Open Sans"/>
                <a:sym typeface="Open Sans"/>
              </a:defRPr>
            </a:lvl2pPr>
            <a:lvl3pPr lvl="2" marR="0" rtl="0" algn="l">
              <a:lnSpc>
                <a:spcPct val="90000"/>
              </a:lnSpc>
              <a:spcBef>
                <a:spcPts val="500"/>
              </a:spcBef>
              <a:spcAft>
                <a:spcPts val="0"/>
              </a:spcAft>
              <a:buClr>
                <a:srgbClr val="595857"/>
              </a:buClr>
              <a:buSzPts val="2400"/>
              <a:buFont typeface="Arial"/>
              <a:buNone/>
              <a:defRPr b="0" i="0" sz="2400" u="none" cap="none" strike="noStrike">
                <a:solidFill>
                  <a:srgbClr val="595857"/>
                </a:solidFill>
                <a:latin typeface="Open Sans"/>
                <a:ea typeface="Open Sans"/>
                <a:cs typeface="Open Sans"/>
                <a:sym typeface="Open Sans"/>
              </a:defRPr>
            </a:lvl3pPr>
            <a:lvl4pPr lvl="3"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4pPr>
            <a:lvl5pPr lvl="4" marR="0" rtl="0" algn="l">
              <a:lnSpc>
                <a:spcPct val="90000"/>
              </a:lnSpc>
              <a:spcBef>
                <a:spcPts val="500"/>
              </a:spcBef>
              <a:spcAft>
                <a:spcPts val="0"/>
              </a:spcAft>
              <a:buClr>
                <a:srgbClr val="595857"/>
              </a:buClr>
              <a:buSzPts val="2000"/>
              <a:buFont typeface="Arial"/>
              <a:buNone/>
              <a:defRPr b="0" i="0" sz="2000" u="none" cap="none" strike="noStrike">
                <a:solidFill>
                  <a:srgbClr val="595857"/>
                </a:solidFill>
                <a:latin typeface="Open Sans"/>
                <a:ea typeface="Open Sans"/>
                <a:cs typeface="Open Sans"/>
                <a:sym typeface="Open Sans"/>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89" name="Google Shape;89;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595857"/>
              </a:buClr>
              <a:buSzPts val="1600"/>
              <a:buNone/>
              <a:defRPr sz="1600"/>
            </a:lvl1pPr>
            <a:lvl2pPr indent="-228600" lvl="1" marL="914400" algn="l">
              <a:lnSpc>
                <a:spcPct val="90000"/>
              </a:lnSpc>
              <a:spcBef>
                <a:spcPts val="500"/>
              </a:spcBef>
              <a:spcAft>
                <a:spcPts val="0"/>
              </a:spcAft>
              <a:buClr>
                <a:srgbClr val="595857"/>
              </a:buClr>
              <a:buSzPts val="1400"/>
              <a:buNone/>
              <a:defRPr sz="1400"/>
            </a:lvl2pPr>
            <a:lvl3pPr indent="-228600" lvl="2" marL="1371600" algn="l">
              <a:lnSpc>
                <a:spcPct val="90000"/>
              </a:lnSpc>
              <a:spcBef>
                <a:spcPts val="500"/>
              </a:spcBef>
              <a:spcAft>
                <a:spcPts val="0"/>
              </a:spcAft>
              <a:buClr>
                <a:srgbClr val="595857"/>
              </a:buClr>
              <a:buSzPts val="1200"/>
              <a:buNone/>
              <a:defRPr sz="1200"/>
            </a:lvl3pPr>
            <a:lvl4pPr indent="-228600" lvl="3" marL="1828800" algn="l">
              <a:lnSpc>
                <a:spcPct val="90000"/>
              </a:lnSpc>
              <a:spcBef>
                <a:spcPts val="500"/>
              </a:spcBef>
              <a:spcAft>
                <a:spcPts val="0"/>
              </a:spcAft>
              <a:buClr>
                <a:srgbClr val="595857"/>
              </a:buClr>
              <a:buSzPts val="1000"/>
              <a:buNone/>
              <a:defRPr sz="1000"/>
            </a:lvl4pPr>
            <a:lvl5pPr indent="-228600" lvl="4" marL="2286000" algn="l">
              <a:lnSpc>
                <a:spcPct val="90000"/>
              </a:lnSpc>
              <a:spcBef>
                <a:spcPts val="500"/>
              </a:spcBef>
              <a:spcAft>
                <a:spcPts val="0"/>
              </a:spcAft>
              <a:buClr>
                <a:srgbClr val="595857"/>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0" name="Google Shape;90;p10"/>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3.xml"/><Relationship Id="rId12" Type="http://schemas.openxmlformats.org/officeDocument/2006/relationships/slideLayout" Target="../slideLayouts/slideLayout11.xml"/><Relationship Id="rId1" Type="http://schemas.openxmlformats.org/officeDocument/2006/relationships/image" Target="../media/image26.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4.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6" Type="http://schemas.openxmlformats.org/officeDocument/2006/relationships/theme" Target="../theme/theme5.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theme" Target="../theme/theme7.xml"/><Relationship Id="rId12" Type="http://schemas.openxmlformats.org/officeDocument/2006/relationships/slideLayout" Target="../slideLayouts/slideLayout36.xml"/><Relationship Id="rId1" Type="http://schemas.openxmlformats.org/officeDocument/2006/relationships/image" Target="../media/image16.png"/><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0" Type="http://schemas.openxmlformats.org/officeDocument/2006/relationships/slideLayout" Target="../slideLayouts/slideLayout45.xml"/><Relationship Id="rId13" Type="http://schemas.openxmlformats.org/officeDocument/2006/relationships/theme" Target="../theme/theme4.xml"/><Relationship Id="rId12" Type="http://schemas.openxmlformats.org/officeDocument/2006/relationships/slideLayout" Target="../slideLayouts/slideLayout47.xml"/><Relationship Id="rId1" Type="http://schemas.openxmlformats.org/officeDocument/2006/relationships/image" Target="../media/image21.png"/><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0" Type="http://schemas.openxmlformats.org/officeDocument/2006/relationships/slideLayout" Target="../slideLayouts/slideLayout56.xml"/><Relationship Id="rId13" Type="http://schemas.openxmlformats.org/officeDocument/2006/relationships/slideLayout" Target="../slideLayouts/slideLayout59.xml"/><Relationship Id="rId12" Type="http://schemas.openxmlformats.org/officeDocument/2006/relationships/slideLayout" Target="../slideLayouts/slideLayout58.xml"/><Relationship Id="rId1" Type="http://schemas.openxmlformats.org/officeDocument/2006/relationships/image" Target="../media/image76.png"/><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2.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0" Type="http://schemas.openxmlformats.org/officeDocument/2006/relationships/slideLayout" Target="../slideLayouts/slideLayout68.xml"/><Relationship Id="rId13" Type="http://schemas.openxmlformats.org/officeDocument/2006/relationships/slideLayout" Target="../slideLayouts/slideLayout71.xml"/><Relationship Id="rId12" Type="http://schemas.openxmlformats.org/officeDocument/2006/relationships/slideLayout" Target="../slideLayouts/slideLayout70.xml"/><Relationship Id="rId1" Type="http://schemas.openxmlformats.org/officeDocument/2006/relationships/image" Target="../media/image32.png"/><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p:nvPr/>
        </p:nvSpPr>
        <p:spPr>
          <a:xfrm>
            <a:off x="-90488" y="-57150"/>
            <a:ext cx="12282487" cy="6923088"/>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 name="Google Shape;11;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1pPr>
            <a:lvl2pPr lvl="1"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2pPr>
            <a:lvl3pPr lvl="2"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3pPr>
            <a:lvl4pPr lvl="3"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4pPr>
            <a:lvl5pPr lvl="4"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5pPr>
            <a:lvl6pPr lvl="5"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6pPr>
            <a:lvl7pPr lvl="6"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7pPr>
            <a:lvl8pPr lvl="7"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8pPr>
            <a:lvl9pPr lvl="8" marR="0" rtl="0" algn="l">
              <a:lnSpc>
                <a:spcPct val="90000"/>
              </a:lnSpc>
              <a:spcBef>
                <a:spcPts val="0"/>
              </a:spcBef>
              <a:spcAft>
                <a:spcPts val="0"/>
              </a:spcAft>
              <a:buSzPts val="1400"/>
              <a:buNone/>
              <a:defRPr b="0" i="0" sz="4400" u="none" cap="none" strike="noStrike">
                <a:solidFill>
                  <a:srgbClr val="595857"/>
                </a:solidFill>
                <a:latin typeface="Raleway SemiBold"/>
                <a:ea typeface="Raleway SemiBold"/>
                <a:cs typeface="Raleway SemiBold"/>
                <a:sym typeface="Raleway SemiBold"/>
              </a:defRPr>
            </a:lvl9pPr>
          </a:lstStyle>
          <a:p/>
        </p:txBody>
      </p:sp>
      <p:sp>
        <p:nvSpPr>
          <p:cNvPr id="12" name="Google Shape;12;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595857"/>
              </a:buClr>
              <a:buSzPts val="2800"/>
              <a:buFont typeface="Arial"/>
              <a:buChar char="•"/>
              <a:defRPr b="0" i="0" sz="2800" u="none" cap="none" strike="noStrike">
                <a:solidFill>
                  <a:srgbClr val="595857"/>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595857"/>
              </a:buClr>
              <a:buSzPts val="2000"/>
              <a:buFont typeface="Arial"/>
              <a:buChar char="•"/>
              <a:defRPr b="0" i="0" sz="2000" u="none" cap="none" strike="noStrike">
                <a:solidFill>
                  <a:srgbClr val="595857"/>
                </a:solidFill>
                <a:latin typeface="Open Sans"/>
                <a:ea typeface="Open Sans"/>
                <a:cs typeface="Open Sans"/>
                <a:sym typeface="Open Sans"/>
              </a:defRPr>
            </a:lvl3pPr>
            <a:lvl4pPr indent="-342900" lvl="3" marL="1828800" marR="0" rtl="0" algn="l">
              <a:lnSpc>
                <a:spcPct val="90000"/>
              </a:lnSpc>
              <a:spcBef>
                <a:spcPts val="500"/>
              </a:spcBef>
              <a:spcAft>
                <a:spcPts val="0"/>
              </a:spcAft>
              <a:buClr>
                <a:srgbClr val="595857"/>
              </a:buClr>
              <a:buSzPts val="1800"/>
              <a:buFont typeface="Arial"/>
              <a:buChar char="•"/>
              <a:defRPr b="0" i="0" sz="1800" u="none" cap="none" strike="noStrike">
                <a:solidFill>
                  <a:srgbClr val="595857"/>
                </a:solidFill>
                <a:latin typeface="Open Sans"/>
                <a:ea typeface="Open Sans"/>
                <a:cs typeface="Open Sans"/>
                <a:sym typeface="Open Sans"/>
              </a:defRPr>
            </a:lvl4pPr>
            <a:lvl5pPr indent="-342900" lvl="4" marL="2286000" marR="0" rtl="0" algn="l">
              <a:lnSpc>
                <a:spcPct val="90000"/>
              </a:lnSpc>
              <a:spcBef>
                <a:spcPts val="500"/>
              </a:spcBef>
              <a:spcAft>
                <a:spcPts val="0"/>
              </a:spcAft>
              <a:buClr>
                <a:srgbClr val="595857"/>
              </a:buClr>
              <a:buSzPts val="1800"/>
              <a:buFont typeface="Arial"/>
              <a:buChar char="•"/>
              <a:defRPr b="0" i="0" sz="1800" u="none" cap="none" strike="noStrike">
                <a:solidFill>
                  <a:srgbClr val="595857"/>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0" type="dt"/>
          </p:nvPr>
        </p:nvSpPr>
        <p:spPr>
          <a:xfrm>
            <a:off x="6350" y="6356350"/>
            <a:ext cx="701675" cy="2667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1" type="ftr"/>
          </p:nvPr>
        </p:nvSpPr>
        <p:spPr>
          <a:xfrm>
            <a:off x="838200" y="6323013"/>
            <a:ext cx="7315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6" name="Google Shape;16;p1"/>
          <p:cNvPicPr preferRelativeResize="0"/>
          <p:nvPr/>
        </p:nvPicPr>
        <p:blipFill rotWithShape="1">
          <a:blip r:embed="rId1">
            <a:alphaModFix/>
          </a:blip>
          <a:srcRect b="43021" l="2" r="22437" t="-2"/>
          <a:stretch/>
        </p:blipFill>
        <p:spPr>
          <a:xfrm>
            <a:off x="8235950" y="5599113"/>
            <a:ext cx="4075113" cy="131286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08" name="Shape 108"/>
        <p:cNvGrpSpPr/>
        <p:nvPr/>
      </p:nvGrpSpPr>
      <p:grpSpPr>
        <a:xfrm>
          <a:off x="0" y="0"/>
          <a:ext cx="0" cy="0"/>
          <a:chOff x="0" y="0"/>
          <a:chExt cx="0" cy="0"/>
        </a:xfrm>
      </p:grpSpPr>
      <p:sp>
        <p:nvSpPr>
          <p:cNvPr id="109" name="Google Shape;109;p13"/>
          <p:cNvSpPr/>
          <p:nvPr/>
        </p:nvSpPr>
        <p:spPr>
          <a:xfrm>
            <a:off x="-90488" y="-57150"/>
            <a:ext cx="12282300" cy="6923100"/>
          </a:xfrm>
          <a:prstGeom prst="rect">
            <a:avLst/>
          </a:prstGeom>
          <a:solidFill>
            <a:srgbClr val="EEF9F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900" u="none" cap="none" strike="noStrike">
              <a:solidFill>
                <a:schemeClr val="lt1"/>
              </a:solidFill>
              <a:latin typeface="Calibri"/>
              <a:ea typeface="Calibri"/>
              <a:cs typeface="Calibri"/>
              <a:sym typeface="Calibri"/>
            </a:endParaRPr>
          </a:p>
        </p:txBody>
      </p:sp>
      <p:sp>
        <p:nvSpPr>
          <p:cNvPr id="110" name="Google Shape;110;p1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1pPr>
            <a:lvl2pPr lvl="1"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2pPr>
            <a:lvl3pPr lvl="2"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3pPr>
            <a:lvl4pPr lvl="3"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4pPr>
            <a:lvl5pPr lvl="4"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5pPr>
            <a:lvl6pPr lvl="5"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6pPr>
            <a:lvl7pPr lvl="6"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7pPr>
            <a:lvl8pPr lvl="7"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8pPr>
            <a:lvl9pPr lvl="8" marR="0" rtl="0" algn="l">
              <a:lnSpc>
                <a:spcPct val="90000"/>
              </a:lnSpc>
              <a:spcBef>
                <a:spcPts val="0"/>
              </a:spcBef>
              <a:spcAft>
                <a:spcPts val="0"/>
              </a:spcAft>
              <a:buSzPts val="1500"/>
              <a:buNone/>
              <a:defRPr b="0" i="0" sz="4400" u="none" cap="none" strike="noStrike">
                <a:solidFill>
                  <a:srgbClr val="595857"/>
                </a:solidFill>
                <a:latin typeface="Raleway SemiBold"/>
                <a:ea typeface="Raleway SemiBold"/>
                <a:cs typeface="Raleway SemiBold"/>
                <a:sym typeface="Raleway SemiBold"/>
              </a:defRPr>
            </a:lvl9pPr>
          </a:lstStyle>
          <a:p/>
        </p:txBody>
      </p:sp>
      <p:sp>
        <p:nvSpPr>
          <p:cNvPr id="111" name="Google Shape;111;p1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100"/>
              </a:spcBef>
              <a:spcAft>
                <a:spcPts val="0"/>
              </a:spcAft>
              <a:buClr>
                <a:srgbClr val="595857"/>
              </a:buClr>
              <a:buSzPts val="2800"/>
              <a:buFont typeface="Arial"/>
              <a:buChar char="•"/>
              <a:defRPr b="0" i="0" sz="2800" u="none" cap="none" strike="noStrike">
                <a:solidFill>
                  <a:srgbClr val="595857"/>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595857"/>
              </a:buClr>
              <a:buSzPts val="2000"/>
              <a:buFont typeface="Arial"/>
              <a:buChar char="•"/>
              <a:defRPr b="0" i="0" sz="2000" u="none" cap="none" strike="noStrike">
                <a:solidFill>
                  <a:srgbClr val="595857"/>
                </a:solidFill>
                <a:latin typeface="Open Sans"/>
                <a:ea typeface="Open Sans"/>
                <a:cs typeface="Open Sans"/>
                <a:sym typeface="Open Sans"/>
              </a:defRPr>
            </a:lvl3pPr>
            <a:lvl4pPr indent="-349250" lvl="3" marL="1828800" marR="0" rtl="0" algn="l">
              <a:lnSpc>
                <a:spcPct val="90000"/>
              </a:lnSpc>
              <a:spcBef>
                <a:spcPts val="500"/>
              </a:spcBef>
              <a:spcAft>
                <a:spcPts val="0"/>
              </a:spcAft>
              <a:buClr>
                <a:srgbClr val="595857"/>
              </a:buClr>
              <a:buSzPts val="1900"/>
              <a:buFont typeface="Arial"/>
              <a:buChar char="•"/>
              <a:defRPr b="0" i="0" sz="1900" u="none" cap="none" strike="noStrike">
                <a:solidFill>
                  <a:srgbClr val="595857"/>
                </a:solidFill>
                <a:latin typeface="Open Sans"/>
                <a:ea typeface="Open Sans"/>
                <a:cs typeface="Open Sans"/>
                <a:sym typeface="Open Sans"/>
              </a:defRPr>
            </a:lvl4pPr>
            <a:lvl5pPr indent="-349250" lvl="4" marL="2286000" marR="0" rtl="0" algn="l">
              <a:lnSpc>
                <a:spcPct val="90000"/>
              </a:lnSpc>
              <a:spcBef>
                <a:spcPts val="500"/>
              </a:spcBef>
              <a:spcAft>
                <a:spcPts val="0"/>
              </a:spcAft>
              <a:buClr>
                <a:srgbClr val="595857"/>
              </a:buClr>
              <a:buSzPts val="1900"/>
              <a:buFont typeface="Arial"/>
              <a:buChar char="•"/>
              <a:defRPr b="0" i="0" sz="1900" u="none" cap="none" strike="noStrike">
                <a:solidFill>
                  <a:srgbClr val="595857"/>
                </a:solidFill>
                <a:latin typeface="Open Sans"/>
                <a:ea typeface="Open Sans"/>
                <a:cs typeface="Open Sans"/>
                <a:sym typeface="Open Sans"/>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112" name="Google Shape;112;p13"/>
          <p:cNvSpPr txBox="1"/>
          <p:nvPr>
            <p:ph idx="10" type="dt"/>
          </p:nvPr>
        </p:nvSpPr>
        <p:spPr>
          <a:xfrm>
            <a:off x="6350" y="6356350"/>
            <a:ext cx="701700" cy="2667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5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113" name="Google Shape;113;p13"/>
          <p:cNvSpPr txBox="1"/>
          <p:nvPr>
            <p:ph idx="11" type="ftr"/>
          </p:nvPr>
        </p:nvSpPr>
        <p:spPr>
          <a:xfrm>
            <a:off x="838200" y="6323013"/>
            <a:ext cx="7315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500"/>
              <a:buNone/>
              <a:defRPr b="0" i="0" sz="11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2pPr>
            <a:lvl3pPr lvl="2"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3pPr>
            <a:lvl4pPr lvl="3"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4pPr>
            <a:lvl5pPr lvl="4"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5pPr>
            <a:lvl6pPr lvl="5"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6pPr>
            <a:lvl7pPr lvl="6"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7pPr>
            <a:lvl8pPr lvl="7"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8pPr>
            <a:lvl9pPr lvl="8" marR="0" rtl="0" algn="l">
              <a:spcBef>
                <a:spcPts val="0"/>
              </a:spcBef>
              <a:spcAft>
                <a:spcPts val="0"/>
              </a:spcAft>
              <a:buSzPts val="1500"/>
              <a:buNone/>
              <a:defRPr b="0" i="0" sz="1900" u="none" cap="none" strike="noStrike">
                <a:solidFill>
                  <a:schemeClr val="dk1"/>
                </a:solidFill>
                <a:latin typeface="Calibri"/>
                <a:ea typeface="Calibri"/>
                <a:cs typeface="Calibri"/>
                <a:sym typeface="Calibri"/>
              </a:defRPr>
            </a:lvl9pPr>
          </a:lstStyle>
          <a:p/>
        </p:txBody>
      </p:sp>
      <p:sp>
        <p:nvSpPr>
          <p:cNvPr id="114" name="Google Shape;114;p1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115" name="Google Shape;115;p13"/>
          <p:cNvPicPr preferRelativeResize="0"/>
          <p:nvPr/>
        </p:nvPicPr>
        <p:blipFill rotWithShape="1">
          <a:blip r:embed="rId1">
            <a:alphaModFix/>
          </a:blip>
          <a:srcRect b="43019" l="0" r="22438" t="0"/>
          <a:stretch/>
        </p:blipFill>
        <p:spPr>
          <a:xfrm>
            <a:off x="8235950" y="5599113"/>
            <a:ext cx="4075112" cy="131286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14" name="Shape 214"/>
        <p:cNvGrpSpPr/>
        <p:nvPr/>
      </p:nvGrpSpPr>
      <p:grpSpPr>
        <a:xfrm>
          <a:off x="0" y="0"/>
          <a:ext cx="0" cy="0"/>
          <a:chOff x="0" y="0"/>
          <a:chExt cx="0" cy="0"/>
        </a:xfrm>
      </p:grpSpPr>
      <p:sp>
        <p:nvSpPr>
          <p:cNvPr id="215" name="Google Shape;215;p28"/>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6" name="Google Shape;216;p28"/>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1pPr>
            <a:lvl2pPr lvl="1"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2pPr>
            <a:lvl3pPr lvl="2"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3pPr>
            <a:lvl4pPr lvl="3"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4pPr>
            <a:lvl5pPr lvl="4"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5pPr>
            <a:lvl6pPr lvl="5"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6pPr>
            <a:lvl7pPr lvl="6"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7pPr>
            <a:lvl8pPr lvl="7"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8pPr>
            <a:lvl9pPr lvl="8"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9pPr>
          </a:lstStyle>
          <a:p/>
        </p:txBody>
      </p:sp>
      <p:sp>
        <p:nvSpPr>
          <p:cNvPr id="217" name="Google Shape;217;p28"/>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406400" lvl="0" marL="457200" marR="0" rtl="0" algn="l">
              <a:lnSpc>
                <a:spcPct val="90000"/>
              </a:lnSpc>
              <a:spcBef>
                <a:spcPts val="1000"/>
              </a:spcBef>
              <a:spcAft>
                <a:spcPts val="0"/>
              </a:spcAft>
              <a:buClr>
                <a:srgbClr val="595857"/>
              </a:buClr>
              <a:buSzPts val="2800"/>
              <a:buFont typeface="Arial"/>
              <a:buChar char="•"/>
              <a:defRPr b="0" i="0" sz="2800" u="none" cap="none" strike="noStrike">
                <a:solidFill>
                  <a:srgbClr val="595857"/>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595857"/>
              </a:buClr>
              <a:buSzPts val="2000"/>
              <a:buFont typeface="Arial"/>
              <a:buChar char="•"/>
              <a:defRPr b="0" i="0" sz="2000" u="none" cap="none" strike="noStrike">
                <a:solidFill>
                  <a:srgbClr val="595857"/>
                </a:solidFill>
                <a:latin typeface="Open Sans"/>
                <a:ea typeface="Open Sans"/>
                <a:cs typeface="Open Sans"/>
                <a:sym typeface="Open Sans"/>
              </a:defRPr>
            </a:lvl3pPr>
            <a:lvl4pPr indent="-381000" lvl="3" marL="18288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4pPr>
            <a:lvl5pPr indent="-381000" lvl="4" marL="22860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8" name="Google Shape;218;p28"/>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219" name="Google Shape;219;p28"/>
          <p:cNvSpPr txBox="1"/>
          <p:nvPr>
            <p:ph idx="11" type="ftr"/>
          </p:nvPr>
        </p:nvSpPr>
        <p:spPr>
          <a:xfrm>
            <a:off x="838200" y="6323015"/>
            <a:ext cx="7315200" cy="3651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1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220" name="Google Shape;220;p28"/>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221" name="Google Shape;221;p28"/>
          <p:cNvPicPr preferRelativeResize="0"/>
          <p:nvPr/>
        </p:nvPicPr>
        <p:blipFill rotWithShape="1">
          <a:blip r:embed="rId1">
            <a:alphaModFix/>
          </a:blip>
          <a:srcRect b="43019" l="0" r="22438" t="0"/>
          <a:stretch/>
        </p:blipFill>
        <p:spPr>
          <a:xfrm>
            <a:off x="8235952" y="5599114"/>
            <a:ext cx="4075113" cy="131286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14" name="Shape 314"/>
        <p:cNvGrpSpPr/>
        <p:nvPr/>
      </p:nvGrpSpPr>
      <p:grpSpPr>
        <a:xfrm>
          <a:off x="0" y="0"/>
          <a:ext cx="0" cy="0"/>
          <a:chOff x="0" y="0"/>
          <a:chExt cx="0" cy="0"/>
        </a:xfrm>
      </p:grpSpPr>
      <p:pic>
        <p:nvPicPr>
          <p:cNvPr id="315" name="Google Shape;315;p40"/>
          <p:cNvPicPr preferRelativeResize="0"/>
          <p:nvPr/>
        </p:nvPicPr>
        <p:blipFill>
          <a:blip r:embed="rId1">
            <a:alphaModFix/>
          </a:blip>
          <a:stretch>
            <a:fillRect/>
          </a:stretch>
        </p:blipFill>
        <p:spPr>
          <a:xfrm>
            <a:off x="-165167" y="-78825"/>
            <a:ext cx="12560369" cy="7026926"/>
          </a:xfrm>
          <a:prstGeom prst="rect">
            <a:avLst/>
          </a:prstGeom>
          <a:noFill/>
          <a:ln>
            <a:noFill/>
          </a:ln>
        </p:spPr>
      </p:pic>
      <p:sp>
        <p:nvSpPr>
          <p:cNvPr id="316" name="Google Shape;316;p40"/>
          <p:cNvSpPr txBox="1"/>
          <p:nvPr>
            <p:ph type="title"/>
          </p:nvPr>
        </p:nvSpPr>
        <p:spPr>
          <a:xfrm>
            <a:off x="838200" y="365126"/>
            <a:ext cx="10515600" cy="13257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rgbClr val="595857"/>
              </a:buClr>
              <a:buSzPts val="4400"/>
              <a:buFont typeface="Raleway"/>
              <a:buNone/>
              <a:defRPr b="1" i="0" sz="4400" u="none" cap="none" strike="noStrike">
                <a:solidFill>
                  <a:srgbClr val="595857"/>
                </a:solidFill>
                <a:latin typeface="Raleway"/>
                <a:ea typeface="Raleway"/>
                <a:cs typeface="Raleway"/>
                <a:sym typeface="Raleway"/>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p:txBody>
      </p:sp>
      <p:sp>
        <p:nvSpPr>
          <p:cNvPr id="317" name="Google Shape;317;p40"/>
          <p:cNvSpPr txBox="1"/>
          <p:nvPr>
            <p:ph idx="1" type="body"/>
          </p:nvPr>
        </p:nvSpPr>
        <p:spPr>
          <a:xfrm>
            <a:off x="838200" y="1825625"/>
            <a:ext cx="10515600" cy="4351200"/>
          </a:xfrm>
          <a:prstGeom prst="rect">
            <a:avLst/>
          </a:prstGeom>
          <a:noFill/>
          <a:ln>
            <a:noFill/>
          </a:ln>
        </p:spPr>
        <p:txBody>
          <a:bodyPr anchorCtr="0" anchor="t" bIns="91425" lIns="91425" spcFirstLastPara="1" rIns="91425" wrap="square" tIns="91425">
            <a:noAutofit/>
          </a:bodyPr>
          <a:lstStyle>
            <a:lvl1pPr indent="-406400" lvl="0" marL="457200" marR="0" rtl="0" algn="l">
              <a:lnSpc>
                <a:spcPct val="90000"/>
              </a:lnSpc>
              <a:spcBef>
                <a:spcPts val="1000"/>
              </a:spcBef>
              <a:spcAft>
                <a:spcPts val="0"/>
              </a:spcAft>
              <a:buClr>
                <a:srgbClr val="595857"/>
              </a:buClr>
              <a:buSzPts val="2800"/>
              <a:buFont typeface="Open Sans"/>
              <a:buChar char="•"/>
              <a:defRPr i="0" sz="2800" u="none" cap="none" strike="noStrike">
                <a:solidFill>
                  <a:srgbClr val="595857"/>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595857"/>
              </a:buClr>
              <a:buSzPts val="2400"/>
              <a:buFont typeface="Open Sans"/>
              <a:buChar char="•"/>
              <a:defRPr i="0" sz="2400" u="none" cap="none" strike="noStrike">
                <a:solidFill>
                  <a:srgbClr val="595857"/>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595857"/>
              </a:buClr>
              <a:buSzPts val="2000"/>
              <a:buFont typeface="Open Sans"/>
              <a:buChar char="•"/>
              <a:defRPr i="0" sz="2000" u="none" cap="none" strike="noStrike">
                <a:solidFill>
                  <a:srgbClr val="595857"/>
                </a:solidFill>
                <a:latin typeface="Open Sans"/>
                <a:ea typeface="Open Sans"/>
                <a:cs typeface="Open Sans"/>
                <a:sym typeface="Open Sans"/>
              </a:defRPr>
            </a:lvl3pPr>
            <a:lvl4pPr indent="-342900" lvl="3" marL="1828800" marR="0" rtl="0" algn="l">
              <a:lnSpc>
                <a:spcPct val="90000"/>
              </a:lnSpc>
              <a:spcBef>
                <a:spcPts val="500"/>
              </a:spcBef>
              <a:spcAft>
                <a:spcPts val="0"/>
              </a:spcAft>
              <a:buClr>
                <a:srgbClr val="595857"/>
              </a:buClr>
              <a:buSzPts val="1800"/>
              <a:buFont typeface="Open Sans"/>
              <a:buChar char="•"/>
              <a:defRPr i="0" sz="1800" u="none" cap="none" strike="noStrike">
                <a:solidFill>
                  <a:srgbClr val="595857"/>
                </a:solidFill>
                <a:latin typeface="Open Sans"/>
                <a:ea typeface="Open Sans"/>
                <a:cs typeface="Open Sans"/>
                <a:sym typeface="Open Sans"/>
              </a:defRPr>
            </a:lvl4pPr>
            <a:lvl5pPr indent="-342900" lvl="4" marL="2286000" marR="0" rtl="0" algn="l">
              <a:lnSpc>
                <a:spcPct val="90000"/>
              </a:lnSpc>
              <a:spcBef>
                <a:spcPts val="500"/>
              </a:spcBef>
              <a:spcAft>
                <a:spcPts val="0"/>
              </a:spcAft>
              <a:buClr>
                <a:srgbClr val="595857"/>
              </a:buClr>
              <a:buSzPts val="1800"/>
              <a:buFont typeface="Open Sans"/>
              <a:buChar char="•"/>
              <a:defRPr i="0" sz="1800" u="none" cap="none" strike="noStrike">
                <a:solidFill>
                  <a:srgbClr val="595857"/>
                </a:solidFill>
                <a:latin typeface="Open Sans"/>
                <a:ea typeface="Open Sans"/>
                <a:cs typeface="Open Sans"/>
                <a:sym typeface="Open Sans"/>
              </a:defRPr>
            </a:lvl5pPr>
            <a:lvl6pPr indent="-342900" lvl="5" marL="2743200" marR="0" rtl="0" algn="l">
              <a:lnSpc>
                <a:spcPct val="90000"/>
              </a:lnSpc>
              <a:spcBef>
                <a:spcPts val="500"/>
              </a:spcBef>
              <a:spcAft>
                <a:spcPts val="0"/>
              </a:spcAft>
              <a:buClr>
                <a:srgbClr val="595857"/>
              </a:buClr>
              <a:buSzPts val="1800"/>
              <a:buFont typeface="Open Sans"/>
              <a:buChar char="•"/>
              <a:defRPr i="0" sz="1800" u="none" cap="none" strike="noStrike">
                <a:solidFill>
                  <a:srgbClr val="595857"/>
                </a:solidFill>
                <a:latin typeface="Open Sans"/>
                <a:ea typeface="Open Sans"/>
                <a:cs typeface="Open Sans"/>
                <a:sym typeface="Open Sans"/>
              </a:defRPr>
            </a:lvl6pPr>
            <a:lvl7pPr indent="-342900" lvl="6" marL="3200400" marR="0" rtl="0" algn="l">
              <a:lnSpc>
                <a:spcPct val="90000"/>
              </a:lnSpc>
              <a:spcBef>
                <a:spcPts val="500"/>
              </a:spcBef>
              <a:spcAft>
                <a:spcPts val="0"/>
              </a:spcAft>
              <a:buClr>
                <a:srgbClr val="595857"/>
              </a:buClr>
              <a:buSzPts val="1800"/>
              <a:buFont typeface="Open Sans"/>
              <a:buChar char="•"/>
              <a:defRPr i="0" sz="1800" u="none" cap="none" strike="noStrike">
                <a:solidFill>
                  <a:srgbClr val="595857"/>
                </a:solidFill>
                <a:latin typeface="Open Sans"/>
                <a:ea typeface="Open Sans"/>
                <a:cs typeface="Open Sans"/>
                <a:sym typeface="Open Sans"/>
              </a:defRPr>
            </a:lvl7pPr>
            <a:lvl8pPr indent="-342900" lvl="7" marL="3657600" marR="0" rtl="0" algn="l">
              <a:lnSpc>
                <a:spcPct val="90000"/>
              </a:lnSpc>
              <a:spcBef>
                <a:spcPts val="500"/>
              </a:spcBef>
              <a:spcAft>
                <a:spcPts val="0"/>
              </a:spcAft>
              <a:buClr>
                <a:srgbClr val="595857"/>
              </a:buClr>
              <a:buSzPts val="1800"/>
              <a:buFont typeface="Open Sans"/>
              <a:buChar char="•"/>
              <a:defRPr i="0" sz="1800" u="none" cap="none" strike="noStrike">
                <a:solidFill>
                  <a:srgbClr val="595857"/>
                </a:solidFill>
                <a:latin typeface="Open Sans"/>
                <a:ea typeface="Open Sans"/>
                <a:cs typeface="Open Sans"/>
                <a:sym typeface="Open Sans"/>
              </a:defRPr>
            </a:lvl8pPr>
            <a:lvl9pPr indent="-342900" lvl="8" marL="4114800" marR="0" rtl="0" algn="l">
              <a:lnSpc>
                <a:spcPct val="90000"/>
              </a:lnSpc>
              <a:spcBef>
                <a:spcPts val="500"/>
              </a:spcBef>
              <a:spcAft>
                <a:spcPts val="0"/>
              </a:spcAft>
              <a:buClr>
                <a:srgbClr val="595857"/>
              </a:buClr>
              <a:buSzPts val="1800"/>
              <a:buFont typeface="Open Sans"/>
              <a:buChar char="•"/>
              <a:defRPr i="0" sz="1800" u="none" cap="none" strike="noStrike">
                <a:solidFill>
                  <a:srgbClr val="595857"/>
                </a:solidFill>
                <a:latin typeface="Open Sans"/>
                <a:ea typeface="Open Sans"/>
                <a:cs typeface="Open Sans"/>
                <a:sym typeface="Open Sans"/>
              </a:defRPr>
            </a:lvl9pPr>
          </a:lstStyle>
          <a:p/>
        </p:txBody>
      </p:sp>
      <p:sp>
        <p:nvSpPr>
          <p:cNvPr id="318" name="Google Shape;318;p40"/>
          <p:cNvSpPr txBox="1"/>
          <p:nvPr/>
        </p:nvSpPr>
        <p:spPr>
          <a:xfrm>
            <a:off x="119733" y="6176975"/>
            <a:ext cx="6959100" cy="36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000">
                <a:solidFill>
                  <a:srgbClr val="888888"/>
                </a:solidFill>
                <a:latin typeface="Open Sans"/>
                <a:ea typeface="Open Sans"/>
                <a:cs typeface="Open Sans"/>
                <a:sym typeface="Open Sans"/>
              </a:rPr>
              <a:t>© 2019 University Corporation for Atmospheric Research. </a:t>
            </a:r>
            <a:r>
              <a:rPr i="1" lang="en-US" sz="1000">
                <a:solidFill>
                  <a:srgbClr val="888888"/>
                </a:solidFill>
                <a:latin typeface="Open Sans"/>
                <a:ea typeface="Open Sans"/>
                <a:cs typeface="Open Sans"/>
                <a:sym typeface="Open Sans"/>
              </a:rPr>
              <a:t>All Rights Reserved.</a:t>
            </a:r>
            <a:r>
              <a:rPr lang="en-US" sz="1000">
                <a:solidFill>
                  <a:srgbClr val="888888"/>
                </a:solidFill>
                <a:latin typeface="Open Sans"/>
                <a:ea typeface="Open Sans"/>
                <a:cs typeface="Open Sans"/>
                <a:sym typeface="Open Sans"/>
              </a:rPr>
              <a:t> </a:t>
            </a:r>
            <a:endParaRPr sz="1000">
              <a:solidFill>
                <a:srgbClr val="888888"/>
              </a:solidFill>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sldLayoutIdLst>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83" name="Shape 383"/>
        <p:cNvGrpSpPr/>
        <p:nvPr/>
      </p:nvGrpSpPr>
      <p:grpSpPr>
        <a:xfrm>
          <a:off x="0" y="0"/>
          <a:ext cx="0" cy="0"/>
          <a:chOff x="0" y="0"/>
          <a:chExt cx="0" cy="0"/>
        </a:xfrm>
      </p:grpSpPr>
      <p:sp>
        <p:nvSpPr>
          <p:cNvPr id="384" name="Google Shape;384;p52"/>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5" name="Google Shape;385;p52"/>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1pPr>
            <a:lvl2pPr lvl="1"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2pPr>
            <a:lvl3pPr lvl="2"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3pPr>
            <a:lvl4pPr lvl="3"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4pPr>
            <a:lvl5pPr lvl="4"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5pPr>
            <a:lvl6pPr lvl="5"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6pPr>
            <a:lvl7pPr lvl="6"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7pPr>
            <a:lvl8pPr lvl="7"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8pPr>
            <a:lvl9pPr lvl="8"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9pPr>
          </a:lstStyle>
          <a:p/>
        </p:txBody>
      </p:sp>
      <p:sp>
        <p:nvSpPr>
          <p:cNvPr id="386" name="Google Shape;386;p52"/>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406400" lvl="0" marL="457200" marR="0" rtl="0" algn="l">
              <a:lnSpc>
                <a:spcPct val="90000"/>
              </a:lnSpc>
              <a:spcBef>
                <a:spcPts val="1000"/>
              </a:spcBef>
              <a:spcAft>
                <a:spcPts val="0"/>
              </a:spcAft>
              <a:buClr>
                <a:srgbClr val="595857"/>
              </a:buClr>
              <a:buSzPts val="2800"/>
              <a:buFont typeface="Arial"/>
              <a:buChar char="•"/>
              <a:defRPr b="0" i="0" sz="2800" u="none" cap="none" strike="noStrike">
                <a:solidFill>
                  <a:srgbClr val="595857"/>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595857"/>
              </a:buClr>
              <a:buSzPts val="2000"/>
              <a:buFont typeface="Arial"/>
              <a:buChar char="•"/>
              <a:defRPr b="0" i="0" sz="2000" u="none" cap="none" strike="noStrike">
                <a:solidFill>
                  <a:srgbClr val="595857"/>
                </a:solidFill>
                <a:latin typeface="Open Sans"/>
                <a:ea typeface="Open Sans"/>
                <a:cs typeface="Open Sans"/>
                <a:sym typeface="Open Sans"/>
              </a:defRPr>
            </a:lvl3pPr>
            <a:lvl4pPr indent="-381000" lvl="3" marL="18288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4pPr>
            <a:lvl5pPr indent="-381000" lvl="4" marL="22860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7" name="Google Shape;387;p52"/>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388" name="Google Shape;388;p52"/>
          <p:cNvSpPr txBox="1"/>
          <p:nvPr>
            <p:ph idx="11" type="ftr"/>
          </p:nvPr>
        </p:nvSpPr>
        <p:spPr>
          <a:xfrm>
            <a:off x="838200" y="6323015"/>
            <a:ext cx="7315200" cy="3651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1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389" name="Google Shape;389;p52"/>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390" name="Google Shape;390;p52"/>
          <p:cNvPicPr preferRelativeResize="0"/>
          <p:nvPr/>
        </p:nvPicPr>
        <p:blipFill rotWithShape="1">
          <a:blip r:embed="rId1">
            <a:alphaModFix/>
          </a:blip>
          <a:srcRect b="43019" l="0" r="22438" t="0"/>
          <a:stretch/>
        </p:blipFill>
        <p:spPr>
          <a:xfrm>
            <a:off x="8235952" y="5599114"/>
            <a:ext cx="4075113" cy="131286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490" name="Shape 490"/>
        <p:cNvGrpSpPr/>
        <p:nvPr/>
      </p:nvGrpSpPr>
      <p:grpSpPr>
        <a:xfrm>
          <a:off x="0" y="0"/>
          <a:ext cx="0" cy="0"/>
          <a:chOff x="0" y="0"/>
          <a:chExt cx="0" cy="0"/>
        </a:xfrm>
      </p:grpSpPr>
      <p:sp>
        <p:nvSpPr>
          <p:cNvPr id="491" name="Google Shape;491;p65"/>
          <p:cNvSpPr/>
          <p:nvPr/>
        </p:nvSpPr>
        <p:spPr>
          <a:xfrm>
            <a:off x="-90488" y="-57151"/>
            <a:ext cx="12282300" cy="6923100"/>
          </a:xfrm>
          <a:prstGeom prst="rect">
            <a:avLst/>
          </a:prstGeom>
          <a:solidFill>
            <a:srgbClr val="EEF9FC"/>
          </a:solid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2" name="Google Shape;492;p65"/>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lvl1pPr lvl="0"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1pPr>
            <a:lvl2pPr lvl="1"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2pPr>
            <a:lvl3pPr lvl="2"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3pPr>
            <a:lvl4pPr lvl="3"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4pPr>
            <a:lvl5pPr lvl="4"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5pPr>
            <a:lvl6pPr lvl="5"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6pPr>
            <a:lvl7pPr lvl="6"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7pPr>
            <a:lvl8pPr lvl="7"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8pPr>
            <a:lvl9pPr lvl="8" marR="0" rtl="0" algn="l">
              <a:lnSpc>
                <a:spcPct val="90000"/>
              </a:lnSpc>
              <a:spcBef>
                <a:spcPts val="0"/>
              </a:spcBef>
              <a:spcAft>
                <a:spcPts val="0"/>
              </a:spcAft>
              <a:buSzPts val="1900"/>
              <a:buNone/>
              <a:defRPr b="0" i="0" sz="4400" u="none" cap="none" strike="noStrike">
                <a:solidFill>
                  <a:srgbClr val="595857"/>
                </a:solidFill>
                <a:latin typeface="Raleway SemiBold"/>
                <a:ea typeface="Raleway SemiBold"/>
                <a:cs typeface="Raleway SemiBold"/>
                <a:sym typeface="Raleway SemiBold"/>
              </a:defRPr>
            </a:lvl9pPr>
          </a:lstStyle>
          <a:p/>
        </p:txBody>
      </p:sp>
      <p:sp>
        <p:nvSpPr>
          <p:cNvPr id="493" name="Google Shape;493;p65"/>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lvl1pPr indent="-406400" lvl="0" marL="457200" marR="0" rtl="0" algn="l">
              <a:lnSpc>
                <a:spcPct val="90000"/>
              </a:lnSpc>
              <a:spcBef>
                <a:spcPts val="1000"/>
              </a:spcBef>
              <a:spcAft>
                <a:spcPts val="0"/>
              </a:spcAft>
              <a:buClr>
                <a:srgbClr val="595857"/>
              </a:buClr>
              <a:buSzPts val="2800"/>
              <a:buFont typeface="Arial"/>
              <a:buChar char="•"/>
              <a:defRPr b="0" i="0" sz="2800" u="none" cap="none" strike="noStrike">
                <a:solidFill>
                  <a:srgbClr val="595857"/>
                </a:solidFill>
                <a:latin typeface="Open Sans"/>
                <a:ea typeface="Open Sans"/>
                <a:cs typeface="Open Sans"/>
                <a:sym typeface="Open Sans"/>
              </a:defRPr>
            </a:lvl1pPr>
            <a:lvl2pPr indent="-381000" lvl="1" marL="9144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2pPr>
            <a:lvl3pPr indent="-355600" lvl="2" marL="1371600" marR="0" rtl="0" algn="l">
              <a:lnSpc>
                <a:spcPct val="90000"/>
              </a:lnSpc>
              <a:spcBef>
                <a:spcPts val="500"/>
              </a:spcBef>
              <a:spcAft>
                <a:spcPts val="0"/>
              </a:spcAft>
              <a:buClr>
                <a:srgbClr val="595857"/>
              </a:buClr>
              <a:buSzPts val="2000"/>
              <a:buFont typeface="Arial"/>
              <a:buChar char="•"/>
              <a:defRPr b="0" i="0" sz="2000" u="none" cap="none" strike="noStrike">
                <a:solidFill>
                  <a:srgbClr val="595857"/>
                </a:solidFill>
                <a:latin typeface="Open Sans"/>
                <a:ea typeface="Open Sans"/>
                <a:cs typeface="Open Sans"/>
                <a:sym typeface="Open Sans"/>
              </a:defRPr>
            </a:lvl3pPr>
            <a:lvl4pPr indent="-381000" lvl="3" marL="18288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4pPr>
            <a:lvl5pPr indent="-381000" lvl="4" marL="2286000" marR="0" rtl="0" algn="l">
              <a:lnSpc>
                <a:spcPct val="90000"/>
              </a:lnSpc>
              <a:spcBef>
                <a:spcPts val="500"/>
              </a:spcBef>
              <a:spcAft>
                <a:spcPts val="0"/>
              </a:spcAft>
              <a:buClr>
                <a:srgbClr val="595857"/>
              </a:buClr>
              <a:buSzPts val="2400"/>
              <a:buFont typeface="Arial"/>
              <a:buChar char="•"/>
              <a:defRPr b="0" i="0" sz="2400" u="none" cap="none" strike="noStrike">
                <a:solidFill>
                  <a:srgbClr val="595857"/>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94" name="Google Shape;494;p65"/>
          <p:cNvSpPr txBox="1"/>
          <p:nvPr>
            <p:ph idx="10" type="dt"/>
          </p:nvPr>
        </p:nvSpPr>
        <p:spPr>
          <a:xfrm>
            <a:off x="6351" y="6356351"/>
            <a:ext cx="701700" cy="2667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495" name="Google Shape;495;p65"/>
          <p:cNvSpPr txBox="1"/>
          <p:nvPr>
            <p:ph idx="11" type="ftr"/>
          </p:nvPr>
        </p:nvSpPr>
        <p:spPr>
          <a:xfrm>
            <a:off x="838200" y="6323015"/>
            <a:ext cx="7315200" cy="365100"/>
          </a:xfrm>
          <a:prstGeom prst="rect">
            <a:avLst/>
          </a:prstGeom>
          <a:noFill/>
          <a:ln>
            <a:noFill/>
          </a:ln>
        </p:spPr>
        <p:txBody>
          <a:bodyPr anchorCtr="0" anchor="ctr" bIns="60925" lIns="121900" spcFirstLastPara="1" rIns="121900" wrap="square" tIns="60925">
            <a:noAutofit/>
          </a:bodyPr>
          <a:lstStyle>
            <a:lvl1pPr lvl="0" marR="0" rtl="0" algn="l">
              <a:spcBef>
                <a:spcPts val="0"/>
              </a:spcBef>
              <a:spcAft>
                <a:spcPts val="0"/>
              </a:spcAft>
              <a:buSzPts val="1900"/>
              <a:buNone/>
              <a:defRPr b="0" i="0" sz="1100" u="none" cap="none" strike="noStrike">
                <a:solidFill>
                  <a:srgbClr val="888888"/>
                </a:solidFill>
                <a:latin typeface="Open Sans"/>
                <a:ea typeface="Open Sans"/>
                <a:cs typeface="Open Sans"/>
                <a:sym typeface="Open Sans"/>
              </a:defRPr>
            </a:lvl1pPr>
            <a:lvl2pPr lvl="1"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2pPr>
            <a:lvl3pPr lvl="2"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3pPr>
            <a:lvl4pPr lvl="3"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4pPr>
            <a:lvl5pPr lvl="4"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5pPr>
            <a:lvl6pPr lvl="5"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6pPr>
            <a:lvl7pPr lvl="6"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7pPr>
            <a:lvl8pPr lvl="7"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8pPr>
            <a:lvl9pPr lvl="8" marR="0" rtl="0" algn="l">
              <a:spcBef>
                <a:spcPts val="0"/>
              </a:spcBef>
              <a:spcAft>
                <a:spcPts val="0"/>
              </a:spcAft>
              <a:buSzPts val="1900"/>
              <a:buNone/>
              <a:defRPr b="0" i="0" sz="2400" u="none" cap="none" strike="noStrike">
                <a:solidFill>
                  <a:schemeClr val="dk1"/>
                </a:solidFill>
                <a:latin typeface="Calibri"/>
                <a:ea typeface="Calibri"/>
                <a:cs typeface="Calibri"/>
                <a:sym typeface="Calibri"/>
              </a:defRPr>
            </a:lvl9pPr>
          </a:lstStyle>
          <a:p/>
        </p:txBody>
      </p:sp>
      <p:sp>
        <p:nvSpPr>
          <p:cNvPr id="496" name="Google Shape;496;p65"/>
          <p:cNvSpPr txBox="1"/>
          <p:nvPr>
            <p:ph idx="12" type="sldNum"/>
          </p:nvPr>
        </p:nvSpPr>
        <p:spPr>
          <a:xfrm>
            <a:off x="8610600" y="6356352"/>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id="497" name="Google Shape;497;p65"/>
          <p:cNvPicPr preferRelativeResize="0"/>
          <p:nvPr/>
        </p:nvPicPr>
        <p:blipFill rotWithShape="1">
          <a:blip r:embed="rId1">
            <a:alphaModFix/>
          </a:blip>
          <a:srcRect b="43019" l="0" r="22438" t="0"/>
          <a:stretch/>
        </p:blipFill>
        <p:spPr>
          <a:xfrm>
            <a:off x="8235952" y="5599114"/>
            <a:ext cx="4075113" cy="131286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5.png"/><Relationship Id="rId4" Type="http://schemas.openxmlformats.org/officeDocument/2006/relationships/image" Target="../media/image37.jpg"/><Relationship Id="rId5" Type="http://schemas.openxmlformats.org/officeDocument/2006/relationships/image" Target="../media/image34.jpg"/><Relationship Id="rId6" Type="http://schemas.openxmlformats.org/officeDocument/2006/relationships/image" Target="../media/image3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208.png"/><Relationship Id="rId4" Type="http://schemas.openxmlformats.org/officeDocument/2006/relationships/image" Target="../media/image14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01.xml"/><Relationship Id="rId3" Type="http://schemas.openxmlformats.org/officeDocument/2006/relationships/image" Target="../media/image14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02.xml"/><Relationship Id="rId3" Type="http://schemas.openxmlformats.org/officeDocument/2006/relationships/image" Target="../media/image19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03.xml"/><Relationship Id="rId3" Type="http://schemas.openxmlformats.org/officeDocument/2006/relationships/image" Target="../media/image14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43.png"/><Relationship Id="rId4" Type="http://schemas.openxmlformats.org/officeDocument/2006/relationships/image" Target="../media/image151.jpg"/><Relationship Id="rId5" Type="http://schemas.openxmlformats.org/officeDocument/2006/relationships/image" Target="../media/image14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0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6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11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4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0.xml"/><Relationship Id="rId3" Type="http://schemas.openxmlformats.org/officeDocument/2006/relationships/image" Target="../media/image14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1.xml"/><Relationship Id="rId3" Type="http://schemas.openxmlformats.org/officeDocument/2006/relationships/hyperlink" Target="https://www.youtube.com/watch?v=jC3H2k8lONU&amp;feature=youtu.be" TargetMode="External"/><Relationship Id="rId4" Type="http://schemas.openxmlformats.org/officeDocument/2006/relationships/image" Target="../media/image149.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112.xml"/><Relationship Id="rId3" Type="http://schemas.openxmlformats.org/officeDocument/2006/relationships/hyperlink" Target="http://www.youtube.com/watch?v=jC3H2k8lONU" TargetMode="External"/><Relationship Id="rId4" Type="http://schemas.openxmlformats.org/officeDocument/2006/relationships/image" Target="../media/image150.jpg"/><Relationship Id="rId5" Type="http://schemas.openxmlformats.org/officeDocument/2006/relationships/image" Target="../media/image14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54.png"/><Relationship Id="rId4" Type="http://schemas.openxmlformats.org/officeDocument/2006/relationships/hyperlink" Target="http://drive.google.com/file/d/14d1yFY9lYQNOsadhGcjXFiX1oWT2l1Yy/view" TargetMode="External"/><Relationship Id="rId5" Type="http://schemas.openxmlformats.org/officeDocument/2006/relationships/image" Target="../media/image152.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hyperlink" Target="http://drive.google.com/file/d/1cLutT_D2wM_HMfD_yN046H_Nw1aGzz7P/view" TargetMode="External"/><Relationship Id="rId4" Type="http://schemas.openxmlformats.org/officeDocument/2006/relationships/image" Target="../media/image153.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15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209.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6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1.xml"/><Relationship Id="rId3" Type="http://schemas.openxmlformats.org/officeDocument/2006/relationships/image" Target="../media/image155.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157.png"/><Relationship Id="rId4" Type="http://schemas.openxmlformats.org/officeDocument/2006/relationships/image" Target="../media/image156.png"/><Relationship Id="rId5" Type="http://schemas.openxmlformats.org/officeDocument/2006/relationships/image" Target="../media/image199.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3.xml"/><Relationship Id="rId3" Type="http://schemas.openxmlformats.org/officeDocument/2006/relationships/image" Target="../media/image157.png"/><Relationship Id="rId4" Type="http://schemas.openxmlformats.org/officeDocument/2006/relationships/image" Target="../media/image159.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4.xml"/><Relationship Id="rId3" Type="http://schemas.openxmlformats.org/officeDocument/2006/relationships/image" Target="../media/image165.png"/><Relationship Id="rId4" Type="http://schemas.openxmlformats.org/officeDocument/2006/relationships/image" Target="../media/image168.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5.xml"/><Relationship Id="rId3" Type="http://schemas.openxmlformats.org/officeDocument/2006/relationships/image" Target="../media/image162.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27.xml"/><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210.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154.png"/><Relationship Id="rId4" Type="http://schemas.openxmlformats.org/officeDocument/2006/relationships/hyperlink" Target="http://drive.google.com/file/d/14d1yFY9lYQNOsadhGcjXFiX1oWT2l1Yy/view" TargetMode="External"/><Relationship Id="rId5" Type="http://schemas.openxmlformats.org/officeDocument/2006/relationships/image" Target="../media/image15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observer.globe.gov" TargetMode="External"/><Relationship Id="rId4" Type="http://schemas.openxmlformats.org/officeDocument/2006/relationships/image" Target="../media/image4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0.xml"/><Relationship Id="rId3" Type="http://schemas.openxmlformats.org/officeDocument/2006/relationships/image" Target="../media/image172.png"/><Relationship Id="rId4" Type="http://schemas.openxmlformats.org/officeDocument/2006/relationships/image" Target="../media/image166.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131.xml"/><Relationship Id="rId3" Type="http://schemas.openxmlformats.org/officeDocument/2006/relationships/image" Target="../media/image167.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 Id="rId3" Type="http://schemas.openxmlformats.org/officeDocument/2006/relationships/image" Target="../media/image107.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33.xml"/><Relationship Id="rId3" Type="http://schemas.openxmlformats.org/officeDocument/2006/relationships/image" Target="../media/image169.png"/><Relationship Id="rId4" Type="http://schemas.openxmlformats.org/officeDocument/2006/relationships/image" Target="../media/image170.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4.xml"/><Relationship Id="rId3" Type="http://schemas.openxmlformats.org/officeDocument/2006/relationships/image" Target="../media/image63.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 Id="rId3" Type="http://schemas.openxmlformats.org/officeDocument/2006/relationships/image" Target="../media/image115.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 Id="rId3" Type="http://schemas.openxmlformats.org/officeDocument/2006/relationships/image" Target="../media/image86.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9.xml"/><Relationship Id="rId3" Type="http://schemas.openxmlformats.org/officeDocument/2006/relationships/image" Target="../media/image171.png"/><Relationship Id="rId4" Type="http://schemas.openxmlformats.org/officeDocument/2006/relationships/image" Target="../media/image174.png"/><Relationship Id="rId5" Type="http://schemas.openxmlformats.org/officeDocument/2006/relationships/image" Target="../media/image17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7.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0.xml"/><Relationship Id="rId3" Type="http://schemas.openxmlformats.org/officeDocument/2006/relationships/image" Target="../media/image175.png"/><Relationship Id="rId4" Type="http://schemas.openxmlformats.org/officeDocument/2006/relationships/image" Target="../media/image176.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 Id="rId3" Type="http://schemas.openxmlformats.org/officeDocument/2006/relationships/image" Target="../media/image107.png"/><Relationship Id="rId4" Type="http://schemas.openxmlformats.org/officeDocument/2006/relationships/image" Target="../media/image176.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2.xml"/><Relationship Id="rId3" Type="http://schemas.openxmlformats.org/officeDocument/2006/relationships/image" Target="../media/image177.png"/><Relationship Id="rId4" Type="http://schemas.openxmlformats.org/officeDocument/2006/relationships/image" Target="../media/image178.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3.xml"/><Relationship Id="rId3" Type="http://schemas.openxmlformats.org/officeDocument/2006/relationships/image" Target="../media/image185.png"/><Relationship Id="rId4" Type="http://schemas.openxmlformats.org/officeDocument/2006/relationships/image" Target="../media/image179.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4.xml"/><Relationship Id="rId3" Type="http://schemas.openxmlformats.org/officeDocument/2006/relationships/image" Target="../media/image177.png"/><Relationship Id="rId4" Type="http://schemas.openxmlformats.org/officeDocument/2006/relationships/image" Target="../media/image186.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5.xml"/><Relationship Id="rId3" Type="http://schemas.openxmlformats.org/officeDocument/2006/relationships/image" Target="../media/image177.png"/><Relationship Id="rId4" Type="http://schemas.openxmlformats.org/officeDocument/2006/relationships/image" Target="../media/image206.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6.xml"/><Relationship Id="rId3" Type="http://schemas.openxmlformats.org/officeDocument/2006/relationships/image" Target="../media/image182.png"/><Relationship Id="rId4" Type="http://schemas.openxmlformats.org/officeDocument/2006/relationships/image" Target="../media/image181.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7.xml"/><Relationship Id="rId3" Type="http://schemas.openxmlformats.org/officeDocument/2006/relationships/image" Target="../media/image184.png"/><Relationship Id="rId4" Type="http://schemas.openxmlformats.org/officeDocument/2006/relationships/image" Target="../media/image183.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 Id="rId3" Type="http://schemas.openxmlformats.org/officeDocument/2006/relationships/image" Target="../media/image188.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9.xml"/><Relationship Id="rId3" Type="http://schemas.openxmlformats.org/officeDocument/2006/relationships/image" Target="../media/image10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6.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 Id="rId3" Type="http://schemas.openxmlformats.org/officeDocument/2006/relationships/image" Target="../media/image187.png"/><Relationship Id="rId4" Type="http://schemas.openxmlformats.org/officeDocument/2006/relationships/image" Target="../media/image189.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 Id="rId3" Type="http://schemas.openxmlformats.org/officeDocument/2006/relationships/image" Target="../media/image83.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 Id="rId3" Type="http://schemas.openxmlformats.org/officeDocument/2006/relationships/image" Target="../media/image190.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 Id="rId3" Type="http://schemas.openxmlformats.org/officeDocument/2006/relationships/image" Target="../media/image191.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 Id="rId3" Type="http://schemas.openxmlformats.org/officeDocument/2006/relationships/hyperlink" Target="https://www.nextgenscience.org/" TargetMode="External"/><Relationship Id="rId4" Type="http://schemas.openxmlformats.org/officeDocument/2006/relationships/image" Target="../media/image72.png"/><Relationship Id="rId5" Type="http://schemas.openxmlformats.org/officeDocument/2006/relationships/image" Target="../media/image67.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 Id="rId3" Type="http://schemas.openxmlformats.org/officeDocument/2006/relationships/image" Target="../media/image192.png"/><Relationship Id="rId4" Type="http://schemas.openxmlformats.org/officeDocument/2006/relationships/image" Target="../media/image195.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 Id="rId3" Type="http://schemas.openxmlformats.org/officeDocument/2006/relationships/hyperlink" Target="https://www.globe.gov/science-symposium" TargetMode="External"/><Relationship Id="rId4" Type="http://schemas.openxmlformats.org/officeDocument/2006/relationships/image" Target="../media/image194.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 Id="rId3" Type="http://schemas.openxmlformats.org/officeDocument/2006/relationships/hyperlink" Target="https://vis.globe.gov/GLOBE/" TargetMode="External"/><Relationship Id="rId4" Type="http://schemas.openxmlformats.org/officeDocument/2006/relationships/image" Target="../media/image198.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 Id="rId3" Type="http://schemas.openxmlformats.org/officeDocument/2006/relationships/hyperlink" Target="https://www.globe.gov/globe-community/community-map" TargetMode="External"/><Relationship Id="rId4" Type="http://schemas.openxmlformats.org/officeDocument/2006/relationships/image" Target="../media/image203.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 Id="rId3" Type="http://schemas.openxmlformats.org/officeDocument/2006/relationships/image" Target="../media/image196.png"/><Relationship Id="rId4" Type="http://schemas.openxmlformats.org/officeDocument/2006/relationships/image" Target="../media/image19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4.png"/><Relationship Id="rId4" Type="http://schemas.openxmlformats.org/officeDocument/2006/relationships/image" Target="../media/image45.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 Id="rId3" Type="http://schemas.openxmlformats.org/officeDocument/2006/relationships/image" Target="../media/image86.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1.xml"/><Relationship Id="rId3" Type="http://schemas.openxmlformats.org/officeDocument/2006/relationships/image" Target="../media/image211.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3.xml"/><Relationship Id="rId3" Type="http://schemas.openxmlformats.org/officeDocument/2006/relationships/hyperlink" Target="https://forms.gle/f37gynXpDJJ9EGiD8" TargetMode="External"/><Relationship Id="rId4" Type="http://schemas.openxmlformats.org/officeDocument/2006/relationships/image" Target="../media/image201.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 Id="rId3" Type="http://schemas.openxmlformats.org/officeDocument/2006/relationships/image" Target="../media/image20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16.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161.png"/><Relationship Id="rId7"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52.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1" Type="http://schemas.openxmlformats.org/officeDocument/2006/relationships/image" Target="../media/image60.png"/><Relationship Id="rId10" Type="http://schemas.openxmlformats.org/officeDocument/2006/relationships/image" Target="../media/image65.png"/><Relationship Id="rId13" Type="http://schemas.openxmlformats.org/officeDocument/2006/relationships/image" Target="../media/image62.png"/><Relationship Id="rId12" Type="http://schemas.openxmlformats.org/officeDocument/2006/relationships/image" Target="../media/image61.png"/><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0.png"/><Relationship Id="rId4" Type="http://schemas.openxmlformats.org/officeDocument/2006/relationships/image" Target="../media/image54.png"/><Relationship Id="rId9" Type="http://schemas.openxmlformats.org/officeDocument/2006/relationships/image" Target="../media/image59.png"/><Relationship Id="rId15" Type="http://schemas.openxmlformats.org/officeDocument/2006/relationships/image" Target="../media/image160.png"/><Relationship Id="rId14" Type="http://schemas.openxmlformats.org/officeDocument/2006/relationships/image" Target="../media/image64.png"/><Relationship Id="rId16" Type="http://schemas.openxmlformats.org/officeDocument/2006/relationships/image" Target="../media/image66.png"/><Relationship Id="rId5" Type="http://schemas.openxmlformats.org/officeDocument/2006/relationships/image" Target="../media/image58.png"/><Relationship Id="rId6" Type="http://schemas.openxmlformats.org/officeDocument/2006/relationships/image" Target="../media/image56.png"/><Relationship Id="rId7" Type="http://schemas.openxmlformats.org/officeDocument/2006/relationships/image" Target="../media/image55.png"/><Relationship Id="rId8" Type="http://schemas.openxmlformats.org/officeDocument/2006/relationships/image" Target="../media/image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www.nextgenscience.org/" TargetMode="External"/><Relationship Id="rId4" Type="http://schemas.openxmlformats.org/officeDocument/2006/relationships/image" Target="../media/image72.png"/><Relationship Id="rId5" Type="http://schemas.openxmlformats.org/officeDocument/2006/relationships/image" Target="../media/image6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3.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7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7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drive.google.com/file/d/1xG0WNsVRjoIv_jYXSAkvcqqaULLTdlcn/view" TargetMode="External"/><Relationship Id="rId4" Type="http://schemas.openxmlformats.org/officeDocument/2006/relationships/image" Target="../media/image20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8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9.xml"/><Relationship Id="rId3" Type="http://schemas.openxmlformats.org/officeDocument/2006/relationships/image" Target="../media/image7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pollev.com/melissarumme026" TargetMode="External"/><Relationship Id="rId4" Type="http://schemas.openxmlformats.org/officeDocument/2006/relationships/hyperlink" Target="http://www.polleverywhere.com" TargetMode="External"/><Relationship Id="rId5" Type="http://schemas.openxmlformats.org/officeDocument/2006/relationships/image" Target="../media/image3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0.xml"/><Relationship Id="rId3" Type="http://schemas.openxmlformats.org/officeDocument/2006/relationships/image" Target="../media/image7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1.xml"/><Relationship Id="rId3" Type="http://schemas.openxmlformats.org/officeDocument/2006/relationships/image" Target="../media/image7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2.xml"/><Relationship Id="rId3" Type="http://schemas.openxmlformats.org/officeDocument/2006/relationships/image" Target="../media/image7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8.pn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8.png"/><Relationship Id="rId4" Type="http://schemas.openxmlformats.org/officeDocument/2006/relationships/image" Target="../media/image8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8.png"/><Relationship Id="rId4" Type="http://schemas.openxmlformats.org/officeDocument/2006/relationships/image" Target="../media/image95.png"/><Relationship Id="rId5" Type="http://schemas.openxmlformats.org/officeDocument/2006/relationships/image" Target="../media/image20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6.xml"/><Relationship Id="rId3" Type="http://schemas.openxmlformats.org/officeDocument/2006/relationships/image" Target="../media/image80.jp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7.xml"/><Relationship Id="rId3" Type="http://schemas.openxmlformats.org/officeDocument/2006/relationships/image" Target="../media/image88.png"/><Relationship Id="rId4" Type="http://schemas.openxmlformats.org/officeDocument/2006/relationships/hyperlink" Target="https://scied.ucar.edu/virtual-balloonin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8.xml"/><Relationship Id="rId3" Type="http://schemas.openxmlformats.org/officeDocument/2006/relationships/image" Target="../media/image8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43.png"/><Relationship Id="rId4" Type="http://schemas.openxmlformats.org/officeDocument/2006/relationships/image" Target="../media/image4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5.g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8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9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hyperlink" Target="http://drive.google.com/file/d/1e3X45Rr-T_FERQiKk7PprNLN1lkAn5gt/view" TargetMode="External"/><Relationship Id="rId4" Type="http://schemas.openxmlformats.org/officeDocument/2006/relationships/image" Target="../media/image9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10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9.xml"/><Relationship Id="rId3" Type="http://schemas.openxmlformats.org/officeDocument/2006/relationships/image" Target="../media/image207.jpg"/><Relationship Id="rId4" Type="http://schemas.openxmlformats.org/officeDocument/2006/relationships/image" Target="../media/image9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0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1.xml"/><Relationship Id="rId3" Type="http://schemas.openxmlformats.org/officeDocument/2006/relationships/image" Target="../media/image9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11.png"/><Relationship Id="rId4" Type="http://schemas.openxmlformats.org/officeDocument/2006/relationships/image" Target="../media/image102.png"/><Relationship Id="rId5" Type="http://schemas.openxmlformats.org/officeDocument/2006/relationships/image" Target="../media/image10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3.xml"/><Relationship Id="rId3" Type="http://schemas.openxmlformats.org/officeDocument/2006/relationships/image" Target="../media/image9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94.png"/><Relationship Id="rId4" Type="http://schemas.openxmlformats.org/officeDocument/2006/relationships/image" Target="../media/image96.png"/><Relationship Id="rId5" Type="http://schemas.openxmlformats.org/officeDocument/2006/relationships/hyperlink" Target="https://scied.ucar.edu/warming-mylar-balloon"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5.xml"/><Relationship Id="rId3" Type="http://schemas.openxmlformats.org/officeDocument/2006/relationships/image" Target="../media/image9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6.xml"/><Relationship Id="rId3" Type="http://schemas.openxmlformats.org/officeDocument/2006/relationships/image" Target="../media/image10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94.png"/><Relationship Id="rId4" Type="http://schemas.openxmlformats.org/officeDocument/2006/relationships/image" Target="../media/image10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21.png"/><Relationship Id="rId4" Type="http://schemas.openxmlformats.org/officeDocument/2006/relationships/image" Target="../media/image105.png"/><Relationship Id="rId5" Type="http://schemas.openxmlformats.org/officeDocument/2006/relationships/hyperlink" Target="https://scied.ucar.edu/make-thunderstorm"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0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9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11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10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109.png"/><Relationship Id="rId4" Type="http://schemas.openxmlformats.org/officeDocument/2006/relationships/image" Target="../media/image94.png"/><Relationship Id="rId5" Type="http://schemas.openxmlformats.org/officeDocument/2006/relationships/image" Target="../media/image11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1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3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11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123.png"/><Relationship Id="rId4" Type="http://schemas.openxmlformats.org/officeDocument/2006/relationships/image" Target="../media/image122.png"/><Relationship Id="rId5" Type="http://schemas.openxmlformats.org/officeDocument/2006/relationships/image" Target="../media/image7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6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18.png"/><Relationship Id="rId4" Type="http://schemas.openxmlformats.org/officeDocument/2006/relationships/image" Target="../media/image11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1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8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4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7.xml"/><Relationship Id="rId3" Type="http://schemas.openxmlformats.org/officeDocument/2006/relationships/image" Target="../media/image119.png"/><Relationship Id="rId4" Type="http://schemas.openxmlformats.org/officeDocument/2006/relationships/hyperlink" Target="https://scied.ucar.edu/boulder-floods"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12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0.xml"/><Relationship Id="rId3" Type="http://schemas.openxmlformats.org/officeDocument/2006/relationships/hyperlink" Target="http://drive.google.com/file/d/1QP18fMdLWdpN0ViEOjV7mhpoO_Lu1P9O/view" TargetMode="External"/><Relationship Id="rId4" Type="http://schemas.openxmlformats.org/officeDocument/2006/relationships/image" Target="../media/image205.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12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82.xml"/><Relationship Id="rId3" Type="http://schemas.openxmlformats.org/officeDocument/2006/relationships/image" Target="../media/image12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3.xml"/><Relationship Id="rId3" Type="http://schemas.openxmlformats.org/officeDocument/2006/relationships/image" Target="../media/image13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84.xml"/><Relationship Id="rId3" Type="http://schemas.openxmlformats.org/officeDocument/2006/relationships/image" Target="../media/image125.png"/><Relationship Id="rId4" Type="http://schemas.openxmlformats.org/officeDocument/2006/relationships/image" Target="../media/image12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85.xml"/><Relationship Id="rId3" Type="http://schemas.openxmlformats.org/officeDocument/2006/relationships/image" Target="../media/image128.png"/><Relationship Id="rId4" Type="http://schemas.openxmlformats.org/officeDocument/2006/relationships/image" Target="../media/image13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86.xml"/><Relationship Id="rId3" Type="http://schemas.openxmlformats.org/officeDocument/2006/relationships/image" Target="../media/image129.png"/><Relationship Id="rId4" Type="http://schemas.openxmlformats.org/officeDocument/2006/relationships/image" Target="../media/image13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87.xml"/><Relationship Id="rId3" Type="http://schemas.openxmlformats.org/officeDocument/2006/relationships/image" Target="../media/image137.png"/><Relationship Id="rId4" Type="http://schemas.openxmlformats.org/officeDocument/2006/relationships/image" Target="../media/image132.png"/><Relationship Id="rId5" Type="http://schemas.openxmlformats.org/officeDocument/2006/relationships/image" Target="../media/image130.png"/><Relationship Id="rId6" Type="http://schemas.openxmlformats.org/officeDocument/2006/relationships/image" Target="../media/image13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88.xml"/><Relationship Id="rId3" Type="http://schemas.openxmlformats.org/officeDocument/2006/relationships/image" Target="../media/image131.png"/><Relationship Id="rId4" Type="http://schemas.openxmlformats.org/officeDocument/2006/relationships/image" Target="../media/image13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scied.ucar.edu/boulder-floods" TargetMode="External"/><Relationship Id="rId4" Type="http://schemas.openxmlformats.org/officeDocument/2006/relationships/image" Target="../media/image35.png"/><Relationship Id="rId5" Type="http://schemas.openxmlformats.org/officeDocument/2006/relationships/hyperlink" Target="http://drive.google.com/file/d/14P3DOvA3EkaekBrlWiEVEV5dgqgyOnEc/view" TargetMode="External"/><Relationship Id="rId6" Type="http://schemas.openxmlformats.org/officeDocument/2006/relationships/image" Target="../media/image180.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34.png"/><Relationship Id="rId4" Type="http://schemas.openxmlformats.org/officeDocument/2006/relationships/hyperlink" Target="http://drive.google.com/file/d/1V7AtPffOS0KyHrZ2VSDJDnvm_tmdLKYE/view" TargetMode="External"/><Relationship Id="rId5" Type="http://schemas.openxmlformats.org/officeDocument/2006/relationships/image" Target="../media/image139.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83.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134.png"/><Relationship Id="rId4" Type="http://schemas.openxmlformats.org/officeDocument/2006/relationships/image" Target="../media/image14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10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8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99.xml"/><Relationship Id="rId3" Type="http://schemas.openxmlformats.org/officeDocument/2006/relationships/image" Target="../media/image142.png"/><Relationship Id="rId4" Type="http://schemas.openxmlformats.org/officeDocument/2006/relationships/image" Target="../media/image20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0" name="Shape 600"/>
        <p:cNvGrpSpPr/>
        <p:nvPr/>
      </p:nvGrpSpPr>
      <p:grpSpPr>
        <a:xfrm>
          <a:off x="0" y="0"/>
          <a:ext cx="0" cy="0"/>
          <a:chOff x="0" y="0"/>
          <a:chExt cx="0" cy="0"/>
        </a:xfrm>
      </p:grpSpPr>
      <p:sp>
        <p:nvSpPr>
          <p:cNvPr id="601" name="Google Shape;601;p78"/>
          <p:cNvSpPr txBox="1"/>
          <p:nvPr>
            <p:ph type="ctrTitle"/>
          </p:nvPr>
        </p:nvSpPr>
        <p:spPr>
          <a:xfrm>
            <a:off x="271700" y="1029275"/>
            <a:ext cx="11833500" cy="13920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sz="6000"/>
              <a:t>Welcome to GLOBE Weather</a:t>
            </a:r>
            <a:endParaRPr sz="6000"/>
          </a:p>
        </p:txBody>
      </p:sp>
      <p:sp>
        <p:nvSpPr>
          <p:cNvPr id="602" name="Google Shape;602;p78"/>
          <p:cNvSpPr txBox="1"/>
          <p:nvPr>
            <p:ph idx="1" type="subTitle"/>
          </p:nvPr>
        </p:nvSpPr>
        <p:spPr>
          <a:xfrm>
            <a:off x="1481925" y="2421275"/>
            <a:ext cx="9670500" cy="22644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800"/>
              <a:buNone/>
            </a:pPr>
            <a:r>
              <a:rPr i="0" lang="en-US" sz="2800">
                <a:solidFill>
                  <a:srgbClr val="595857"/>
                </a:solidFill>
                <a:latin typeface="Raleway"/>
                <a:ea typeface="Raleway"/>
                <a:cs typeface="Raleway"/>
                <a:sym typeface="Raleway"/>
              </a:rPr>
              <a:t>A New NGSS-</a:t>
            </a:r>
            <a:r>
              <a:rPr i="0" lang="en-US" sz="2800">
                <a:solidFill>
                  <a:srgbClr val="595857"/>
                </a:solidFill>
                <a:latin typeface="Raleway"/>
                <a:ea typeface="Raleway"/>
                <a:cs typeface="Raleway"/>
                <a:sym typeface="Raleway"/>
              </a:rPr>
              <a:t>Based</a:t>
            </a:r>
            <a:r>
              <a:rPr i="0" lang="en-US" sz="2800">
                <a:solidFill>
                  <a:srgbClr val="595857"/>
                </a:solidFill>
                <a:latin typeface="Raleway"/>
                <a:ea typeface="Raleway"/>
                <a:cs typeface="Raleway"/>
                <a:sym typeface="Raleway"/>
              </a:rPr>
              <a:t> Middle School Unit</a:t>
            </a:r>
            <a:br>
              <a:rPr lang="en-US" sz="2800">
                <a:solidFill>
                  <a:srgbClr val="595857"/>
                </a:solidFill>
              </a:rPr>
            </a:br>
            <a:r>
              <a:rPr lang="en-US" sz="2800">
                <a:latin typeface="Raleway"/>
                <a:ea typeface="Raleway"/>
                <a:cs typeface="Raleway"/>
                <a:sym typeface="Raleway"/>
              </a:rPr>
              <a:t>Queens College, City University of New York</a:t>
            </a:r>
            <a:endParaRPr sz="2800">
              <a:latin typeface="Raleway"/>
              <a:ea typeface="Raleway"/>
              <a:cs typeface="Raleway"/>
              <a:sym typeface="Raleway"/>
            </a:endParaRPr>
          </a:p>
          <a:p>
            <a:pPr indent="0" lvl="0" marL="0" rtl="0" algn="ctr">
              <a:lnSpc>
                <a:spcPct val="90000"/>
              </a:lnSpc>
              <a:spcBef>
                <a:spcPts val="0"/>
              </a:spcBef>
              <a:spcAft>
                <a:spcPts val="0"/>
              </a:spcAft>
              <a:buClr>
                <a:schemeClr val="dk1"/>
              </a:buClr>
              <a:buSzPts val="2800"/>
              <a:buNone/>
            </a:pPr>
            <a:r>
              <a:rPr lang="en-US" sz="2800">
                <a:latin typeface="Raleway"/>
                <a:ea typeface="Raleway"/>
                <a:cs typeface="Raleway"/>
                <a:sym typeface="Raleway"/>
              </a:rPr>
              <a:t>February 18-20, 2020</a:t>
            </a:r>
            <a:r>
              <a:rPr lang="en-US" sz="2800">
                <a:latin typeface="Raleway"/>
                <a:ea typeface="Raleway"/>
                <a:cs typeface="Raleway"/>
                <a:sym typeface="Raleway"/>
              </a:rPr>
              <a:t> </a:t>
            </a:r>
            <a:endParaRPr sz="2600"/>
          </a:p>
        </p:txBody>
      </p:sp>
      <p:sp>
        <p:nvSpPr>
          <p:cNvPr id="603" name="Google Shape;603;p78"/>
          <p:cNvSpPr txBox="1"/>
          <p:nvPr>
            <p:ph idx="4294967295" type="ftr"/>
          </p:nvPr>
        </p:nvSpPr>
        <p:spPr>
          <a:xfrm>
            <a:off x="417513" y="6370638"/>
            <a:ext cx="5029200" cy="365125"/>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604" name="Google Shape;604;p78"/>
          <p:cNvSpPr/>
          <p:nvPr/>
        </p:nvSpPr>
        <p:spPr>
          <a:xfrm>
            <a:off x="1481925" y="3008475"/>
            <a:ext cx="7712700" cy="12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solidFill>
                <a:srgbClr val="595857"/>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3" name="Shape 673"/>
        <p:cNvGrpSpPr/>
        <p:nvPr/>
      </p:nvGrpSpPr>
      <p:grpSpPr>
        <a:xfrm>
          <a:off x="0" y="0"/>
          <a:ext cx="0" cy="0"/>
          <a:chOff x="0" y="0"/>
          <a:chExt cx="0" cy="0"/>
        </a:xfrm>
      </p:grpSpPr>
      <p:sp>
        <p:nvSpPr>
          <p:cNvPr id="674" name="Google Shape;674;p87"/>
          <p:cNvSpPr txBox="1"/>
          <p:nvPr>
            <p:ph type="title"/>
          </p:nvPr>
        </p:nvSpPr>
        <p:spPr>
          <a:xfrm>
            <a:off x="2145400" y="365125"/>
            <a:ext cx="92847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An Unexpected Storm</a:t>
            </a:r>
            <a:endParaRPr sz="3600"/>
          </a:p>
        </p:txBody>
      </p:sp>
      <p:sp>
        <p:nvSpPr>
          <p:cNvPr id="675" name="Google Shape;675;p87"/>
          <p:cNvSpPr txBox="1"/>
          <p:nvPr>
            <p:ph idx="1" type="body"/>
          </p:nvPr>
        </p:nvSpPr>
        <p:spPr>
          <a:xfrm>
            <a:off x="838200" y="1847850"/>
            <a:ext cx="10515600" cy="4351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2700">
                <a:solidFill>
                  <a:srgbClr val="0070C0"/>
                </a:solidFill>
              </a:rPr>
              <a:t>STEP 2:</a:t>
            </a:r>
            <a:r>
              <a:rPr b="1" lang="en-US" sz="2700">
                <a:solidFill>
                  <a:schemeClr val="dk1"/>
                </a:solidFill>
              </a:rPr>
              <a:t> </a:t>
            </a:r>
            <a:r>
              <a:rPr b="1" lang="en-US" sz="2700"/>
              <a:t>What are my experiences with storms?</a:t>
            </a:r>
            <a:endParaRPr b="1" sz="2700"/>
          </a:p>
          <a:p>
            <a:pPr indent="0" lvl="0" marL="0" rtl="0" algn="l">
              <a:spcBef>
                <a:spcPts val="0"/>
              </a:spcBef>
              <a:spcAft>
                <a:spcPts val="0"/>
              </a:spcAft>
              <a:buClr>
                <a:srgbClr val="595857"/>
              </a:buClr>
              <a:buSzPts val="2800"/>
              <a:buFont typeface="Arial"/>
              <a:buNone/>
            </a:pPr>
            <a:r>
              <a:t/>
            </a:r>
            <a:endParaRPr b="1" sz="2700">
              <a:solidFill>
                <a:schemeClr val="dk1"/>
              </a:solidFill>
            </a:endParaRPr>
          </a:p>
        </p:txBody>
      </p:sp>
      <p:sp>
        <p:nvSpPr>
          <p:cNvPr id="676" name="Google Shape;676;p87"/>
          <p:cNvSpPr txBox="1"/>
          <p:nvPr>
            <p:ph idx="11" type="ftr"/>
          </p:nvPr>
        </p:nvSpPr>
        <p:spPr>
          <a:xfrm>
            <a:off x="850900" y="6356350"/>
            <a:ext cx="8797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Photo (L)  by Carlye Calvin and (R) by Charles Semmer</a:t>
            </a:r>
            <a:endParaRPr/>
          </a:p>
        </p:txBody>
      </p:sp>
      <p:pic>
        <p:nvPicPr>
          <p:cNvPr id="677" name="Google Shape;677;p87"/>
          <p:cNvPicPr preferRelativeResize="0"/>
          <p:nvPr/>
        </p:nvPicPr>
        <p:blipFill>
          <a:blip r:embed="rId3">
            <a:alphaModFix/>
          </a:blip>
          <a:stretch>
            <a:fillRect/>
          </a:stretch>
        </p:blipFill>
        <p:spPr>
          <a:xfrm>
            <a:off x="850900" y="472250"/>
            <a:ext cx="1218300" cy="1218300"/>
          </a:xfrm>
          <a:prstGeom prst="rect">
            <a:avLst/>
          </a:prstGeom>
          <a:noFill/>
          <a:ln>
            <a:noFill/>
          </a:ln>
        </p:spPr>
      </p:pic>
      <p:pic>
        <p:nvPicPr>
          <p:cNvPr id="678" name="Google Shape;678;p87"/>
          <p:cNvPicPr preferRelativeResize="0"/>
          <p:nvPr/>
        </p:nvPicPr>
        <p:blipFill>
          <a:blip r:embed="rId4">
            <a:alphaModFix/>
          </a:blip>
          <a:stretch>
            <a:fillRect/>
          </a:stretch>
        </p:blipFill>
        <p:spPr>
          <a:xfrm>
            <a:off x="1033800" y="2547675"/>
            <a:ext cx="5029200" cy="3349447"/>
          </a:xfrm>
          <a:prstGeom prst="rect">
            <a:avLst/>
          </a:prstGeom>
          <a:noFill/>
          <a:ln>
            <a:noFill/>
          </a:ln>
          <a:effectLst>
            <a:outerShdw blurRad="57150" rotWithShape="0" algn="bl" dir="5400000" dist="19050">
              <a:srgbClr val="000000">
                <a:alpha val="50000"/>
              </a:srgbClr>
            </a:outerShdw>
          </a:effectLst>
        </p:spPr>
      </p:pic>
      <p:pic>
        <p:nvPicPr>
          <p:cNvPr id="679" name="Google Shape;679;p87"/>
          <p:cNvPicPr preferRelativeResize="0"/>
          <p:nvPr/>
        </p:nvPicPr>
        <p:blipFill>
          <a:blip r:embed="rId5">
            <a:alphaModFix/>
          </a:blip>
          <a:stretch>
            <a:fillRect/>
          </a:stretch>
        </p:blipFill>
        <p:spPr>
          <a:xfrm>
            <a:off x="6434675" y="2525950"/>
            <a:ext cx="5029200" cy="3379623"/>
          </a:xfrm>
          <a:prstGeom prst="rect">
            <a:avLst/>
          </a:prstGeom>
          <a:noFill/>
          <a:ln>
            <a:noFill/>
          </a:ln>
          <a:effectLst>
            <a:outerShdw blurRad="57150" rotWithShape="0" algn="bl" dir="5400000" dist="19050">
              <a:srgbClr val="000000">
                <a:alpha val="50000"/>
              </a:srgbClr>
            </a:outerShdw>
          </a:effectLst>
        </p:spPr>
      </p:pic>
      <p:pic>
        <p:nvPicPr>
          <p:cNvPr id="680" name="Google Shape;680;p87"/>
          <p:cNvPicPr preferRelativeResize="0"/>
          <p:nvPr/>
        </p:nvPicPr>
        <p:blipFill>
          <a:blip r:embed="rId6">
            <a:alphaModFix/>
          </a:blip>
          <a:stretch>
            <a:fillRect/>
          </a:stretch>
        </p:blipFill>
        <p:spPr>
          <a:xfrm>
            <a:off x="7944350" y="276050"/>
            <a:ext cx="3977100" cy="13257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9" name="Shape 1469"/>
        <p:cNvGrpSpPr/>
        <p:nvPr/>
      </p:nvGrpSpPr>
      <p:grpSpPr>
        <a:xfrm>
          <a:off x="0" y="0"/>
          <a:ext cx="0" cy="0"/>
          <a:chOff x="0" y="0"/>
          <a:chExt cx="0" cy="0"/>
        </a:xfrm>
      </p:grpSpPr>
      <p:sp>
        <p:nvSpPr>
          <p:cNvPr id="1470" name="Google Shape;1470;p177"/>
          <p:cNvSpPr txBox="1"/>
          <p:nvPr>
            <p:ph type="title"/>
          </p:nvPr>
        </p:nvSpPr>
        <p:spPr>
          <a:xfrm>
            <a:off x="2069100" y="291675"/>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latin typeface="Open Sans"/>
                <a:ea typeface="Open Sans"/>
                <a:cs typeface="Open Sans"/>
                <a:sym typeface="Open Sans"/>
              </a:rPr>
              <a:t>Front on the Move</a:t>
            </a:r>
            <a:endParaRPr sz="3600"/>
          </a:p>
        </p:txBody>
      </p:sp>
      <p:sp>
        <p:nvSpPr>
          <p:cNvPr id="1471" name="Google Shape;1471;p177"/>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472" name="Google Shape;1472;p177"/>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473" name="Google Shape;1473;p177"/>
          <p:cNvPicPr preferRelativeResize="0"/>
          <p:nvPr/>
        </p:nvPicPr>
        <p:blipFill>
          <a:blip r:embed="rId3">
            <a:alphaModFix/>
          </a:blip>
          <a:stretch>
            <a:fillRect/>
          </a:stretch>
        </p:blipFill>
        <p:spPr>
          <a:xfrm>
            <a:off x="620275" y="232875"/>
            <a:ext cx="1264525" cy="1264526"/>
          </a:xfrm>
          <a:prstGeom prst="rect">
            <a:avLst/>
          </a:prstGeom>
          <a:noFill/>
          <a:ln>
            <a:noFill/>
          </a:ln>
        </p:spPr>
      </p:pic>
      <p:pic>
        <p:nvPicPr>
          <p:cNvPr id="1474" name="Google Shape;1474;p177"/>
          <p:cNvPicPr preferRelativeResize="0"/>
          <p:nvPr/>
        </p:nvPicPr>
        <p:blipFill>
          <a:blip r:embed="rId4">
            <a:alphaModFix/>
          </a:blip>
          <a:stretch>
            <a:fillRect/>
          </a:stretch>
        </p:blipFill>
        <p:spPr>
          <a:xfrm>
            <a:off x="990600" y="152400"/>
            <a:ext cx="11430000" cy="6858000"/>
          </a:xfrm>
          <a:prstGeom prst="rect">
            <a:avLst/>
          </a:prstGeom>
          <a:noFill/>
          <a:ln>
            <a:noFill/>
          </a:ln>
          <a:effectLst>
            <a:outerShdw blurRad="57150" rotWithShape="0" algn="bl" dir="5400000" dist="19050">
              <a:srgbClr val="000000">
                <a:alpha val="50000"/>
              </a:srgbClr>
            </a:outerShdw>
          </a:effectLst>
        </p:spPr>
      </p:pic>
      <p:sp>
        <p:nvSpPr>
          <p:cNvPr id="1475" name="Google Shape;1475;p177"/>
          <p:cNvSpPr txBox="1"/>
          <p:nvPr/>
        </p:nvSpPr>
        <p:spPr>
          <a:xfrm>
            <a:off x="9163050" y="4343400"/>
            <a:ext cx="2476500" cy="365100"/>
          </a:xfrm>
          <a:prstGeom prst="rect">
            <a:avLst/>
          </a:prstGeom>
          <a:solidFill>
            <a:srgbClr val="EEF9F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073763"/>
                </a:solidFill>
                <a:latin typeface="Open Sans SemiBold"/>
                <a:ea typeface="Open Sans SemiBold"/>
                <a:cs typeface="Open Sans SemiBold"/>
                <a:sym typeface="Open Sans SemiBold"/>
              </a:rPr>
              <a:t>barometric pressure (mb)</a:t>
            </a:r>
            <a:endParaRPr sz="1100">
              <a:solidFill>
                <a:srgbClr val="073763"/>
              </a:solidFill>
              <a:latin typeface="Open Sans SemiBold"/>
              <a:ea typeface="Open Sans SemiBold"/>
              <a:cs typeface="Open Sans SemiBold"/>
              <a:sym typeface="Open Sans SemiBold"/>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0" name="Shape 1480"/>
        <p:cNvGrpSpPr/>
        <p:nvPr/>
      </p:nvGrpSpPr>
      <p:grpSpPr>
        <a:xfrm>
          <a:off x="0" y="0"/>
          <a:ext cx="0" cy="0"/>
          <a:chOff x="0" y="0"/>
          <a:chExt cx="0" cy="0"/>
        </a:xfrm>
      </p:grpSpPr>
      <p:sp>
        <p:nvSpPr>
          <p:cNvPr id="1481" name="Google Shape;1481;p178"/>
          <p:cNvSpPr txBox="1"/>
          <p:nvPr>
            <p:ph type="title"/>
          </p:nvPr>
        </p:nvSpPr>
        <p:spPr>
          <a:xfrm>
            <a:off x="684331" y="90076"/>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4000">
                <a:solidFill>
                  <a:srgbClr val="0070C0"/>
                </a:solidFill>
                <a:latin typeface="Montserrat SemiBold"/>
                <a:ea typeface="Montserrat SemiBold"/>
                <a:cs typeface="Montserrat SemiBold"/>
                <a:sym typeface="Montserrat SemiBold"/>
              </a:rPr>
              <a:t>Step 3: </a:t>
            </a:r>
            <a:r>
              <a:rPr lang="en-US" sz="3700"/>
              <a:t>Analyze pressure data in one location.</a:t>
            </a:r>
            <a:endParaRPr sz="3700"/>
          </a:p>
        </p:txBody>
      </p:sp>
      <p:sp>
        <p:nvSpPr>
          <p:cNvPr id="1482" name="Google Shape;1482;p178"/>
          <p:cNvSpPr txBox="1"/>
          <p:nvPr>
            <p:ph idx="1" type="body"/>
          </p:nvPr>
        </p:nvSpPr>
        <p:spPr>
          <a:xfrm>
            <a:off x="864140" y="2090923"/>
            <a:ext cx="3459900" cy="42312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595857"/>
              </a:buClr>
              <a:buSzPts val="2800"/>
              <a:buNone/>
            </a:pPr>
            <a:r>
              <a:rPr lang="en-US"/>
              <a:t>How did the pressure change over time (before, during, and after the cold front)? </a:t>
            </a:r>
            <a:endParaRPr/>
          </a:p>
          <a:p>
            <a:pPr indent="0" lvl="0" marL="0" rtl="0" algn="l">
              <a:lnSpc>
                <a:spcPct val="90000"/>
              </a:lnSpc>
              <a:spcBef>
                <a:spcPts val="1000"/>
              </a:spcBef>
              <a:spcAft>
                <a:spcPts val="0"/>
              </a:spcAft>
              <a:buClr>
                <a:srgbClr val="595857"/>
              </a:buClr>
              <a:buSzPts val="2800"/>
              <a:buNone/>
            </a:pPr>
            <a:r>
              <a:t/>
            </a:r>
            <a:endParaRPr b="1"/>
          </a:p>
        </p:txBody>
      </p:sp>
      <p:sp>
        <p:nvSpPr>
          <p:cNvPr id="1483" name="Google Shape;1483;p178"/>
          <p:cNvSpPr txBox="1"/>
          <p:nvPr>
            <p:ph idx="11" type="ftr"/>
          </p:nvPr>
        </p:nvSpPr>
        <p:spPr>
          <a:xfrm>
            <a:off x="850900" y="6356350"/>
            <a:ext cx="5693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484" name="Google Shape;1484;p178"/>
          <p:cNvPicPr preferRelativeResize="0"/>
          <p:nvPr/>
        </p:nvPicPr>
        <p:blipFill rotWithShape="1">
          <a:blip r:embed="rId3">
            <a:alphaModFix/>
          </a:blip>
          <a:srcRect b="0" l="0" r="0" t="0"/>
          <a:stretch/>
        </p:blipFill>
        <p:spPr>
          <a:xfrm>
            <a:off x="3391255" y="1024661"/>
            <a:ext cx="10193865" cy="556029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9" name="Shape 1489"/>
        <p:cNvGrpSpPr/>
        <p:nvPr/>
      </p:nvGrpSpPr>
      <p:grpSpPr>
        <a:xfrm>
          <a:off x="0" y="0"/>
          <a:ext cx="0" cy="0"/>
          <a:chOff x="0" y="0"/>
          <a:chExt cx="0" cy="0"/>
        </a:xfrm>
      </p:grpSpPr>
      <p:sp>
        <p:nvSpPr>
          <p:cNvPr id="1490" name="Google Shape;1490;p179"/>
          <p:cNvSpPr txBox="1"/>
          <p:nvPr>
            <p:ph type="title"/>
          </p:nvPr>
        </p:nvSpPr>
        <p:spPr>
          <a:xfrm>
            <a:off x="451557" y="38468"/>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Case Study: 2013 Colorado Storm</a:t>
            </a:r>
            <a:endParaRPr/>
          </a:p>
        </p:txBody>
      </p:sp>
      <p:sp>
        <p:nvSpPr>
          <p:cNvPr id="1491" name="Google Shape;1491;p179"/>
          <p:cNvSpPr txBox="1"/>
          <p:nvPr>
            <p:ph idx="1" type="body"/>
          </p:nvPr>
        </p:nvSpPr>
        <p:spPr>
          <a:xfrm>
            <a:off x="451557" y="1254927"/>
            <a:ext cx="11160000" cy="5569200"/>
          </a:xfrm>
          <a:prstGeom prst="rect">
            <a:avLst/>
          </a:prstGeom>
          <a:noFill/>
          <a:ln>
            <a:noFill/>
          </a:ln>
        </p:spPr>
        <p:txBody>
          <a:bodyPr anchorCtr="0" anchor="t" bIns="60925" lIns="121900" spcFirstLastPara="1" rIns="121900" wrap="square" tIns="60925">
            <a:noAutofit/>
          </a:bodyPr>
          <a:lstStyle/>
          <a:p>
            <a:pPr indent="-228600" lvl="0" marL="228600" rtl="0" algn="l">
              <a:lnSpc>
                <a:spcPct val="90000"/>
              </a:lnSpc>
              <a:spcBef>
                <a:spcPts val="0"/>
              </a:spcBef>
              <a:spcAft>
                <a:spcPts val="0"/>
              </a:spcAft>
              <a:buClr>
                <a:srgbClr val="595857"/>
              </a:buClr>
              <a:buSzPts val="3200"/>
              <a:buChar char="•"/>
            </a:pPr>
            <a:r>
              <a:rPr lang="en-US" sz="3200"/>
              <a:t>Compare the Colorado storm with what we know about isolated storms and cold fronts.</a:t>
            </a:r>
            <a:endParaRPr/>
          </a:p>
        </p:txBody>
      </p:sp>
      <p:pic>
        <p:nvPicPr>
          <p:cNvPr id="1492" name="Google Shape;1492;p179"/>
          <p:cNvPicPr preferRelativeResize="0"/>
          <p:nvPr/>
        </p:nvPicPr>
        <p:blipFill rotWithShape="1">
          <a:blip r:embed="rId3">
            <a:alphaModFix/>
          </a:blip>
          <a:srcRect b="0" l="0" r="0" t="0"/>
          <a:stretch/>
        </p:blipFill>
        <p:spPr>
          <a:xfrm>
            <a:off x="2087105" y="2494105"/>
            <a:ext cx="7038383" cy="3862245"/>
          </a:xfrm>
          <a:prstGeom prst="rect">
            <a:avLst/>
          </a:prstGeom>
          <a:noFill/>
          <a:ln>
            <a:noFill/>
          </a:ln>
        </p:spPr>
      </p:pic>
      <p:sp>
        <p:nvSpPr>
          <p:cNvPr id="1493" name="Google Shape;1493;p179"/>
          <p:cNvSpPr txBox="1"/>
          <p:nvPr>
            <p:ph idx="11" type="ftr"/>
          </p:nvPr>
        </p:nvSpPr>
        <p:spPr>
          <a:xfrm>
            <a:off x="850900" y="6356350"/>
            <a:ext cx="56385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8" name="Shape 1498"/>
        <p:cNvGrpSpPr/>
        <p:nvPr/>
      </p:nvGrpSpPr>
      <p:grpSpPr>
        <a:xfrm>
          <a:off x="0" y="0"/>
          <a:ext cx="0" cy="0"/>
          <a:chOff x="0" y="0"/>
          <a:chExt cx="0" cy="0"/>
        </a:xfrm>
      </p:grpSpPr>
      <p:sp>
        <p:nvSpPr>
          <p:cNvPr id="1499" name="Google Shape;1499;p180"/>
          <p:cNvSpPr txBox="1"/>
          <p:nvPr>
            <p:ph type="title"/>
          </p:nvPr>
        </p:nvSpPr>
        <p:spPr>
          <a:xfrm>
            <a:off x="831851" y="1709740"/>
            <a:ext cx="10515600" cy="2852700"/>
          </a:xfrm>
          <a:prstGeom prst="rect">
            <a:avLst/>
          </a:prstGeom>
        </p:spPr>
        <p:txBody>
          <a:bodyPr anchorCtr="0" anchor="b" bIns="60925" lIns="121900" spcFirstLastPara="1" rIns="121900" wrap="square" tIns="60925">
            <a:noAutofit/>
          </a:bodyPr>
          <a:lstStyle/>
          <a:p>
            <a:pPr indent="0" lvl="0" marL="0" rtl="0" algn="l">
              <a:spcBef>
                <a:spcPts val="0"/>
              </a:spcBef>
              <a:spcAft>
                <a:spcPts val="0"/>
              </a:spcAft>
              <a:buNone/>
            </a:pPr>
            <a:r>
              <a:t/>
            </a:r>
            <a:endParaRPr/>
          </a:p>
        </p:txBody>
      </p:sp>
      <p:sp>
        <p:nvSpPr>
          <p:cNvPr id="1500" name="Google Shape;1500;p180"/>
          <p:cNvSpPr txBox="1"/>
          <p:nvPr>
            <p:ph idx="1" type="body"/>
          </p:nvPr>
        </p:nvSpPr>
        <p:spPr>
          <a:xfrm>
            <a:off x="831851" y="4589465"/>
            <a:ext cx="10515600" cy="1500000"/>
          </a:xfrm>
          <a:prstGeom prst="rect">
            <a:avLst/>
          </a:prstGeom>
        </p:spPr>
        <p:txBody>
          <a:bodyPr anchorCtr="0" anchor="t" bIns="60925" lIns="121900" spcFirstLastPara="1" rIns="121900" wrap="square" tIns="60925">
            <a:noAutofit/>
          </a:bodyPr>
          <a:lstStyle/>
          <a:p>
            <a:pPr indent="0" lvl="0" marL="0" rtl="0" algn="l">
              <a:spcBef>
                <a:spcPts val="1000"/>
              </a:spcBef>
              <a:spcAft>
                <a:spcPts val="0"/>
              </a:spcAft>
              <a:buNone/>
            </a:pPr>
            <a:r>
              <a:t/>
            </a:r>
            <a:endParaRPr/>
          </a:p>
        </p:txBody>
      </p:sp>
      <p:pic>
        <p:nvPicPr>
          <p:cNvPr id="1501" name="Google Shape;1501;p180"/>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5" name="Shape 1505"/>
        <p:cNvGrpSpPr/>
        <p:nvPr/>
      </p:nvGrpSpPr>
      <p:grpSpPr>
        <a:xfrm>
          <a:off x="0" y="0"/>
          <a:ext cx="0" cy="0"/>
          <a:chOff x="0" y="0"/>
          <a:chExt cx="0" cy="0"/>
        </a:xfrm>
      </p:grpSpPr>
      <p:sp>
        <p:nvSpPr>
          <p:cNvPr id="1506" name="Google Shape;1506;p181"/>
          <p:cNvSpPr txBox="1"/>
          <p:nvPr>
            <p:ph type="title"/>
          </p:nvPr>
        </p:nvSpPr>
        <p:spPr>
          <a:xfrm>
            <a:off x="2069100" y="343900"/>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How is the Colorado Storm different from other storms we have learned about?</a:t>
            </a:r>
            <a:endParaRPr sz="3600"/>
          </a:p>
        </p:txBody>
      </p:sp>
      <p:sp>
        <p:nvSpPr>
          <p:cNvPr id="1507" name="Google Shape;1507;p181"/>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508" name="Google Shape;1508;p181"/>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509" name="Google Shape;1509;p181"/>
          <p:cNvPicPr preferRelativeResize="0"/>
          <p:nvPr/>
        </p:nvPicPr>
        <p:blipFill>
          <a:blip r:embed="rId3">
            <a:alphaModFix/>
          </a:blip>
          <a:stretch>
            <a:fillRect/>
          </a:stretch>
        </p:blipFill>
        <p:spPr>
          <a:xfrm>
            <a:off x="630250" y="233938"/>
            <a:ext cx="1264525" cy="1262406"/>
          </a:xfrm>
          <a:prstGeom prst="rect">
            <a:avLst/>
          </a:prstGeom>
          <a:noFill/>
          <a:ln>
            <a:noFill/>
          </a:ln>
        </p:spPr>
      </p:pic>
      <p:pic>
        <p:nvPicPr>
          <p:cNvPr id="1510" name="Google Shape;1510;p181"/>
          <p:cNvPicPr preferRelativeResize="0"/>
          <p:nvPr/>
        </p:nvPicPr>
        <p:blipFill>
          <a:blip r:embed="rId4">
            <a:alphaModFix/>
          </a:blip>
          <a:stretch>
            <a:fillRect/>
          </a:stretch>
        </p:blipFill>
        <p:spPr>
          <a:xfrm>
            <a:off x="1556200" y="1598525"/>
            <a:ext cx="8597807" cy="4757825"/>
          </a:xfrm>
          <a:prstGeom prst="rect">
            <a:avLst/>
          </a:prstGeom>
          <a:noFill/>
          <a:ln>
            <a:noFill/>
          </a:ln>
        </p:spPr>
      </p:pic>
      <p:pic>
        <p:nvPicPr>
          <p:cNvPr id="1511" name="Google Shape;1511;p181"/>
          <p:cNvPicPr preferRelativeResize="0"/>
          <p:nvPr/>
        </p:nvPicPr>
        <p:blipFill>
          <a:blip r:embed="rId5">
            <a:alphaModFix/>
          </a:blip>
          <a:stretch>
            <a:fillRect/>
          </a:stretch>
        </p:blipFill>
        <p:spPr>
          <a:xfrm>
            <a:off x="5962400" y="4754650"/>
            <a:ext cx="6781826" cy="217197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5" name="Shape 1515"/>
        <p:cNvGrpSpPr/>
        <p:nvPr/>
      </p:nvGrpSpPr>
      <p:grpSpPr>
        <a:xfrm>
          <a:off x="0" y="0"/>
          <a:ext cx="0" cy="0"/>
          <a:chOff x="0" y="0"/>
          <a:chExt cx="0" cy="0"/>
        </a:xfrm>
      </p:grpSpPr>
      <p:sp>
        <p:nvSpPr>
          <p:cNvPr id="1516" name="Google Shape;1516;p182"/>
          <p:cNvSpPr txBox="1"/>
          <p:nvPr>
            <p:ph type="title"/>
          </p:nvPr>
        </p:nvSpPr>
        <p:spPr>
          <a:xfrm>
            <a:off x="838200" y="291675"/>
            <a:ext cx="10515600" cy="994500"/>
          </a:xfrm>
          <a:prstGeom prst="rect">
            <a:avLst/>
          </a:prstGeom>
          <a:noFill/>
          <a:ln>
            <a:noFill/>
          </a:ln>
        </p:spPr>
        <p:txBody>
          <a:bodyPr anchorCtr="0" anchor="ctr" bIns="45700" lIns="91425" spcFirstLastPara="1" rIns="91425" wrap="square" tIns="45700">
            <a:noAutofit/>
          </a:bodyPr>
          <a:lstStyle/>
          <a:p>
            <a:pPr indent="0" lvl="0" marL="457200" rtl="0" algn="ctr">
              <a:spcBef>
                <a:spcPts val="0"/>
              </a:spcBef>
              <a:spcAft>
                <a:spcPts val="0"/>
              </a:spcAft>
              <a:buClr>
                <a:schemeClr val="dk1"/>
              </a:buClr>
              <a:buSzPts val="1100"/>
              <a:buFont typeface="Arial"/>
              <a:buNone/>
            </a:pPr>
            <a:r>
              <a:rPr lang="en-US" sz="3600">
                <a:latin typeface="Raleway"/>
                <a:ea typeface="Raleway"/>
                <a:cs typeface="Raleway"/>
                <a:sym typeface="Raleway"/>
              </a:rPr>
              <a:t>Model Idea Tracker</a:t>
            </a:r>
            <a:endParaRPr sz="3600"/>
          </a:p>
        </p:txBody>
      </p:sp>
      <p:sp>
        <p:nvSpPr>
          <p:cNvPr id="1517" name="Google Shape;1517;p182"/>
          <p:cNvSpPr txBox="1"/>
          <p:nvPr>
            <p:ph idx="1" type="body"/>
          </p:nvPr>
        </p:nvSpPr>
        <p:spPr>
          <a:xfrm>
            <a:off x="838200" y="2158950"/>
            <a:ext cx="10515600" cy="3156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ideas do we agree should be added to the Model Idea Tracker?</a:t>
            </a:r>
            <a:endParaRPr/>
          </a:p>
          <a:p>
            <a:pPr indent="0" lvl="0" marL="457200" rtl="0" algn="l">
              <a:spcBef>
                <a:spcPts val="0"/>
              </a:spcBef>
              <a:spcAft>
                <a:spcPts val="0"/>
              </a:spcAft>
              <a:buNone/>
            </a:pPr>
            <a:r>
              <a:t/>
            </a:r>
            <a:endParaRPr i="1" sz="2400"/>
          </a:p>
          <a:p>
            <a:pPr indent="-381000" lvl="0" marL="914400" rtl="0" algn="l">
              <a:spcBef>
                <a:spcPts val="0"/>
              </a:spcBef>
              <a:spcAft>
                <a:spcPts val="0"/>
              </a:spcAft>
              <a:buSzPts val="2400"/>
              <a:buChar char="•"/>
            </a:pPr>
            <a:r>
              <a:rPr i="1" lang="en-US" sz="2400"/>
              <a:t>Discuss at your tables</a:t>
            </a:r>
            <a:endParaRPr i="1" sz="2400"/>
          </a:p>
          <a:p>
            <a:pPr indent="0" lvl="0" marL="0" rtl="0" algn="l">
              <a:spcBef>
                <a:spcPts val="0"/>
              </a:spcBef>
              <a:spcAft>
                <a:spcPts val="0"/>
              </a:spcAft>
              <a:buNone/>
            </a:pPr>
            <a:r>
              <a:t/>
            </a:r>
            <a:endParaRPr i="1"/>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
        <p:nvSpPr>
          <p:cNvPr id="1518" name="Google Shape;1518;p182"/>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519" name="Google Shape;1519;p182"/>
          <p:cNvPicPr preferRelativeResize="0"/>
          <p:nvPr/>
        </p:nvPicPr>
        <p:blipFill>
          <a:blip r:embed="rId3">
            <a:alphaModFix/>
          </a:blip>
          <a:stretch>
            <a:fillRect/>
          </a:stretch>
        </p:blipFill>
        <p:spPr>
          <a:xfrm>
            <a:off x="2868249" y="291674"/>
            <a:ext cx="994500" cy="99450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3" name="Shape 1523"/>
        <p:cNvGrpSpPr/>
        <p:nvPr/>
      </p:nvGrpSpPr>
      <p:grpSpPr>
        <a:xfrm>
          <a:off x="0" y="0"/>
          <a:ext cx="0" cy="0"/>
          <a:chOff x="0" y="0"/>
          <a:chExt cx="0" cy="0"/>
        </a:xfrm>
      </p:grpSpPr>
      <p:sp>
        <p:nvSpPr>
          <p:cNvPr id="1524" name="Google Shape;1524;p183"/>
          <p:cNvSpPr txBox="1"/>
          <p:nvPr>
            <p:ph idx="4294967295" type="title"/>
          </p:nvPr>
        </p:nvSpPr>
        <p:spPr>
          <a:xfrm>
            <a:off x="277450" y="570400"/>
            <a:ext cx="9471300" cy="1167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solidFill>
                  <a:srgbClr val="0070C0"/>
                </a:solidFill>
                <a:latin typeface="Montserrat SemiBold"/>
                <a:ea typeface="Montserrat SemiBold"/>
                <a:cs typeface="Montserrat SemiBold"/>
                <a:sym typeface="Montserrat SemiBold"/>
              </a:rPr>
              <a:t>DRIVING QUESTION BOARD </a:t>
            </a:r>
            <a:endParaRPr sz="3600">
              <a:solidFill>
                <a:srgbClr val="0070C0"/>
              </a:solidFill>
              <a:latin typeface="Montserrat SemiBold"/>
              <a:ea typeface="Montserrat SemiBold"/>
              <a:cs typeface="Montserrat SemiBold"/>
              <a:sym typeface="Montserrat SemiBold"/>
            </a:endParaRPr>
          </a:p>
        </p:txBody>
      </p:sp>
      <p:sp>
        <p:nvSpPr>
          <p:cNvPr id="1525" name="Google Shape;1525;p183"/>
          <p:cNvSpPr txBox="1"/>
          <p:nvPr>
            <p:ph idx="4294967295" type="body"/>
          </p:nvPr>
        </p:nvSpPr>
        <p:spPr>
          <a:xfrm>
            <a:off x="389425" y="4109725"/>
            <a:ext cx="11249700" cy="1077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b="1" i="1" sz="40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p:txBody>
      </p:sp>
      <p:sp>
        <p:nvSpPr>
          <p:cNvPr id="1526" name="Google Shape;1526;p183"/>
          <p:cNvSpPr txBox="1"/>
          <p:nvPr>
            <p:ph idx="11" type="ftr"/>
          </p:nvPr>
        </p:nvSpPr>
        <p:spPr>
          <a:xfrm>
            <a:off x="3200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527" name="Google Shape;1527;p183"/>
          <p:cNvSpPr txBox="1"/>
          <p:nvPr>
            <p:ph idx="4294967295" type="body"/>
          </p:nvPr>
        </p:nvSpPr>
        <p:spPr>
          <a:xfrm>
            <a:off x="389425" y="2579325"/>
            <a:ext cx="7265700" cy="19920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0"/>
              </a:spcBef>
              <a:spcAft>
                <a:spcPts val="0"/>
              </a:spcAft>
              <a:buSzPts val="2800"/>
              <a:buChar char="•"/>
            </a:pPr>
            <a:r>
              <a:rPr lang="en-US"/>
              <a:t>What questions can we now answer?</a:t>
            </a:r>
            <a:endParaRPr/>
          </a:p>
          <a:p>
            <a:pPr indent="0" lvl="0" marL="457200" rtl="0" algn="l">
              <a:lnSpc>
                <a:spcPct val="90000"/>
              </a:lnSpc>
              <a:spcBef>
                <a:spcPts val="0"/>
              </a:spcBef>
              <a:spcAft>
                <a:spcPts val="0"/>
              </a:spcAft>
              <a:buNone/>
            </a:pPr>
            <a:r>
              <a:t/>
            </a:r>
            <a:endParaRPr/>
          </a:p>
          <a:p>
            <a:pPr indent="-406400" lvl="0" marL="457200" rtl="0" algn="l">
              <a:lnSpc>
                <a:spcPct val="90000"/>
              </a:lnSpc>
              <a:spcBef>
                <a:spcPts val="0"/>
              </a:spcBef>
              <a:spcAft>
                <a:spcPts val="0"/>
              </a:spcAft>
              <a:buSzPts val="2800"/>
              <a:buChar char="•"/>
            </a:pPr>
            <a:r>
              <a:rPr lang="en-US"/>
              <a:t>Do we want to add any new questions?</a:t>
            </a:r>
            <a:endParaRPr/>
          </a:p>
        </p:txBody>
      </p:sp>
      <p:pic>
        <p:nvPicPr>
          <p:cNvPr id="1528" name="Google Shape;1528;p183"/>
          <p:cNvPicPr preferRelativeResize="0"/>
          <p:nvPr/>
        </p:nvPicPr>
        <p:blipFill>
          <a:blip r:embed="rId3">
            <a:alphaModFix/>
          </a:blip>
          <a:stretch>
            <a:fillRect/>
          </a:stretch>
        </p:blipFill>
        <p:spPr>
          <a:xfrm>
            <a:off x="7348100" y="-4475"/>
            <a:ext cx="5667748" cy="37831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3" name="Shape 1533"/>
        <p:cNvGrpSpPr/>
        <p:nvPr/>
      </p:nvGrpSpPr>
      <p:grpSpPr>
        <a:xfrm>
          <a:off x="0" y="0"/>
          <a:ext cx="0" cy="0"/>
          <a:chOff x="0" y="0"/>
          <a:chExt cx="0" cy="0"/>
        </a:xfrm>
      </p:grpSpPr>
      <p:sp>
        <p:nvSpPr>
          <p:cNvPr id="1534" name="Google Shape;1534;p184"/>
          <p:cNvSpPr txBox="1"/>
          <p:nvPr>
            <p:ph type="title"/>
          </p:nvPr>
        </p:nvSpPr>
        <p:spPr>
          <a:xfrm>
            <a:off x="838200" y="365125"/>
            <a:ext cx="4519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Misconceptions</a:t>
            </a:r>
            <a:endParaRPr/>
          </a:p>
        </p:txBody>
      </p:sp>
      <p:sp>
        <p:nvSpPr>
          <p:cNvPr id="1535" name="Google Shape;1535;p184"/>
          <p:cNvSpPr txBox="1"/>
          <p:nvPr>
            <p:ph idx="1" type="body"/>
          </p:nvPr>
        </p:nvSpPr>
        <p:spPr>
          <a:xfrm>
            <a:off x="838200" y="2415875"/>
            <a:ext cx="10515600" cy="1870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i="1" lang="en-US" sz="3000"/>
              <a:t>What strategies have you had success using to address these misconceptions?</a:t>
            </a:r>
            <a:endParaRPr i="1" sz="3000"/>
          </a:p>
        </p:txBody>
      </p:sp>
      <p:pic>
        <p:nvPicPr>
          <p:cNvPr id="1536" name="Google Shape;1536;p184"/>
          <p:cNvPicPr preferRelativeResize="0"/>
          <p:nvPr/>
        </p:nvPicPr>
        <p:blipFill/>
        <p:spPr>
          <a:xfrm>
            <a:off x="645175" y="734425"/>
            <a:ext cx="4894399" cy="14263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1" name="Shape 1541"/>
        <p:cNvGrpSpPr/>
        <p:nvPr/>
      </p:nvGrpSpPr>
      <p:grpSpPr>
        <a:xfrm>
          <a:off x="0" y="0"/>
          <a:ext cx="0" cy="0"/>
          <a:chOff x="0" y="0"/>
          <a:chExt cx="0" cy="0"/>
        </a:xfrm>
      </p:grpSpPr>
      <p:pic>
        <p:nvPicPr>
          <p:cNvPr id="1542" name="Google Shape;1542;p185"/>
          <p:cNvPicPr preferRelativeResize="0"/>
          <p:nvPr/>
        </p:nvPicPr>
        <p:blipFill>
          <a:blip r:embed="rId3">
            <a:alphaModFix/>
          </a:blip>
          <a:stretch>
            <a:fillRect/>
          </a:stretch>
        </p:blipFill>
        <p:spPr>
          <a:xfrm>
            <a:off x="7491050" y="128950"/>
            <a:ext cx="4514850" cy="2724150"/>
          </a:xfrm>
          <a:prstGeom prst="rect">
            <a:avLst/>
          </a:prstGeom>
          <a:noFill/>
          <a:ln>
            <a:noFill/>
          </a:ln>
        </p:spPr>
      </p:pic>
      <p:sp>
        <p:nvSpPr>
          <p:cNvPr id="1543" name="Google Shape;1543;p185"/>
          <p:cNvSpPr txBox="1"/>
          <p:nvPr>
            <p:ph type="title"/>
          </p:nvPr>
        </p:nvSpPr>
        <p:spPr>
          <a:xfrm>
            <a:off x="154725" y="365125"/>
            <a:ext cx="51471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Sensemaking</a:t>
            </a:r>
            <a:endParaRPr/>
          </a:p>
        </p:txBody>
      </p:sp>
      <p:sp>
        <p:nvSpPr>
          <p:cNvPr id="1544" name="Google Shape;1544;p185"/>
          <p:cNvSpPr txBox="1"/>
          <p:nvPr>
            <p:ph idx="1" type="body"/>
          </p:nvPr>
        </p:nvSpPr>
        <p:spPr>
          <a:xfrm>
            <a:off x="0" y="1998525"/>
            <a:ext cx="11353800" cy="47124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How are you/focal student </a:t>
            </a:r>
            <a:r>
              <a:rPr lang="en-US">
                <a:solidFill>
                  <a:srgbClr val="1155CC"/>
                </a:solidFill>
              </a:rPr>
              <a:t>connect</a:t>
            </a:r>
            <a:r>
              <a:rPr lang="en-US"/>
              <a:t>ing </a:t>
            </a:r>
            <a:endParaRPr/>
          </a:p>
          <a:p>
            <a:pPr indent="0" lvl="0" marL="0" rtl="0" algn="l">
              <a:spcBef>
                <a:spcPts val="1000"/>
              </a:spcBef>
              <a:spcAft>
                <a:spcPts val="0"/>
              </a:spcAft>
              <a:buNone/>
            </a:pPr>
            <a:r>
              <a:rPr lang="en-US"/>
              <a:t>     with the content?</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Did any new ideas come up for you? How could these activities fit in to what you already do and </a:t>
            </a:r>
            <a:r>
              <a:rPr lang="en-US">
                <a:solidFill>
                  <a:srgbClr val="1155CC"/>
                </a:solidFill>
              </a:rPr>
              <a:t>extend</a:t>
            </a:r>
            <a:r>
              <a:rPr lang="en-US"/>
              <a:t> them?</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What are you wondering about now?</a:t>
            </a:r>
            <a:endParaRPr/>
          </a:p>
          <a:p>
            <a:pPr indent="-342900" lvl="1" marL="914400" rtl="0" algn="l">
              <a:spcBef>
                <a:spcPts val="0"/>
              </a:spcBef>
              <a:spcAft>
                <a:spcPts val="0"/>
              </a:spcAft>
              <a:buSzPts val="1800"/>
              <a:buChar char="•"/>
            </a:pPr>
            <a:r>
              <a:rPr lang="en-US"/>
              <a:t>Where would your focal student get stuck?</a:t>
            </a:r>
            <a:endParaRPr/>
          </a:p>
          <a:p>
            <a:pPr indent="-342900" lvl="1" marL="914400" rtl="0" algn="l">
              <a:spcBef>
                <a:spcPts val="0"/>
              </a:spcBef>
              <a:spcAft>
                <a:spcPts val="0"/>
              </a:spcAft>
              <a:buSzPts val="1800"/>
              <a:buChar char="•"/>
            </a:pPr>
            <a:r>
              <a:rPr lang="en-US"/>
              <a:t>What </a:t>
            </a:r>
            <a:r>
              <a:rPr lang="en-US">
                <a:solidFill>
                  <a:srgbClr val="1155CC"/>
                </a:solidFill>
              </a:rPr>
              <a:t>challenges</a:t>
            </a:r>
            <a:r>
              <a:rPr lang="en-US"/>
              <a:t> come up for you?</a:t>
            </a:r>
            <a:endParaRPr/>
          </a:p>
          <a:p>
            <a:pPr indent="0" lvl="0" marL="914400" rtl="0" algn="l">
              <a:spcBef>
                <a:spcPts val="1000"/>
              </a:spcBef>
              <a:spcAft>
                <a:spcPts val="0"/>
              </a:spcAft>
              <a:buNone/>
            </a:pPr>
            <a:r>
              <a:t/>
            </a:r>
            <a:endParaRPr/>
          </a:p>
          <a:p>
            <a:pPr indent="0" lvl="0" marL="0" rtl="0" algn="l">
              <a:spcBef>
                <a:spcPts val="1000"/>
              </a:spcBef>
              <a:spcAft>
                <a:spcPts val="0"/>
              </a:spcAft>
              <a:buNone/>
            </a:pPr>
            <a:r>
              <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9" name="Shape 1549"/>
        <p:cNvGrpSpPr/>
        <p:nvPr/>
      </p:nvGrpSpPr>
      <p:grpSpPr>
        <a:xfrm>
          <a:off x="0" y="0"/>
          <a:ext cx="0" cy="0"/>
          <a:chOff x="0" y="0"/>
          <a:chExt cx="0" cy="0"/>
        </a:xfrm>
      </p:grpSpPr>
      <p:sp>
        <p:nvSpPr>
          <p:cNvPr id="1550" name="Google Shape;1550;p186"/>
          <p:cNvSpPr txBox="1"/>
          <p:nvPr>
            <p:ph type="ctrTitle"/>
          </p:nvPr>
        </p:nvSpPr>
        <p:spPr>
          <a:xfrm>
            <a:off x="343650" y="427175"/>
            <a:ext cx="11415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Worldwide Weather</a:t>
            </a:r>
            <a:endParaRPr/>
          </a:p>
        </p:txBody>
      </p:sp>
      <p:sp>
        <p:nvSpPr>
          <p:cNvPr id="1551" name="Google Shape;1551;p186"/>
          <p:cNvSpPr txBox="1"/>
          <p:nvPr>
            <p:ph idx="1" type="subTitle"/>
          </p:nvPr>
        </p:nvSpPr>
        <p:spPr>
          <a:xfrm>
            <a:off x="1189475" y="2872575"/>
            <a:ext cx="97140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Why do storms move in predictable patterns around the world?</a:t>
            </a:r>
            <a:endParaRPr/>
          </a:p>
        </p:txBody>
      </p:sp>
      <p:sp>
        <p:nvSpPr>
          <p:cNvPr id="1552" name="Google Shape;1552;p186"/>
          <p:cNvSpPr txBox="1"/>
          <p:nvPr/>
        </p:nvSpPr>
        <p:spPr>
          <a:xfrm>
            <a:off x="251400" y="6355175"/>
            <a:ext cx="5112000" cy="36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
        <p:nvSpPr>
          <p:cNvPr id="1553" name="Google Shape;1553;p186"/>
          <p:cNvSpPr txBox="1"/>
          <p:nvPr/>
        </p:nvSpPr>
        <p:spPr>
          <a:xfrm>
            <a:off x="8722725" y="280850"/>
            <a:ext cx="30357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Montserrat"/>
                <a:ea typeface="Montserrat"/>
                <a:cs typeface="Montserrat"/>
                <a:sym typeface="Montserrat"/>
              </a:rPr>
              <a:t>LEARNING SEQUENCE 3</a:t>
            </a:r>
            <a:endParaRPr b="1" sz="1800">
              <a:solidFill>
                <a:schemeClr val="dk2"/>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4" name="Shape 684"/>
        <p:cNvGrpSpPr/>
        <p:nvPr/>
      </p:nvGrpSpPr>
      <p:grpSpPr>
        <a:xfrm>
          <a:off x="0" y="0"/>
          <a:ext cx="0" cy="0"/>
          <a:chOff x="0" y="0"/>
          <a:chExt cx="0" cy="0"/>
        </a:xfrm>
      </p:grpSpPr>
      <p:sp>
        <p:nvSpPr>
          <p:cNvPr id="685" name="Google Shape;685;p88"/>
          <p:cNvSpPr txBox="1"/>
          <p:nvPr>
            <p:ph type="title"/>
          </p:nvPr>
        </p:nvSpPr>
        <p:spPr>
          <a:xfrm>
            <a:off x="2145400" y="136525"/>
            <a:ext cx="92847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An Unexpected Storm</a:t>
            </a:r>
            <a:endParaRPr sz="3600"/>
          </a:p>
        </p:txBody>
      </p:sp>
      <p:sp>
        <p:nvSpPr>
          <p:cNvPr id="686" name="Google Shape;686;p88"/>
          <p:cNvSpPr txBox="1"/>
          <p:nvPr>
            <p:ph idx="1" type="body"/>
          </p:nvPr>
        </p:nvSpPr>
        <p:spPr>
          <a:xfrm>
            <a:off x="2374000" y="1192525"/>
            <a:ext cx="9440400" cy="615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2700">
                <a:solidFill>
                  <a:srgbClr val="0070C0"/>
                </a:solidFill>
              </a:rPr>
              <a:t>STEP 3:</a:t>
            </a:r>
            <a:r>
              <a:rPr b="1" lang="en-US" sz="2700">
                <a:solidFill>
                  <a:schemeClr val="dk1"/>
                </a:solidFill>
              </a:rPr>
              <a:t> </a:t>
            </a:r>
            <a:r>
              <a:rPr b="1" lang="en-US" sz="2700"/>
              <a:t>Represent what you know about storms</a:t>
            </a:r>
            <a:endParaRPr b="1" sz="2700"/>
          </a:p>
          <a:p>
            <a:pPr indent="0" lvl="0" marL="0" rtl="0" algn="l">
              <a:spcBef>
                <a:spcPts val="0"/>
              </a:spcBef>
              <a:spcAft>
                <a:spcPts val="0"/>
              </a:spcAft>
              <a:buClr>
                <a:srgbClr val="595857"/>
              </a:buClr>
              <a:buSzPts val="2800"/>
              <a:buFont typeface="Arial"/>
              <a:buNone/>
            </a:pPr>
            <a:r>
              <a:t/>
            </a:r>
            <a:endParaRPr b="1" sz="2700">
              <a:solidFill>
                <a:schemeClr val="dk1"/>
              </a:solidFill>
            </a:endParaRPr>
          </a:p>
        </p:txBody>
      </p:sp>
      <p:sp>
        <p:nvSpPr>
          <p:cNvPr id="687" name="Google Shape;687;p88"/>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688" name="Google Shape;688;p88"/>
          <p:cNvPicPr preferRelativeResize="0"/>
          <p:nvPr/>
        </p:nvPicPr>
        <p:blipFill>
          <a:blip r:embed="rId3">
            <a:alphaModFix/>
          </a:blip>
          <a:stretch>
            <a:fillRect/>
          </a:stretch>
        </p:blipFill>
        <p:spPr>
          <a:xfrm>
            <a:off x="850900" y="472250"/>
            <a:ext cx="1218300" cy="1218300"/>
          </a:xfrm>
          <a:prstGeom prst="rect">
            <a:avLst/>
          </a:prstGeom>
          <a:noFill/>
          <a:ln>
            <a:noFill/>
          </a:ln>
        </p:spPr>
      </p:pic>
      <p:pic>
        <p:nvPicPr>
          <p:cNvPr id="689" name="Google Shape;689;p88"/>
          <p:cNvPicPr preferRelativeResize="0"/>
          <p:nvPr/>
        </p:nvPicPr>
        <p:blipFill>
          <a:blip r:embed="rId4">
            <a:alphaModFix/>
          </a:blip>
          <a:stretch>
            <a:fillRect/>
          </a:stretch>
        </p:blipFill>
        <p:spPr>
          <a:xfrm>
            <a:off x="967900" y="2065575"/>
            <a:ext cx="7327425" cy="4119750"/>
          </a:xfrm>
          <a:prstGeom prst="rect">
            <a:avLst/>
          </a:prstGeom>
          <a:noFill/>
          <a:ln>
            <a:noFill/>
          </a:ln>
          <a:effectLst>
            <a:outerShdw blurRad="57150" rotWithShape="0" algn="bl" dir="5400000" dist="19050">
              <a:srgbClr val="000000">
                <a:alpha val="50000"/>
              </a:srgbClr>
            </a:outerShdw>
          </a:effectLst>
        </p:spPr>
      </p:pic>
      <p:sp>
        <p:nvSpPr>
          <p:cNvPr id="690" name="Google Shape;690;p88"/>
          <p:cNvSpPr txBox="1"/>
          <p:nvPr>
            <p:ph idx="1" type="body"/>
          </p:nvPr>
        </p:nvSpPr>
        <p:spPr>
          <a:xfrm>
            <a:off x="8585900" y="3179425"/>
            <a:ext cx="3129300" cy="1325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i="1" lang="en-US"/>
              <a:t>What caused the rain in the Colorado storm?</a:t>
            </a:r>
            <a:endParaRPr i="1"/>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8" name="Shape 1558"/>
        <p:cNvGrpSpPr/>
        <p:nvPr/>
      </p:nvGrpSpPr>
      <p:grpSpPr>
        <a:xfrm>
          <a:off x="0" y="0"/>
          <a:ext cx="0" cy="0"/>
          <a:chOff x="0" y="0"/>
          <a:chExt cx="0" cy="0"/>
        </a:xfrm>
      </p:grpSpPr>
      <p:sp>
        <p:nvSpPr>
          <p:cNvPr id="1559" name="Google Shape;1559;p187"/>
          <p:cNvSpPr txBox="1"/>
          <p:nvPr>
            <p:ph type="title"/>
          </p:nvPr>
        </p:nvSpPr>
        <p:spPr>
          <a:xfrm>
            <a:off x="831851" y="1709740"/>
            <a:ext cx="10515600" cy="2852700"/>
          </a:xfrm>
          <a:prstGeom prst="rect">
            <a:avLst/>
          </a:prstGeom>
        </p:spPr>
        <p:txBody>
          <a:bodyPr anchorCtr="0" anchor="b" bIns="60925" lIns="121900" spcFirstLastPara="1" rIns="121900" wrap="square" tIns="60925">
            <a:noAutofit/>
          </a:bodyPr>
          <a:lstStyle/>
          <a:p>
            <a:pPr indent="0" lvl="0" marL="0" rtl="0" algn="l">
              <a:spcBef>
                <a:spcPts val="0"/>
              </a:spcBef>
              <a:spcAft>
                <a:spcPts val="0"/>
              </a:spcAft>
              <a:buNone/>
            </a:pPr>
            <a:r>
              <a:rPr lang="en-US" sz="4800"/>
              <a:t>How do storms move around the world?</a:t>
            </a:r>
            <a:endParaRPr sz="4800"/>
          </a:p>
        </p:txBody>
      </p:sp>
      <p:pic>
        <p:nvPicPr>
          <p:cNvPr id="1560" name="Google Shape;1560;p187"/>
          <p:cNvPicPr preferRelativeResize="0"/>
          <p:nvPr/>
        </p:nvPicPr>
        <p:blipFill>
          <a:blip r:embed="rId3">
            <a:alphaModFix/>
          </a:blip>
          <a:stretch>
            <a:fillRect/>
          </a:stretch>
        </p:blipFill>
        <p:spPr>
          <a:xfrm>
            <a:off x="7811075" y="428590"/>
            <a:ext cx="3536381" cy="199076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5" name="Shape 1565"/>
        <p:cNvGrpSpPr/>
        <p:nvPr/>
      </p:nvGrpSpPr>
      <p:grpSpPr>
        <a:xfrm>
          <a:off x="0" y="0"/>
          <a:ext cx="0" cy="0"/>
          <a:chOff x="0" y="0"/>
          <a:chExt cx="0" cy="0"/>
        </a:xfrm>
      </p:grpSpPr>
      <p:sp>
        <p:nvSpPr>
          <p:cNvPr id="1566" name="Google Shape;1566;p188"/>
          <p:cNvSpPr txBox="1"/>
          <p:nvPr>
            <p:ph type="title"/>
          </p:nvPr>
        </p:nvSpPr>
        <p:spPr>
          <a:xfrm>
            <a:off x="1641851" y="329775"/>
            <a:ext cx="99696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Storm movement time-lapse video</a:t>
            </a:r>
            <a:endParaRPr/>
          </a:p>
        </p:txBody>
      </p:sp>
      <p:sp>
        <p:nvSpPr>
          <p:cNvPr id="1567" name="Google Shape;1567;p188"/>
          <p:cNvSpPr txBox="1"/>
          <p:nvPr>
            <p:ph idx="1" type="body"/>
          </p:nvPr>
        </p:nvSpPr>
        <p:spPr>
          <a:xfrm>
            <a:off x="451557" y="1717964"/>
            <a:ext cx="11160000" cy="42948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1: </a:t>
            </a:r>
            <a:r>
              <a:rPr lang="en-US" sz="3200"/>
              <a:t>How do storms move across North America?</a:t>
            </a:r>
            <a:endParaRPr/>
          </a:p>
          <a:p>
            <a:pPr indent="0" lvl="0" marL="0" rtl="0" algn="l">
              <a:lnSpc>
                <a:spcPct val="90000"/>
              </a:lnSpc>
              <a:spcBef>
                <a:spcPts val="1000"/>
              </a:spcBef>
              <a:spcAft>
                <a:spcPts val="0"/>
              </a:spcAft>
              <a:buClr>
                <a:srgbClr val="595857"/>
              </a:buClr>
              <a:buSzPts val="700"/>
              <a:buNone/>
            </a:pPr>
            <a:r>
              <a:t/>
            </a:r>
            <a:endParaRPr sz="700"/>
          </a:p>
          <a:p>
            <a:pPr indent="-228600" lvl="1" marL="685800" rtl="0" algn="l">
              <a:lnSpc>
                <a:spcPct val="90000"/>
              </a:lnSpc>
              <a:spcBef>
                <a:spcPts val="500"/>
              </a:spcBef>
              <a:spcAft>
                <a:spcPts val="0"/>
              </a:spcAft>
              <a:buClr>
                <a:srgbClr val="595857"/>
              </a:buClr>
              <a:buSzPts val="2800"/>
              <a:buChar char="•"/>
            </a:pPr>
            <a:r>
              <a:rPr lang="en-US" sz="2800"/>
              <a:t>Watch a </a:t>
            </a:r>
            <a:r>
              <a:rPr lang="en-US" sz="2800" u="sng">
                <a:solidFill>
                  <a:schemeClr val="hlink"/>
                </a:solidFill>
                <a:hlinkClick r:id="rId3"/>
              </a:rPr>
              <a:t>video</a:t>
            </a:r>
            <a:r>
              <a:rPr lang="en-US" sz="2800"/>
              <a:t> of storm movement across North America from March to April 2017.</a:t>
            </a:r>
            <a:endParaRPr/>
          </a:p>
          <a:p>
            <a:pPr indent="0" lvl="0" marL="0" rtl="0" algn="l">
              <a:lnSpc>
                <a:spcPct val="90000"/>
              </a:lnSpc>
              <a:spcBef>
                <a:spcPts val="1000"/>
              </a:spcBef>
              <a:spcAft>
                <a:spcPts val="0"/>
              </a:spcAft>
              <a:buClr>
                <a:srgbClr val="595857"/>
              </a:buClr>
              <a:buSzPts val="700"/>
              <a:buNone/>
            </a:pPr>
            <a:r>
              <a:t/>
            </a:r>
            <a:endParaRPr sz="700"/>
          </a:p>
          <a:p>
            <a:pPr indent="-228600" lvl="2" marL="1143000" rtl="0" algn="l">
              <a:lnSpc>
                <a:spcPct val="90000"/>
              </a:lnSpc>
              <a:spcBef>
                <a:spcPts val="500"/>
              </a:spcBef>
              <a:spcAft>
                <a:spcPts val="0"/>
              </a:spcAft>
              <a:buClr>
                <a:srgbClr val="595857"/>
              </a:buClr>
              <a:buSzPts val="2800"/>
              <a:buChar char="•"/>
            </a:pPr>
            <a:r>
              <a:rPr b="1" lang="en-US" sz="2800"/>
              <a:t>Find</a:t>
            </a:r>
            <a:r>
              <a:rPr lang="en-US" sz="2800"/>
              <a:t> one part of the video that captures your eye.</a:t>
            </a:r>
            <a:endParaRPr sz="2800"/>
          </a:p>
          <a:p>
            <a:pPr indent="-228600" lvl="2" marL="1143000" rtl="0" algn="l">
              <a:lnSpc>
                <a:spcPct val="90000"/>
              </a:lnSpc>
              <a:spcBef>
                <a:spcPts val="500"/>
              </a:spcBef>
              <a:spcAft>
                <a:spcPts val="0"/>
              </a:spcAft>
              <a:buSzPts val="2800"/>
              <a:buChar char="•"/>
            </a:pPr>
            <a:r>
              <a:rPr b="1" lang="en-US" sz="2800"/>
              <a:t>Capture </a:t>
            </a:r>
            <a:r>
              <a:rPr lang="en-US" sz="2800"/>
              <a:t>what you saw in a drawing.</a:t>
            </a:r>
            <a:endParaRPr sz="2800"/>
          </a:p>
          <a:p>
            <a:pPr indent="-228600" lvl="2" marL="1143000" rtl="0" algn="l">
              <a:lnSpc>
                <a:spcPct val="90000"/>
              </a:lnSpc>
              <a:spcBef>
                <a:spcPts val="500"/>
              </a:spcBef>
              <a:spcAft>
                <a:spcPts val="0"/>
              </a:spcAft>
              <a:buSzPts val="2800"/>
              <a:buChar char="•"/>
            </a:pPr>
            <a:r>
              <a:rPr b="1" lang="en-US" sz="2800"/>
              <a:t>Explain</a:t>
            </a:r>
            <a:r>
              <a:rPr lang="en-US" sz="2800"/>
              <a:t> how or why these patterns form.</a:t>
            </a:r>
            <a:endParaRPr sz="2800"/>
          </a:p>
          <a:p>
            <a:pPr indent="-228600" lvl="2" marL="1143000" rtl="0" algn="l">
              <a:lnSpc>
                <a:spcPct val="90000"/>
              </a:lnSpc>
              <a:spcBef>
                <a:spcPts val="500"/>
              </a:spcBef>
              <a:spcAft>
                <a:spcPts val="0"/>
              </a:spcAft>
              <a:buSzPts val="2800"/>
              <a:buChar char="•"/>
            </a:pPr>
            <a:r>
              <a:rPr b="1" lang="en-US" sz="2800"/>
              <a:t>Wonder</a:t>
            </a:r>
            <a:r>
              <a:rPr lang="en-US" sz="2800"/>
              <a:t>: what new ideas or questions do you have?</a:t>
            </a:r>
            <a:endParaRPr sz="2800"/>
          </a:p>
        </p:txBody>
      </p:sp>
      <p:sp>
        <p:nvSpPr>
          <p:cNvPr id="1568" name="Google Shape;1568;p188"/>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569" name="Google Shape;1569;p188"/>
          <p:cNvPicPr preferRelativeResize="0"/>
          <p:nvPr/>
        </p:nvPicPr>
        <p:blipFill>
          <a:blip r:embed="rId4">
            <a:alphaModFix/>
          </a:blip>
          <a:stretch>
            <a:fillRect/>
          </a:stretch>
        </p:blipFill>
        <p:spPr>
          <a:xfrm>
            <a:off x="203400" y="275313"/>
            <a:ext cx="1325426" cy="1325426"/>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4" name="Shape 1574"/>
        <p:cNvGrpSpPr/>
        <p:nvPr/>
      </p:nvGrpSpPr>
      <p:grpSpPr>
        <a:xfrm>
          <a:off x="0" y="0"/>
          <a:ext cx="0" cy="0"/>
          <a:chOff x="0" y="0"/>
          <a:chExt cx="0" cy="0"/>
        </a:xfrm>
      </p:grpSpPr>
      <p:pic>
        <p:nvPicPr>
          <p:cNvPr descr="Satellite images downloaded from NOAA for two months, compiled into a continuous timelapse video of atmospheric motion in an IR wavelength which sensitive to moisture - lighter shades are wet while darker shades are dry.&#10;&#10;Contains JCMDI video catalog #s: V21502&#10;&#10;Generic description: This is a full-length clip in lowered resolution for YouTube upload, providing content audition and evaluation. The actual resolution, clip-specific details and original raw files are available for licensed commercial use and download at JCMDI.COM in the Stock Footage section. Please refer to the catalog numbers listed above when searching for these clips at the site.  Many other 4k, 2k, 1080p, 720p, and 480p (SD) format clips of time lapse, slow motion, clouds, sky, stars, jet trails, moon, hummingbirds, and nature stock footage are available at http://jcmdi.com/stockfootage/index.html&#10;&#10;The soundtrack is &quot;Atomic Chaos (Weightless Mix)&quot; from the &quot;Mission Control&quot; CD by Technician (yours truly), MP3 album and single track available on iTunes at: https://itunes.apple.com/us/album/mission-control/id970180801   full artist discography and CDs available at  HTTP://technician.jcmdi.com&#10;&#10;Note: The audio and video material contained herein is copyright 2017 JCM Digital Imaging, however, you may download this footage directly from YouTube and use it free of charge in your own non-profit/non-commercial YouTube videos, school projects, etc. The full free usage policy and YouTube copyright notice/ad info can be found here (please read before using JCMDI material):  http://jcmdi.com/stockfootage/faq.html#freeusage http://jcmdi.com/stockfootage/faq.html#partner" id="1575" name="Google Shape;1575;p189" title="2017 Mar-Apr GOES IR Weather Satellite North America Time Lapse V21502">
            <a:hlinkClick r:id="rId3"/>
          </p:cNvPr>
          <p:cNvPicPr preferRelativeResize="0"/>
          <p:nvPr/>
        </p:nvPicPr>
        <p:blipFill>
          <a:blip r:embed="rId4">
            <a:alphaModFix/>
          </a:blip>
          <a:stretch>
            <a:fillRect/>
          </a:stretch>
        </p:blipFill>
        <p:spPr>
          <a:xfrm>
            <a:off x="2682850" y="1626000"/>
            <a:ext cx="6826300" cy="5119750"/>
          </a:xfrm>
          <a:prstGeom prst="rect">
            <a:avLst/>
          </a:prstGeom>
          <a:noFill/>
          <a:ln>
            <a:noFill/>
          </a:ln>
        </p:spPr>
      </p:pic>
      <p:sp>
        <p:nvSpPr>
          <p:cNvPr id="1576" name="Google Shape;1576;p189"/>
          <p:cNvSpPr txBox="1"/>
          <p:nvPr/>
        </p:nvSpPr>
        <p:spPr>
          <a:xfrm>
            <a:off x="1878050" y="0"/>
            <a:ext cx="9960000" cy="971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US" sz="4400">
                <a:solidFill>
                  <a:srgbClr val="595857"/>
                </a:solidFill>
                <a:latin typeface="Raleway SemiBold"/>
                <a:ea typeface="Raleway SemiBold"/>
                <a:cs typeface="Raleway SemiBold"/>
                <a:sym typeface="Raleway SemiBold"/>
              </a:rPr>
              <a:t>Storm movement time-lapse video</a:t>
            </a:r>
            <a:endParaRPr sz="4400">
              <a:solidFill>
                <a:srgbClr val="595857"/>
              </a:solidFill>
              <a:latin typeface="Raleway SemiBold"/>
              <a:ea typeface="Raleway SemiBold"/>
              <a:cs typeface="Raleway SemiBold"/>
              <a:sym typeface="Raleway SemiBold"/>
            </a:endParaRPr>
          </a:p>
        </p:txBody>
      </p:sp>
      <p:pic>
        <p:nvPicPr>
          <p:cNvPr id="1577" name="Google Shape;1577;p189"/>
          <p:cNvPicPr preferRelativeResize="0"/>
          <p:nvPr/>
        </p:nvPicPr>
        <p:blipFill>
          <a:blip r:embed="rId5">
            <a:alphaModFix/>
          </a:blip>
          <a:stretch>
            <a:fillRect/>
          </a:stretch>
        </p:blipFill>
        <p:spPr>
          <a:xfrm>
            <a:off x="604325" y="-3"/>
            <a:ext cx="971700" cy="971700"/>
          </a:xfrm>
          <a:prstGeom prst="rect">
            <a:avLst/>
          </a:prstGeom>
          <a:noFill/>
          <a:ln>
            <a:noFill/>
          </a:ln>
        </p:spPr>
      </p:pic>
      <p:sp>
        <p:nvSpPr>
          <p:cNvPr id="1578" name="Google Shape;1578;p189"/>
          <p:cNvSpPr txBox="1"/>
          <p:nvPr/>
        </p:nvSpPr>
        <p:spPr>
          <a:xfrm>
            <a:off x="1455950" y="866200"/>
            <a:ext cx="10382100" cy="6543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US" sz="3200">
                <a:solidFill>
                  <a:srgbClr val="0070C0"/>
                </a:solidFill>
                <a:latin typeface="Montserrat SemiBold"/>
                <a:ea typeface="Montserrat SemiBold"/>
                <a:cs typeface="Montserrat SemiBold"/>
                <a:sym typeface="Montserrat SemiBold"/>
              </a:rPr>
              <a:t>Step 1: </a:t>
            </a:r>
            <a:r>
              <a:rPr lang="en-US" sz="3200">
                <a:solidFill>
                  <a:srgbClr val="595857"/>
                </a:solidFill>
                <a:latin typeface="Open Sans"/>
                <a:ea typeface="Open Sans"/>
                <a:cs typeface="Open Sans"/>
                <a:sym typeface="Open Sans"/>
              </a:rPr>
              <a:t>How do storms move across North America?</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2" name="Shape 1582"/>
        <p:cNvGrpSpPr/>
        <p:nvPr/>
      </p:nvGrpSpPr>
      <p:grpSpPr>
        <a:xfrm>
          <a:off x="0" y="0"/>
          <a:ext cx="0" cy="0"/>
          <a:chOff x="0" y="0"/>
          <a:chExt cx="0" cy="0"/>
        </a:xfrm>
      </p:grpSpPr>
      <p:pic>
        <p:nvPicPr>
          <p:cNvPr id="1583" name="Google Shape;1583;p190"/>
          <p:cNvPicPr preferRelativeResize="0"/>
          <p:nvPr/>
        </p:nvPicPr>
        <p:blipFill>
          <a:blip r:embed="rId3">
            <a:alphaModFix/>
          </a:blip>
          <a:stretch>
            <a:fillRect/>
          </a:stretch>
        </p:blipFill>
        <p:spPr>
          <a:xfrm>
            <a:off x="1540763" y="1238138"/>
            <a:ext cx="8735424" cy="4913676"/>
          </a:xfrm>
          <a:prstGeom prst="rect">
            <a:avLst/>
          </a:prstGeom>
          <a:noFill/>
          <a:ln>
            <a:noFill/>
          </a:ln>
        </p:spPr>
      </p:pic>
      <p:pic>
        <p:nvPicPr>
          <p:cNvPr id="1584" name="Google Shape;1584;p190" title="IMERG_Full_Fixed_Dates_youtube_hq.mov">
            <a:hlinkClick r:id="rId4"/>
          </p:cNvPr>
          <p:cNvPicPr preferRelativeResize="0"/>
          <p:nvPr/>
        </p:nvPicPr>
        <p:blipFill>
          <a:blip r:embed="rId5">
            <a:alphaModFix/>
          </a:blip>
          <a:stretch>
            <a:fillRect/>
          </a:stretch>
        </p:blipFill>
        <p:spPr>
          <a:xfrm>
            <a:off x="1524000" y="1"/>
            <a:ext cx="9144000" cy="6858000"/>
          </a:xfrm>
          <a:prstGeom prst="rect">
            <a:avLst/>
          </a:prstGeom>
          <a:noFill/>
          <a:ln>
            <a:noFill/>
          </a:ln>
        </p:spPr>
      </p:pic>
      <p:sp>
        <p:nvSpPr>
          <p:cNvPr id="1585" name="Google Shape;1585;p190"/>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586" name="Google Shape;1586;p190"/>
          <p:cNvSpPr txBox="1"/>
          <p:nvPr>
            <p:ph type="title"/>
          </p:nvPr>
        </p:nvSpPr>
        <p:spPr>
          <a:xfrm>
            <a:off x="1606175" y="139275"/>
            <a:ext cx="10890600" cy="7032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000">
                <a:solidFill>
                  <a:srgbClr val="FFFFFF"/>
                </a:solidFill>
              </a:rPr>
              <a:t>NASA Global Rainfall &amp; Snowfall (April-Sept 2014)</a:t>
            </a:r>
            <a:endParaRPr sz="3000">
              <a:solidFill>
                <a:srgbClr val="FFFFFF"/>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1" name="Shape 1591"/>
        <p:cNvGrpSpPr/>
        <p:nvPr/>
      </p:nvGrpSpPr>
      <p:grpSpPr>
        <a:xfrm>
          <a:off x="0" y="0"/>
          <a:ext cx="0" cy="0"/>
          <a:chOff x="0" y="0"/>
          <a:chExt cx="0" cy="0"/>
        </a:xfrm>
      </p:grpSpPr>
      <p:sp>
        <p:nvSpPr>
          <p:cNvPr id="1592" name="Google Shape;1592;p191"/>
          <p:cNvSpPr txBox="1"/>
          <p:nvPr>
            <p:ph type="title"/>
          </p:nvPr>
        </p:nvSpPr>
        <p:spPr>
          <a:xfrm>
            <a:off x="573740" y="560319"/>
            <a:ext cx="11139300" cy="11808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What could be causing patterns of global storm movement?</a:t>
            </a:r>
            <a:endParaRPr/>
          </a:p>
        </p:txBody>
      </p:sp>
      <p:sp>
        <p:nvSpPr>
          <p:cNvPr id="1593" name="Google Shape;1593;p191"/>
          <p:cNvSpPr txBox="1"/>
          <p:nvPr>
            <p:ph idx="1" type="body"/>
          </p:nvPr>
        </p:nvSpPr>
        <p:spPr>
          <a:xfrm>
            <a:off x="573741" y="2161309"/>
            <a:ext cx="11139300" cy="38241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5: </a:t>
            </a:r>
            <a:r>
              <a:rPr lang="en-US" sz="3200"/>
              <a:t>Form an initial explanation. Answer the questions:</a:t>
            </a:r>
            <a:endParaRPr/>
          </a:p>
          <a:p>
            <a:pPr indent="0" lvl="0" marL="0" rtl="0" algn="l">
              <a:lnSpc>
                <a:spcPct val="90000"/>
              </a:lnSpc>
              <a:spcBef>
                <a:spcPts val="1000"/>
              </a:spcBef>
              <a:spcAft>
                <a:spcPts val="0"/>
              </a:spcAft>
              <a:buClr>
                <a:srgbClr val="595857"/>
              </a:buClr>
              <a:buSzPts val="700"/>
              <a:buNone/>
            </a:pPr>
            <a:r>
              <a:t/>
            </a:r>
            <a:endParaRPr sz="700"/>
          </a:p>
          <a:p>
            <a:pPr indent="-685800" lvl="1" marL="1143000" rtl="0" algn="l">
              <a:lnSpc>
                <a:spcPct val="90000"/>
              </a:lnSpc>
              <a:spcBef>
                <a:spcPts val="500"/>
              </a:spcBef>
              <a:spcAft>
                <a:spcPts val="0"/>
              </a:spcAft>
              <a:buClr>
                <a:srgbClr val="595857"/>
              </a:buClr>
              <a:buSzPts val="2800"/>
              <a:buFont typeface="Calibri"/>
              <a:buAutoNum type="arabicPeriod"/>
            </a:pPr>
            <a:r>
              <a:rPr lang="en-US" sz="2800"/>
              <a:t>What do you already know about what causes rain?</a:t>
            </a:r>
            <a:endParaRPr/>
          </a:p>
          <a:p>
            <a:pPr indent="-673100" lvl="1" marL="1143000" rtl="0" algn="l">
              <a:lnSpc>
                <a:spcPct val="90000"/>
              </a:lnSpc>
              <a:spcBef>
                <a:spcPts val="500"/>
              </a:spcBef>
              <a:spcAft>
                <a:spcPts val="0"/>
              </a:spcAft>
              <a:buClr>
                <a:srgbClr val="595857"/>
              </a:buClr>
              <a:buSzPts val="300"/>
              <a:buFont typeface="Calibri"/>
              <a:buNone/>
            </a:pPr>
            <a:r>
              <a:t/>
            </a:r>
            <a:endParaRPr sz="300"/>
          </a:p>
          <a:p>
            <a:pPr indent="-685800" lvl="1" marL="1143000" rtl="0" algn="l">
              <a:lnSpc>
                <a:spcPct val="90000"/>
              </a:lnSpc>
              <a:spcBef>
                <a:spcPts val="500"/>
              </a:spcBef>
              <a:spcAft>
                <a:spcPts val="0"/>
              </a:spcAft>
              <a:buClr>
                <a:srgbClr val="595857"/>
              </a:buClr>
              <a:buSzPts val="2800"/>
              <a:buFont typeface="Calibri"/>
              <a:buAutoNum type="arabicPeriod"/>
            </a:pPr>
            <a:r>
              <a:rPr lang="en-US" sz="2800"/>
              <a:t>What do you already know about what causes air to move?</a:t>
            </a:r>
            <a:endParaRPr/>
          </a:p>
          <a:p>
            <a:pPr indent="-673100" lvl="1" marL="1143000" rtl="0" algn="l">
              <a:lnSpc>
                <a:spcPct val="90000"/>
              </a:lnSpc>
              <a:spcBef>
                <a:spcPts val="500"/>
              </a:spcBef>
              <a:spcAft>
                <a:spcPts val="0"/>
              </a:spcAft>
              <a:buClr>
                <a:srgbClr val="595857"/>
              </a:buClr>
              <a:buSzPts val="300"/>
              <a:buFont typeface="Calibri"/>
              <a:buNone/>
            </a:pPr>
            <a:r>
              <a:t/>
            </a:r>
            <a:endParaRPr sz="300"/>
          </a:p>
          <a:p>
            <a:pPr indent="-685800" lvl="1" marL="1143000" rtl="0" algn="l">
              <a:lnSpc>
                <a:spcPct val="90000"/>
              </a:lnSpc>
              <a:spcBef>
                <a:spcPts val="500"/>
              </a:spcBef>
              <a:spcAft>
                <a:spcPts val="0"/>
              </a:spcAft>
              <a:buClr>
                <a:srgbClr val="595857"/>
              </a:buClr>
              <a:buSzPts val="2800"/>
              <a:buFont typeface="Calibri"/>
              <a:buAutoNum type="arabicPeriod"/>
            </a:pPr>
            <a:r>
              <a:rPr i="1" lang="en-US" sz="2800"/>
              <a:t>How could the same processes affect the whole world? </a:t>
            </a:r>
            <a:endParaRPr/>
          </a:p>
        </p:txBody>
      </p:sp>
      <p:sp>
        <p:nvSpPr>
          <p:cNvPr id="1594" name="Google Shape;1594;p191"/>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9" name="Shape 1599"/>
        <p:cNvGrpSpPr/>
        <p:nvPr/>
      </p:nvGrpSpPr>
      <p:grpSpPr>
        <a:xfrm>
          <a:off x="0" y="0"/>
          <a:ext cx="0" cy="0"/>
          <a:chOff x="0" y="0"/>
          <a:chExt cx="0" cy="0"/>
        </a:xfrm>
      </p:grpSpPr>
      <p:sp>
        <p:nvSpPr>
          <p:cNvPr id="1600" name="Google Shape;1600;p192"/>
          <p:cNvSpPr txBox="1"/>
          <p:nvPr>
            <p:ph type="title"/>
          </p:nvPr>
        </p:nvSpPr>
        <p:spPr>
          <a:xfrm>
            <a:off x="838200" y="-1587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Science Talk</a:t>
            </a:r>
            <a:endParaRPr/>
          </a:p>
        </p:txBody>
      </p:sp>
      <p:pic>
        <p:nvPicPr>
          <p:cNvPr id="1601" name="Google Shape;1601;p192" title="LS3 video.mp4">
            <a:hlinkClick r:id="rId3"/>
          </p:cNvPr>
          <p:cNvPicPr preferRelativeResize="0"/>
          <p:nvPr/>
        </p:nvPicPr>
        <p:blipFill>
          <a:blip r:embed="rId4">
            <a:alphaModFix/>
          </a:blip>
          <a:stretch>
            <a:fillRect/>
          </a:stretch>
        </p:blipFill>
        <p:spPr>
          <a:xfrm>
            <a:off x="2823000" y="1309825"/>
            <a:ext cx="6546000" cy="49095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6" name="Shape 1606"/>
        <p:cNvGrpSpPr/>
        <p:nvPr/>
      </p:nvGrpSpPr>
      <p:grpSpPr>
        <a:xfrm>
          <a:off x="0" y="0"/>
          <a:ext cx="0" cy="0"/>
          <a:chOff x="0" y="0"/>
          <a:chExt cx="0" cy="0"/>
        </a:xfrm>
      </p:grpSpPr>
      <p:sp>
        <p:nvSpPr>
          <p:cNvPr id="1607" name="Google Shape;1607;p193"/>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608" name="Google Shape;1608;p193"/>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1609" name="Google Shape;1609;p193"/>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3" name="Shape 1613"/>
        <p:cNvGrpSpPr/>
        <p:nvPr/>
      </p:nvGrpSpPr>
      <p:grpSpPr>
        <a:xfrm>
          <a:off x="0" y="0"/>
          <a:ext cx="0" cy="0"/>
          <a:chOff x="0" y="0"/>
          <a:chExt cx="0" cy="0"/>
        </a:xfrm>
      </p:grpSpPr>
      <p:sp>
        <p:nvSpPr>
          <p:cNvPr id="1614" name="Google Shape;1614;p19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50800" lvl="0" marL="228600" rtl="0" algn="l">
              <a:spcBef>
                <a:spcPts val="0"/>
              </a:spcBef>
              <a:spcAft>
                <a:spcPts val="0"/>
              </a:spcAft>
              <a:buClr>
                <a:srgbClr val="595857"/>
              </a:buClr>
              <a:buSzPts val="2800"/>
              <a:buFont typeface="Arial"/>
              <a:buNone/>
            </a:pPr>
            <a:r>
              <a:rPr lang="en-US" sz="4800">
                <a:solidFill>
                  <a:srgbClr val="1679CA"/>
                </a:solidFill>
                <a:latin typeface="Montserrat SemiBold"/>
                <a:ea typeface="Montserrat SemiBold"/>
                <a:cs typeface="Montserrat SemiBold"/>
                <a:sym typeface="Montserrat SemiBold"/>
              </a:rPr>
              <a:t>SNOWBALL FIGHT!</a:t>
            </a:r>
            <a:endParaRPr sz="4800">
              <a:solidFill>
                <a:srgbClr val="1679CA"/>
              </a:solidFill>
              <a:latin typeface="Montserrat SemiBold"/>
              <a:ea typeface="Montserrat SemiBold"/>
              <a:cs typeface="Montserrat SemiBold"/>
              <a:sym typeface="Montserrat SemiBold"/>
            </a:endParaRPr>
          </a:p>
        </p:txBody>
      </p:sp>
      <p:sp>
        <p:nvSpPr>
          <p:cNvPr id="1615" name="Google Shape;1615;p194"/>
          <p:cNvSpPr txBox="1"/>
          <p:nvPr>
            <p:ph idx="1" type="body"/>
          </p:nvPr>
        </p:nvSpPr>
        <p:spPr>
          <a:xfrm>
            <a:off x="838200" y="2454675"/>
            <a:ext cx="6991800" cy="2321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Write on a piece of paper what your biggest take-away is from today.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16" name="Google Shape;1616;p194"/>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617" name="Google Shape;1617;p194"/>
          <p:cNvPicPr preferRelativeResize="0"/>
          <p:nvPr/>
        </p:nvPicPr>
        <p:blipFill>
          <a:blip r:embed="rId3">
            <a:alphaModFix/>
          </a:blip>
          <a:stretch>
            <a:fillRect/>
          </a:stretch>
        </p:blipFill>
        <p:spPr>
          <a:xfrm rot="-921763">
            <a:off x="6565903" y="92050"/>
            <a:ext cx="6236494" cy="6858001"/>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2" name="Shape 1622"/>
        <p:cNvGrpSpPr/>
        <p:nvPr/>
      </p:nvGrpSpPr>
      <p:grpSpPr>
        <a:xfrm>
          <a:off x="0" y="0"/>
          <a:ext cx="0" cy="0"/>
          <a:chOff x="0" y="0"/>
          <a:chExt cx="0" cy="0"/>
        </a:xfrm>
      </p:grpSpPr>
      <p:sp>
        <p:nvSpPr>
          <p:cNvPr id="1623" name="Google Shape;1623;p195"/>
          <p:cNvSpPr txBox="1"/>
          <p:nvPr>
            <p:ph idx="4294967295"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end Day 2</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8" name="Shape 1628"/>
        <p:cNvGrpSpPr/>
        <p:nvPr/>
      </p:nvGrpSpPr>
      <p:grpSpPr>
        <a:xfrm>
          <a:off x="0" y="0"/>
          <a:ext cx="0" cy="0"/>
          <a:chOff x="0" y="0"/>
          <a:chExt cx="0" cy="0"/>
        </a:xfrm>
      </p:grpSpPr>
      <p:sp>
        <p:nvSpPr>
          <p:cNvPr id="1629" name="Google Shape;1629;p196"/>
          <p:cNvSpPr txBox="1"/>
          <p:nvPr>
            <p:ph type="ctrTitle"/>
          </p:nvPr>
        </p:nvSpPr>
        <p:spPr>
          <a:xfrm>
            <a:off x="1524000" y="427178"/>
            <a:ext cx="9144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Welcome to Day 3</a:t>
            </a:r>
            <a:endParaRPr/>
          </a:p>
        </p:txBody>
      </p:sp>
      <p:sp>
        <p:nvSpPr>
          <p:cNvPr id="1630" name="Google Shape;1630;p196"/>
          <p:cNvSpPr txBox="1"/>
          <p:nvPr>
            <p:ph idx="1" type="subTitle"/>
          </p:nvPr>
        </p:nvSpPr>
        <p:spPr>
          <a:xfrm>
            <a:off x="2246489" y="2872563"/>
            <a:ext cx="76989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GLOBE Weather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4" name="Shape 694"/>
        <p:cNvGrpSpPr/>
        <p:nvPr/>
      </p:nvGrpSpPr>
      <p:grpSpPr>
        <a:xfrm>
          <a:off x="0" y="0"/>
          <a:ext cx="0" cy="0"/>
          <a:chOff x="0" y="0"/>
          <a:chExt cx="0" cy="0"/>
        </a:xfrm>
      </p:grpSpPr>
      <p:sp>
        <p:nvSpPr>
          <p:cNvPr id="695" name="Google Shape;695;p89"/>
          <p:cNvSpPr txBox="1"/>
          <p:nvPr>
            <p:ph idx="4294967295" type="title"/>
          </p:nvPr>
        </p:nvSpPr>
        <p:spPr>
          <a:xfrm>
            <a:off x="277450" y="570400"/>
            <a:ext cx="9471300" cy="1167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solidFill>
                  <a:srgbClr val="0070C0"/>
                </a:solidFill>
                <a:latin typeface="Montserrat SemiBold"/>
                <a:ea typeface="Montserrat SemiBold"/>
                <a:cs typeface="Montserrat SemiBold"/>
                <a:sym typeface="Montserrat SemiBold"/>
              </a:rPr>
              <a:t>DRIVING QUESTION BOARD </a:t>
            </a:r>
            <a:endParaRPr sz="3600">
              <a:solidFill>
                <a:srgbClr val="0070C0"/>
              </a:solidFill>
              <a:latin typeface="Montserrat SemiBold"/>
              <a:ea typeface="Montserrat SemiBold"/>
              <a:cs typeface="Montserrat SemiBold"/>
              <a:sym typeface="Montserrat SemiBold"/>
            </a:endParaRPr>
          </a:p>
        </p:txBody>
      </p:sp>
      <p:sp>
        <p:nvSpPr>
          <p:cNvPr id="696" name="Google Shape;696;p89"/>
          <p:cNvSpPr txBox="1"/>
          <p:nvPr>
            <p:ph idx="4294967295" type="body"/>
          </p:nvPr>
        </p:nvSpPr>
        <p:spPr>
          <a:xfrm>
            <a:off x="389425" y="4109725"/>
            <a:ext cx="11249700" cy="1077900"/>
          </a:xfrm>
          <a:prstGeom prst="rect">
            <a:avLst/>
          </a:prstGeom>
          <a:noFill/>
          <a:ln>
            <a:noFill/>
          </a:ln>
        </p:spPr>
        <p:txBody>
          <a:bodyPr anchorCtr="0" anchor="t" bIns="45700" lIns="91425" spcFirstLastPara="1" rIns="91425" wrap="square" tIns="45700">
            <a:noAutofit/>
          </a:bodyPr>
          <a:lstStyle/>
          <a:p>
            <a:pPr indent="-406400" lvl="0" marL="457200" rtl="0" algn="l">
              <a:spcBef>
                <a:spcPts val="800"/>
              </a:spcBef>
              <a:spcAft>
                <a:spcPts val="0"/>
              </a:spcAft>
              <a:buSzPts val="2800"/>
              <a:buChar char="•"/>
            </a:pPr>
            <a:r>
              <a:rPr lang="en-US"/>
              <a:t>Unit Driving Question:</a:t>
            </a:r>
            <a:endParaRPr/>
          </a:p>
          <a:p>
            <a:pPr indent="0" lvl="0" marL="0" rtl="0" algn="l">
              <a:spcBef>
                <a:spcPts val="800"/>
              </a:spcBef>
              <a:spcAft>
                <a:spcPts val="0"/>
              </a:spcAft>
              <a:buNone/>
            </a:pPr>
            <a:r>
              <a:rPr b="1" i="1" lang="en-US" sz="4000"/>
              <a:t>       What causes different kinds of storms?</a:t>
            </a:r>
            <a:endParaRPr b="1" i="1" sz="40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p:txBody>
      </p:sp>
      <p:sp>
        <p:nvSpPr>
          <p:cNvPr id="697" name="Google Shape;697;p89"/>
          <p:cNvSpPr txBox="1"/>
          <p:nvPr>
            <p:ph idx="11" type="ftr"/>
          </p:nvPr>
        </p:nvSpPr>
        <p:spPr>
          <a:xfrm>
            <a:off x="3200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698" name="Google Shape;698;p89"/>
          <p:cNvSpPr txBox="1"/>
          <p:nvPr>
            <p:ph idx="4294967295" type="body"/>
          </p:nvPr>
        </p:nvSpPr>
        <p:spPr>
          <a:xfrm>
            <a:off x="353650" y="1723525"/>
            <a:ext cx="7664100" cy="19920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0"/>
              </a:spcBef>
              <a:spcAft>
                <a:spcPts val="0"/>
              </a:spcAft>
              <a:buSzPts val="2800"/>
              <a:buChar char="•"/>
            </a:pPr>
            <a:r>
              <a:rPr lang="en-US"/>
              <a:t>This is where the students post </a:t>
            </a:r>
            <a:r>
              <a:rPr lang="en-US"/>
              <a:t>their</a:t>
            </a:r>
            <a:r>
              <a:rPr lang="en-US"/>
              <a:t> questions and where students return to answer their questions throughout the unit.</a:t>
            </a:r>
            <a:endParaRPr/>
          </a:p>
        </p:txBody>
      </p:sp>
      <p:pic>
        <p:nvPicPr>
          <p:cNvPr id="699" name="Google Shape;699;p89"/>
          <p:cNvPicPr preferRelativeResize="0"/>
          <p:nvPr/>
        </p:nvPicPr>
        <p:blipFill>
          <a:blip r:embed="rId3">
            <a:alphaModFix/>
          </a:blip>
          <a:stretch>
            <a:fillRect/>
          </a:stretch>
        </p:blipFill>
        <p:spPr>
          <a:xfrm>
            <a:off x="7348100" y="-4475"/>
            <a:ext cx="5667748" cy="37831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5" name="Shape 1635"/>
        <p:cNvGrpSpPr/>
        <p:nvPr/>
      </p:nvGrpSpPr>
      <p:grpSpPr>
        <a:xfrm>
          <a:off x="0" y="0"/>
          <a:ext cx="0" cy="0"/>
          <a:chOff x="0" y="0"/>
          <a:chExt cx="0" cy="0"/>
        </a:xfrm>
      </p:grpSpPr>
      <p:sp>
        <p:nvSpPr>
          <p:cNvPr id="1636" name="Google Shape;1636;p197"/>
          <p:cNvSpPr txBox="1"/>
          <p:nvPr>
            <p:ph type="title"/>
          </p:nvPr>
        </p:nvSpPr>
        <p:spPr>
          <a:xfrm>
            <a:off x="451557" y="534517"/>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Looking back</a:t>
            </a:r>
            <a:endParaRPr/>
          </a:p>
        </p:txBody>
      </p:sp>
      <p:sp>
        <p:nvSpPr>
          <p:cNvPr id="1637" name="Google Shape;1637;p197"/>
          <p:cNvSpPr txBox="1"/>
          <p:nvPr>
            <p:ph idx="1" type="body"/>
          </p:nvPr>
        </p:nvSpPr>
        <p:spPr>
          <a:xfrm>
            <a:off x="451550" y="1587975"/>
            <a:ext cx="11160000" cy="4768500"/>
          </a:xfrm>
          <a:prstGeom prst="rect">
            <a:avLst/>
          </a:prstGeom>
          <a:noFill/>
          <a:ln>
            <a:noFill/>
          </a:ln>
        </p:spPr>
        <p:txBody>
          <a:bodyPr anchorCtr="0" anchor="t" bIns="60925" lIns="121900" spcFirstLastPara="1" rIns="121900" wrap="square" tIns="60925">
            <a:noAutofit/>
          </a:bodyPr>
          <a:lstStyle/>
          <a:p>
            <a:pPr indent="-228600" lvl="0" marL="228600" rtl="0" algn="l">
              <a:spcBef>
                <a:spcPts val="800"/>
              </a:spcBef>
              <a:spcAft>
                <a:spcPts val="0"/>
              </a:spcAft>
              <a:buSzPts val="2400"/>
              <a:buChar char="•"/>
            </a:pPr>
            <a:r>
              <a:rPr lang="en-US" sz="2400">
                <a:solidFill>
                  <a:srgbClr val="666666"/>
                </a:solidFill>
                <a:latin typeface="Arial"/>
                <a:ea typeface="Arial"/>
                <a:cs typeface="Arial"/>
                <a:sym typeface="Arial"/>
              </a:rPr>
              <a:t>Specific local conditions allow for the formation of short-lived, afternoon storms (isolated storms) </a:t>
            </a:r>
            <a:endParaRPr sz="2400">
              <a:solidFill>
                <a:srgbClr val="666666"/>
              </a:solidFill>
              <a:latin typeface="Arial"/>
              <a:ea typeface="Arial"/>
              <a:cs typeface="Arial"/>
              <a:sym typeface="Arial"/>
            </a:endParaRPr>
          </a:p>
          <a:p>
            <a:pPr indent="0" lvl="0" marL="228600" rtl="0" algn="l">
              <a:spcBef>
                <a:spcPts val="800"/>
              </a:spcBef>
              <a:spcAft>
                <a:spcPts val="0"/>
              </a:spcAft>
              <a:buNone/>
            </a:pPr>
            <a:r>
              <a:t/>
            </a:r>
            <a:endParaRPr sz="2400">
              <a:solidFill>
                <a:srgbClr val="666666"/>
              </a:solidFill>
              <a:latin typeface="Arial"/>
              <a:ea typeface="Arial"/>
              <a:cs typeface="Arial"/>
              <a:sym typeface="Arial"/>
            </a:endParaRPr>
          </a:p>
          <a:p>
            <a:pPr indent="-228600" lvl="0" marL="228600" rtl="0" algn="l">
              <a:spcBef>
                <a:spcPts val="800"/>
              </a:spcBef>
              <a:spcAft>
                <a:spcPts val="0"/>
              </a:spcAft>
              <a:buSzPts val="2400"/>
              <a:buChar char="•"/>
            </a:pPr>
            <a:r>
              <a:rPr lang="en-US" sz="2400">
                <a:solidFill>
                  <a:srgbClr val="666666"/>
                </a:solidFill>
                <a:latin typeface="Arial"/>
                <a:ea typeface="Arial"/>
                <a:cs typeface="Arial"/>
                <a:sym typeface="Arial"/>
              </a:rPr>
              <a:t>The interaction of differing air masses can cause storm systems that last for several days over a large area (storm fronts)</a:t>
            </a:r>
            <a:endParaRPr sz="2400">
              <a:solidFill>
                <a:srgbClr val="666666"/>
              </a:solidFill>
              <a:latin typeface="Arial"/>
              <a:ea typeface="Arial"/>
              <a:cs typeface="Arial"/>
              <a:sym typeface="Arial"/>
            </a:endParaRPr>
          </a:p>
          <a:p>
            <a:pPr indent="0" lvl="0" marL="228600" rtl="0" algn="l">
              <a:spcBef>
                <a:spcPts val="800"/>
              </a:spcBef>
              <a:spcAft>
                <a:spcPts val="0"/>
              </a:spcAft>
              <a:buNone/>
            </a:pPr>
            <a:r>
              <a:t/>
            </a:r>
            <a:endParaRPr sz="2400">
              <a:solidFill>
                <a:srgbClr val="666666"/>
              </a:solidFill>
              <a:latin typeface="Arial"/>
              <a:ea typeface="Arial"/>
              <a:cs typeface="Arial"/>
              <a:sym typeface="Arial"/>
            </a:endParaRPr>
          </a:p>
          <a:p>
            <a:pPr indent="-228600" lvl="0" marL="228600" rtl="0" algn="l">
              <a:spcBef>
                <a:spcPts val="800"/>
              </a:spcBef>
              <a:spcAft>
                <a:spcPts val="0"/>
              </a:spcAft>
              <a:buClr>
                <a:srgbClr val="666666"/>
              </a:buClr>
              <a:buSzPts val="2400"/>
              <a:buFont typeface="Arial"/>
              <a:buChar char="•"/>
            </a:pPr>
            <a:r>
              <a:rPr lang="en-US" sz="2400">
                <a:solidFill>
                  <a:srgbClr val="666666"/>
                </a:solidFill>
                <a:latin typeface="Arial"/>
                <a:ea typeface="Arial"/>
                <a:cs typeface="Arial"/>
                <a:sym typeface="Arial"/>
              </a:rPr>
              <a:t>Unique conditions, such as those in the Colorado storm, can result in unpredictable storm systems.</a:t>
            </a:r>
            <a:endParaRPr sz="2400">
              <a:solidFill>
                <a:srgbClr val="666666"/>
              </a:solidFill>
              <a:latin typeface="Arial"/>
              <a:ea typeface="Arial"/>
              <a:cs typeface="Arial"/>
              <a:sym typeface="Arial"/>
            </a:endParaRPr>
          </a:p>
          <a:p>
            <a:pPr indent="0" lvl="0" marL="228600" rtl="0" algn="l">
              <a:spcBef>
                <a:spcPts val="800"/>
              </a:spcBef>
              <a:spcAft>
                <a:spcPts val="0"/>
              </a:spcAft>
              <a:buNone/>
            </a:pPr>
            <a:r>
              <a:t/>
            </a:r>
            <a:endParaRPr sz="2400">
              <a:solidFill>
                <a:srgbClr val="666666"/>
              </a:solidFill>
              <a:latin typeface="Arial"/>
              <a:ea typeface="Arial"/>
              <a:cs typeface="Arial"/>
              <a:sym typeface="Arial"/>
            </a:endParaRPr>
          </a:p>
          <a:p>
            <a:pPr indent="-228600" lvl="0" marL="228600" rtl="0" algn="l">
              <a:spcBef>
                <a:spcPts val="800"/>
              </a:spcBef>
              <a:spcAft>
                <a:spcPts val="0"/>
              </a:spcAft>
              <a:buClr>
                <a:srgbClr val="666666"/>
              </a:buClr>
              <a:buSzPts val="2400"/>
              <a:buChar char="•"/>
            </a:pPr>
            <a:r>
              <a:rPr b="1" lang="en-US" sz="2400">
                <a:solidFill>
                  <a:srgbClr val="666666"/>
                </a:solidFill>
                <a:latin typeface="Arial"/>
                <a:ea typeface="Arial"/>
                <a:cs typeface="Arial"/>
                <a:sym typeface="Arial"/>
              </a:rPr>
              <a:t> Storms move in patterns around the world</a:t>
            </a:r>
            <a:endParaRPr b="1" sz="2400">
              <a:solidFill>
                <a:srgbClr val="666666"/>
              </a:solidFill>
              <a:latin typeface="Arial"/>
              <a:ea typeface="Arial"/>
              <a:cs typeface="Arial"/>
              <a:sym typeface="Arial"/>
            </a:endParaRPr>
          </a:p>
          <a:p>
            <a:pPr indent="-50800" lvl="0" marL="228600" rtl="0" algn="l">
              <a:lnSpc>
                <a:spcPct val="90000"/>
              </a:lnSpc>
              <a:spcBef>
                <a:spcPts val="1000"/>
              </a:spcBef>
              <a:spcAft>
                <a:spcPts val="0"/>
              </a:spcAft>
              <a:buClr>
                <a:srgbClr val="595857"/>
              </a:buClr>
              <a:buSzPts val="2800"/>
              <a:buNone/>
            </a:pPr>
            <a:r>
              <a:t/>
            </a:r>
            <a:endParaRPr/>
          </a:p>
        </p:txBody>
      </p:sp>
      <p:sp>
        <p:nvSpPr>
          <p:cNvPr id="1638" name="Google Shape;1638;p197"/>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639" name="Google Shape;1639;p197"/>
          <p:cNvPicPr preferRelativeResize="0"/>
          <p:nvPr/>
        </p:nvPicPr>
        <p:blipFill/>
        <p:spPr>
          <a:xfrm>
            <a:off x="4341963" y="382719"/>
            <a:ext cx="7131551" cy="1426309"/>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4" name="Shape 1644"/>
        <p:cNvGrpSpPr/>
        <p:nvPr/>
      </p:nvGrpSpPr>
      <p:grpSpPr>
        <a:xfrm>
          <a:off x="0" y="0"/>
          <a:ext cx="0" cy="0"/>
          <a:chOff x="0" y="0"/>
          <a:chExt cx="0" cy="0"/>
        </a:xfrm>
      </p:grpSpPr>
      <p:sp>
        <p:nvSpPr>
          <p:cNvPr id="1645" name="Google Shape;1645;p198"/>
          <p:cNvSpPr/>
          <p:nvPr/>
        </p:nvSpPr>
        <p:spPr>
          <a:xfrm>
            <a:off x="663388" y="502597"/>
            <a:ext cx="12992100" cy="492300"/>
          </a:xfrm>
          <a:prstGeom prst="rect">
            <a:avLst/>
          </a:prstGeom>
          <a:no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646" name="Google Shape;1646;p198"/>
          <p:cNvSpPr/>
          <p:nvPr/>
        </p:nvSpPr>
        <p:spPr>
          <a:xfrm>
            <a:off x="2041615" y="-252460"/>
            <a:ext cx="12992100" cy="492300"/>
          </a:xfrm>
          <a:prstGeom prst="rect">
            <a:avLst/>
          </a:prstGeom>
          <a:no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
        <p:nvSpPr>
          <p:cNvPr id="1647" name="Google Shape;1647;p198"/>
          <p:cNvSpPr txBox="1"/>
          <p:nvPr/>
        </p:nvSpPr>
        <p:spPr>
          <a:xfrm>
            <a:off x="491784" y="416792"/>
            <a:ext cx="10567500" cy="6156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lang="en-US" sz="3200">
                <a:solidFill>
                  <a:srgbClr val="0070C0"/>
                </a:solidFill>
                <a:latin typeface="Montserrat SemiBold"/>
                <a:ea typeface="Montserrat SemiBold"/>
                <a:cs typeface="Montserrat SemiBold"/>
                <a:sym typeface="Montserrat SemiBold"/>
              </a:rPr>
              <a:t>Step 1: </a:t>
            </a:r>
            <a:r>
              <a:rPr lang="en-US" sz="3200">
                <a:solidFill>
                  <a:srgbClr val="595857"/>
                </a:solidFill>
                <a:latin typeface="Raleway SemiBold"/>
                <a:ea typeface="Raleway SemiBold"/>
                <a:cs typeface="Raleway SemiBold"/>
                <a:sym typeface="Raleway SemiBold"/>
              </a:rPr>
              <a:t>Observe patterns in annual average temperature.</a:t>
            </a:r>
            <a:endParaRPr sz="3200">
              <a:solidFill>
                <a:srgbClr val="595857"/>
              </a:solidFill>
              <a:latin typeface="Raleway SemiBold"/>
              <a:ea typeface="Raleway SemiBold"/>
              <a:cs typeface="Raleway SemiBold"/>
              <a:sym typeface="Raleway SemiBold"/>
            </a:endParaRPr>
          </a:p>
        </p:txBody>
      </p:sp>
      <p:pic>
        <p:nvPicPr>
          <p:cNvPr descr="Image result for average annual temperatures map" id="1648" name="Google Shape;1648;p198"/>
          <p:cNvPicPr preferRelativeResize="0"/>
          <p:nvPr/>
        </p:nvPicPr>
        <p:blipFill rotWithShape="1">
          <a:blip r:embed="rId3">
            <a:alphaModFix/>
          </a:blip>
          <a:srcRect b="0" l="0" r="0" t="0"/>
          <a:stretch/>
        </p:blipFill>
        <p:spPr>
          <a:xfrm>
            <a:off x="3160975" y="1641525"/>
            <a:ext cx="5997475" cy="4636949"/>
          </a:xfrm>
          <a:prstGeom prst="rect">
            <a:avLst/>
          </a:prstGeom>
          <a:noFill/>
          <a:ln>
            <a:noFill/>
          </a:ln>
          <a:effectLst>
            <a:outerShdw blurRad="63500" sx="102000" rotWithShape="0" algn="ctr" sy="102000">
              <a:srgbClr val="000000">
                <a:alpha val="40000"/>
              </a:srgbClr>
            </a:outerShdw>
          </a:effectLst>
        </p:spPr>
      </p:pic>
      <p:sp>
        <p:nvSpPr>
          <p:cNvPr id="1649" name="Google Shape;1649;p198"/>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3" name="Shape 1653"/>
        <p:cNvGrpSpPr/>
        <p:nvPr/>
      </p:nvGrpSpPr>
      <p:grpSpPr>
        <a:xfrm>
          <a:off x="0" y="0"/>
          <a:ext cx="0" cy="0"/>
          <a:chOff x="0" y="0"/>
          <a:chExt cx="0" cy="0"/>
        </a:xfrm>
      </p:grpSpPr>
      <p:sp>
        <p:nvSpPr>
          <p:cNvPr id="1654" name="Google Shape;1654;p199"/>
          <p:cNvSpPr txBox="1"/>
          <p:nvPr>
            <p:ph type="title"/>
          </p:nvPr>
        </p:nvSpPr>
        <p:spPr>
          <a:xfrm>
            <a:off x="1801450" y="189400"/>
            <a:ext cx="9471300" cy="1156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Why is it hotter at the equator than other places on Earth?</a:t>
            </a:r>
            <a:endParaRPr sz="3600"/>
          </a:p>
        </p:txBody>
      </p:sp>
      <p:sp>
        <p:nvSpPr>
          <p:cNvPr id="1655" name="Google Shape;1655;p199"/>
          <p:cNvSpPr txBox="1"/>
          <p:nvPr>
            <p:ph idx="1" type="body"/>
          </p:nvPr>
        </p:nvSpPr>
        <p:spPr>
          <a:xfrm>
            <a:off x="838200" y="1754200"/>
            <a:ext cx="10515600" cy="46512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b="1" lang="en-US" sz="2400">
                <a:solidFill>
                  <a:srgbClr val="0070C0"/>
                </a:solidFill>
              </a:rPr>
              <a:t>STEP 2:</a:t>
            </a:r>
            <a:r>
              <a:rPr b="1" lang="en-US" sz="2400">
                <a:solidFill>
                  <a:schemeClr val="dk1"/>
                </a:solidFill>
              </a:rPr>
              <a:t> </a:t>
            </a:r>
            <a:r>
              <a:rPr b="1" lang="en-US" sz="2400">
                <a:solidFill>
                  <a:srgbClr val="333333"/>
                </a:solidFill>
              </a:rPr>
              <a:t>Observe Energy Angles</a:t>
            </a:r>
            <a:endParaRPr b="1" sz="2400">
              <a:solidFill>
                <a:srgbClr val="333333"/>
              </a:solidFill>
            </a:endParaRPr>
          </a:p>
          <a:p>
            <a:pPr indent="-361950" lvl="0" marL="457200" rtl="0" algn="l">
              <a:spcBef>
                <a:spcPts val="800"/>
              </a:spcBef>
              <a:spcAft>
                <a:spcPts val="0"/>
              </a:spcAft>
              <a:buSzPts val="2100"/>
              <a:buChar char="•"/>
            </a:pPr>
            <a:r>
              <a:rPr lang="en-US" sz="2100"/>
              <a:t>Work in groups of three to investigate what happens to light when it shines on graph paper at different angles.</a:t>
            </a:r>
            <a:endParaRPr sz="2100"/>
          </a:p>
          <a:p>
            <a:pPr indent="0" lvl="0" marL="457200" rtl="0" algn="l">
              <a:spcBef>
                <a:spcPts val="800"/>
              </a:spcBef>
              <a:spcAft>
                <a:spcPts val="0"/>
              </a:spcAft>
              <a:buNone/>
            </a:pPr>
            <a:r>
              <a:t/>
            </a:r>
            <a:endParaRPr sz="21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656" name="Google Shape;1656;p199"/>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657" name="Google Shape;1657;p199"/>
          <p:cNvPicPr preferRelativeResize="0"/>
          <p:nvPr/>
        </p:nvPicPr>
        <p:blipFill>
          <a:blip r:embed="rId3">
            <a:alphaModFix/>
          </a:blip>
          <a:stretch>
            <a:fillRect/>
          </a:stretch>
        </p:blipFill>
        <p:spPr>
          <a:xfrm>
            <a:off x="463174" y="184225"/>
            <a:ext cx="1338275" cy="1336050"/>
          </a:xfrm>
          <a:prstGeom prst="rect">
            <a:avLst/>
          </a:prstGeom>
          <a:noFill/>
          <a:ln>
            <a:noFill/>
          </a:ln>
        </p:spPr>
      </p:pic>
      <p:pic>
        <p:nvPicPr>
          <p:cNvPr id="1658" name="Google Shape;1658;p199"/>
          <p:cNvPicPr preferRelativeResize="0"/>
          <p:nvPr/>
        </p:nvPicPr>
        <p:blipFill rotWithShape="1">
          <a:blip r:embed="rId4">
            <a:alphaModFix/>
          </a:blip>
          <a:srcRect b="0" l="0" r="0" t="7364"/>
          <a:stretch/>
        </p:blipFill>
        <p:spPr>
          <a:xfrm>
            <a:off x="7397082" y="3233501"/>
            <a:ext cx="1886693" cy="2864749"/>
          </a:xfrm>
          <a:prstGeom prst="rect">
            <a:avLst/>
          </a:prstGeom>
          <a:noFill/>
          <a:ln>
            <a:noFill/>
          </a:ln>
          <a:effectLst>
            <a:outerShdw blurRad="57150" rotWithShape="0" algn="bl" dir="5400000" dist="19050">
              <a:srgbClr val="000000">
                <a:alpha val="50000"/>
              </a:srgbClr>
            </a:outerShdw>
          </a:effectLst>
        </p:spPr>
      </p:pic>
      <p:pic>
        <p:nvPicPr>
          <p:cNvPr id="1659" name="Google Shape;1659;p199"/>
          <p:cNvPicPr preferRelativeResize="0"/>
          <p:nvPr/>
        </p:nvPicPr>
        <p:blipFill>
          <a:blip r:embed="rId5">
            <a:alphaModFix/>
          </a:blip>
          <a:stretch>
            <a:fillRect/>
          </a:stretch>
        </p:blipFill>
        <p:spPr>
          <a:xfrm>
            <a:off x="2856975" y="3233500"/>
            <a:ext cx="3819685" cy="28647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3" name="Shape 1663"/>
        <p:cNvGrpSpPr/>
        <p:nvPr/>
      </p:nvGrpSpPr>
      <p:grpSpPr>
        <a:xfrm>
          <a:off x="0" y="0"/>
          <a:ext cx="0" cy="0"/>
          <a:chOff x="0" y="0"/>
          <a:chExt cx="0" cy="0"/>
        </a:xfrm>
      </p:grpSpPr>
      <p:sp>
        <p:nvSpPr>
          <p:cNvPr id="1664" name="Google Shape;1664;p200"/>
          <p:cNvSpPr txBox="1"/>
          <p:nvPr>
            <p:ph idx="4294967295" type="title"/>
          </p:nvPr>
        </p:nvSpPr>
        <p:spPr>
          <a:xfrm>
            <a:off x="1801450" y="189400"/>
            <a:ext cx="9471300" cy="1167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Why is it hotter at the equator than other places on Earth?</a:t>
            </a:r>
            <a:endParaRPr sz="3600"/>
          </a:p>
        </p:txBody>
      </p:sp>
      <p:sp>
        <p:nvSpPr>
          <p:cNvPr id="1665" name="Google Shape;1665;p200"/>
          <p:cNvSpPr txBox="1"/>
          <p:nvPr>
            <p:ph idx="4294967295"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1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666" name="Google Shape;1666;p200"/>
          <p:cNvSpPr txBox="1"/>
          <p:nvPr>
            <p:ph idx="11" type="ftr"/>
          </p:nvPr>
        </p:nvSpPr>
        <p:spPr>
          <a:xfrm>
            <a:off x="673825" y="6442925"/>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667" name="Google Shape;1667;p200"/>
          <p:cNvPicPr preferRelativeResize="0"/>
          <p:nvPr/>
        </p:nvPicPr>
        <p:blipFill>
          <a:blip r:embed="rId3">
            <a:alphaModFix/>
          </a:blip>
          <a:stretch>
            <a:fillRect/>
          </a:stretch>
        </p:blipFill>
        <p:spPr>
          <a:xfrm>
            <a:off x="463174" y="105025"/>
            <a:ext cx="1338275" cy="1336050"/>
          </a:xfrm>
          <a:prstGeom prst="rect">
            <a:avLst/>
          </a:prstGeom>
          <a:noFill/>
          <a:ln>
            <a:noFill/>
          </a:ln>
        </p:spPr>
      </p:pic>
      <p:pic>
        <p:nvPicPr>
          <p:cNvPr id="1668" name="Google Shape;1668;p200"/>
          <p:cNvPicPr preferRelativeResize="0"/>
          <p:nvPr/>
        </p:nvPicPr>
        <p:blipFill rotWithShape="1">
          <a:blip r:embed="rId4">
            <a:alphaModFix/>
          </a:blip>
          <a:srcRect b="1419" l="2415" r="1366" t="0"/>
          <a:stretch/>
        </p:blipFill>
        <p:spPr>
          <a:xfrm>
            <a:off x="2665286" y="1673225"/>
            <a:ext cx="7131264" cy="44649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3" name="Shape 1673"/>
        <p:cNvGrpSpPr/>
        <p:nvPr/>
      </p:nvGrpSpPr>
      <p:grpSpPr>
        <a:xfrm>
          <a:off x="0" y="0"/>
          <a:ext cx="0" cy="0"/>
          <a:chOff x="0" y="0"/>
          <a:chExt cx="0" cy="0"/>
        </a:xfrm>
      </p:grpSpPr>
      <p:sp>
        <p:nvSpPr>
          <p:cNvPr id="1674" name="Google Shape;1674;p201"/>
          <p:cNvSpPr txBox="1"/>
          <p:nvPr>
            <p:ph type="title"/>
          </p:nvPr>
        </p:nvSpPr>
        <p:spPr>
          <a:xfrm>
            <a:off x="609600" y="298304"/>
            <a:ext cx="11250000" cy="13257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4100">
                <a:solidFill>
                  <a:srgbClr val="0070C0"/>
                </a:solidFill>
                <a:latin typeface="Montserrat SemiBold"/>
                <a:ea typeface="Montserrat SemiBold"/>
                <a:cs typeface="Montserrat SemiBold"/>
                <a:sym typeface="Montserrat SemiBold"/>
              </a:rPr>
              <a:t>Step 4: </a:t>
            </a:r>
            <a:r>
              <a:rPr lang="en-US"/>
              <a:t>Analyze temperature and latitude</a:t>
            </a:r>
            <a:endParaRPr/>
          </a:p>
        </p:txBody>
      </p:sp>
      <p:sp>
        <p:nvSpPr>
          <p:cNvPr id="1675" name="Google Shape;1675;p201"/>
          <p:cNvSpPr txBox="1"/>
          <p:nvPr>
            <p:ph idx="1" type="body"/>
          </p:nvPr>
        </p:nvSpPr>
        <p:spPr>
          <a:xfrm>
            <a:off x="838200" y="1623867"/>
            <a:ext cx="10515600" cy="4305900"/>
          </a:xfrm>
          <a:prstGeom prst="rect">
            <a:avLst/>
          </a:prstGeom>
          <a:noFill/>
          <a:ln>
            <a:noFill/>
          </a:ln>
        </p:spPr>
        <p:txBody>
          <a:bodyPr anchorCtr="0" anchor="t" bIns="60925" lIns="121900" spcFirstLastPara="1" rIns="121900" wrap="square" tIns="60925">
            <a:noAutofit/>
          </a:bodyPr>
          <a:lstStyle/>
          <a:p>
            <a:pPr indent="0" lvl="0" marL="0" rtl="0" algn="l">
              <a:lnSpc>
                <a:spcPct val="80000"/>
              </a:lnSpc>
              <a:spcBef>
                <a:spcPts val="0"/>
              </a:spcBef>
              <a:spcAft>
                <a:spcPts val="0"/>
              </a:spcAft>
              <a:buClr>
                <a:srgbClr val="595857"/>
              </a:buClr>
              <a:buSzPts val="3200"/>
              <a:buNone/>
            </a:pPr>
            <a:br>
              <a:rPr lang="en-US" sz="3500"/>
            </a:br>
            <a:endParaRPr sz="3500"/>
          </a:p>
          <a:p>
            <a:pPr indent="0" lvl="0" marL="0" rtl="0" algn="l">
              <a:lnSpc>
                <a:spcPct val="80000"/>
              </a:lnSpc>
              <a:spcBef>
                <a:spcPts val="500"/>
              </a:spcBef>
              <a:spcAft>
                <a:spcPts val="0"/>
              </a:spcAft>
              <a:buNone/>
            </a:pPr>
            <a:r>
              <a:t/>
            </a:r>
            <a:endParaRPr/>
          </a:p>
        </p:txBody>
      </p:sp>
      <p:sp>
        <p:nvSpPr>
          <p:cNvPr id="1676" name="Google Shape;1676;p201"/>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677" name="Google Shape;1677;p201"/>
          <p:cNvPicPr preferRelativeResize="0"/>
          <p:nvPr/>
        </p:nvPicPr>
        <p:blipFill>
          <a:blip r:embed="rId3">
            <a:alphaModFix/>
          </a:blip>
          <a:stretch>
            <a:fillRect/>
          </a:stretch>
        </p:blipFill>
        <p:spPr>
          <a:xfrm>
            <a:off x="683950" y="1455151"/>
            <a:ext cx="6059050" cy="3330674"/>
          </a:xfrm>
          <a:prstGeom prst="rect">
            <a:avLst/>
          </a:prstGeom>
          <a:noFill/>
          <a:ln>
            <a:noFill/>
          </a:ln>
        </p:spPr>
      </p:pic>
      <p:pic>
        <p:nvPicPr>
          <p:cNvPr id="1678" name="Google Shape;1678;p201"/>
          <p:cNvPicPr preferRelativeResize="0"/>
          <p:nvPr/>
        </p:nvPicPr>
        <p:blipFill>
          <a:blip r:embed="rId4">
            <a:alphaModFix/>
          </a:blip>
          <a:stretch>
            <a:fillRect/>
          </a:stretch>
        </p:blipFill>
        <p:spPr>
          <a:xfrm>
            <a:off x="5656475" y="3513475"/>
            <a:ext cx="5855701" cy="2517101"/>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3" name="Shape 1683"/>
        <p:cNvGrpSpPr/>
        <p:nvPr/>
      </p:nvGrpSpPr>
      <p:grpSpPr>
        <a:xfrm>
          <a:off x="0" y="0"/>
          <a:ext cx="0" cy="0"/>
          <a:chOff x="0" y="0"/>
          <a:chExt cx="0" cy="0"/>
        </a:xfrm>
      </p:grpSpPr>
      <p:sp>
        <p:nvSpPr>
          <p:cNvPr id="1684" name="Google Shape;1684;p202"/>
          <p:cNvSpPr txBox="1"/>
          <p:nvPr>
            <p:ph type="title"/>
          </p:nvPr>
        </p:nvSpPr>
        <p:spPr>
          <a:xfrm>
            <a:off x="294677" y="322617"/>
            <a:ext cx="112443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Demonstration: Global Convection Cells</a:t>
            </a:r>
            <a:endParaRPr/>
          </a:p>
        </p:txBody>
      </p:sp>
      <p:sp>
        <p:nvSpPr>
          <p:cNvPr id="1685" name="Google Shape;1685;p202"/>
          <p:cNvSpPr/>
          <p:nvPr/>
        </p:nvSpPr>
        <p:spPr>
          <a:xfrm>
            <a:off x="635740" y="1368173"/>
            <a:ext cx="11029200" cy="2298000"/>
          </a:xfrm>
          <a:prstGeom prst="rect">
            <a:avLst/>
          </a:prstGeom>
          <a:noFill/>
          <a:ln>
            <a:noFill/>
          </a:ln>
        </p:spPr>
        <p:txBody>
          <a:bodyPr anchorCtr="0" anchor="ctr" bIns="60925" lIns="121900" spcFirstLastPara="1" rIns="121900" wrap="square" tIns="60925">
            <a:noAutofit/>
          </a:bodyPr>
          <a:lstStyle/>
          <a:p>
            <a:pPr indent="0" lvl="0" marL="0" marR="0" rtl="0" algn="l">
              <a:spcBef>
                <a:spcPts val="0"/>
              </a:spcBef>
              <a:spcAft>
                <a:spcPts val="0"/>
              </a:spcAft>
              <a:buNone/>
            </a:pPr>
            <a:r>
              <a:rPr b="1" lang="en-US" sz="3200">
                <a:solidFill>
                  <a:srgbClr val="0070C0"/>
                </a:solidFill>
                <a:latin typeface="Montserrat SemiBold"/>
                <a:ea typeface="Montserrat SemiBold"/>
                <a:cs typeface="Montserrat SemiBold"/>
                <a:sym typeface="Montserrat SemiBold"/>
              </a:rPr>
              <a:t>Step 3: </a:t>
            </a:r>
            <a:r>
              <a:rPr b="1" lang="en-US" sz="3200">
                <a:solidFill>
                  <a:srgbClr val="595857"/>
                </a:solidFill>
                <a:latin typeface="Open Sans"/>
                <a:ea typeface="Open Sans"/>
                <a:cs typeface="Open Sans"/>
                <a:sym typeface="Open Sans"/>
              </a:rPr>
              <a:t>Record observations of the water movement.</a:t>
            </a:r>
            <a:endParaRPr sz="3200">
              <a:solidFill>
                <a:srgbClr val="595857"/>
              </a:solidFill>
              <a:latin typeface="Open Sans"/>
              <a:ea typeface="Open Sans"/>
              <a:cs typeface="Open Sans"/>
              <a:sym typeface="Open Sans"/>
            </a:endParaRPr>
          </a:p>
          <a:p>
            <a:pPr indent="0" lvl="0" marL="0" marR="0" rtl="0" algn="l">
              <a:spcBef>
                <a:spcPts val="0"/>
              </a:spcBef>
              <a:spcAft>
                <a:spcPts val="0"/>
              </a:spcAft>
              <a:buNone/>
            </a:pPr>
            <a:r>
              <a:t/>
            </a:r>
            <a:endParaRPr sz="700">
              <a:solidFill>
                <a:srgbClr val="595857"/>
              </a:solidFill>
              <a:latin typeface="Open Sans"/>
              <a:ea typeface="Open Sans"/>
              <a:cs typeface="Open Sans"/>
              <a:sym typeface="Open Sans"/>
            </a:endParaRPr>
          </a:p>
          <a:p>
            <a:pPr indent="0" lvl="0" marL="0" marR="0" rtl="0" algn="l">
              <a:spcBef>
                <a:spcPts val="0"/>
              </a:spcBef>
              <a:spcAft>
                <a:spcPts val="0"/>
              </a:spcAft>
              <a:buNone/>
            </a:pPr>
            <a:r>
              <a:rPr lang="en-US" sz="2800">
                <a:solidFill>
                  <a:srgbClr val="595857"/>
                </a:solidFill>
                <a:latin typeface="Open Sans"/>
                <a:ea typeface="Open Sans"/>
                <a:cs typeface="Open Sans"/>
                <a:sym typeface="Open Sans"/>
              </a:rPr>
              <a:t>Draw how the water moves through the tank.  </a:t>
            </a:r>
            <a:endParaRPr sz="1900"/>
          </a:p>
          <a:p>
            <a:pPr indent="0" lvl="0" marL="0" marR="0" rtl="0" algn="l">
              <a:spcBef>
                <a:spcPts val="0"/>
              </a:spcBef>
              <a:spcAft>
                <a:spcPts val="0"/>
              </a:spcAft>
              <a:buNone/>
            </a:pPr>
            <a:r>
              <a:t/>
            </a:r>
            <a:endParaRPr sz="37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3700">
              <a:solidFill>
                <a:schemeClr val="dk1"/>
              </a:solidFill>
              <a:latin typeface="Calibri"/>
              <a:ea typeface="Calibri"/>
              <a:cs typeface="Calibri"/>
              <a:sym typeface="Calibri"/>
            </a:endParaRPr>
          </a:p>
        </p:txBody>
      </p:sp>
      <p:pic>
        <p:nvPicPr>
          <p:cNvPr id="1686" name="Google Shape;1686;p202"/>
          <p:cNvPicPr preferRelativeResize="0"/>
          <p:nvPr/>
        </p:nvPicPr>
        <p:blipFill rotWithShape="1">
          <a:blip r:embed="rId3">
            <a:alphaModFix/>
          </a:blip>
          <a:srcRect b="0" l="0" r="0" t="0"/>
          <a:stretch/>
        </p:blipFill>
        <p:spPr>
          <a:xfrm>
            <a:off x="2916735" y="2784452"/>
            <a:ext cx="5856943" cy="3319929"/>
          </a:xfrm>
          <a:prstGeom prst="rect">
            <a:avLst/>
          </a:prstGeom>
          <a:noFill/>
          <a:ln>
            <a:noFill/>
          </a:ln>
        </p:spPr>
      </p:pic>
      <p:sp>
        <p:nvSpPr>
          <p:cNvPr id="1687" name="Google Shape;1687;p202"/>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2" name="Shape 1692"/>
        <p:cNvGrpSpPr/>
        <p:nvPr/>
      </p:nvGrpSpPr>
      <p:grpSpPr>
        <a:xfrm>
          <a:off x="0" y="0"/>
          <a:ext cx="0" cy="0"/>
          <a:chOff x="0" y="0"/>
          <a:chExt cx="0" cy="0"/>
        </a:xfrm>
      </p:grpSpPr>
      <p:sp>
        <p:nvSpPr>
          <p:cNvPr id="1693" name="Google Shape;1693;p20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Activities Exploration: Lessons 13 &amp; 14</a:t>
            </a:r>
            <a:endParaRPr/>
          </a:p>
        </p:txBody>
      </p:sp>
      <p:sp>
        <p:nvSpPr>
          <p:cNvPr id="1694" name="Google Shape;1694;p203"/>
          <p:cNvSpPr txBox="1"/>
          <p:nvPr>
            <p:ph idx="1" type="body"/>
          </p:nvPr>
        </p:nvSpPr>
        <p:spPr>
          <a:xfrm>
            <a:off x="838200" y="1453650"/>
            <a:ext cx="10515600" cy="49002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Try out each of the activities wearing your “student hat” first</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Refer to your Teacher Guide to begin thinking about how you would facilitate with students </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Work together… use coaching prompts to ask each other questions </a:t>
            </a:r>
            <a:endParaRPr/>
          </a:p>
          <a:p>
            <a:pPr indent="0" lvl="0" marL="0" rtl="0" algn="l">
              <a:spcBef>
                <a:spcPts val="1000"/>
              </a:spcBef>
              <a:spcAft>
                <a:spcPts val="0"/>
              </a:spcAft>
              <a:buNone/>
            </a:pPr>
            <a:r>
              <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9" name="Shape 1699"/>
        <p:cNvGrpSpPr/>
        <p:nvPr/>
      </p:nvGrpSpPr>
      <p:grpSpPr>
        <a:xfrm>
          <a:off x="0" y="0"/>
          <a:ext cx="0" cy="0"/>
          <a:chOff x="0" y="0"/>
          <a:chExt cx="0" cy="0"/>
        </a:xfrm>
      </p:grpSpPr>
      <p:sp>
        <p:nvSpPr>
          <p:cNvPr id="1700" name="Google Shape;1700;p204"/>
          <p:cNvSpPr txBox="1"/>
          <p:nvPr>
            <p:ph type="title"/>
          </p:nvPr>
        </p:nvSpPr>
        <p:spPr>
          <a:xfrm>
            <a:off x="1921150" y="365125"/>
            <a:ext cx="9432600" cy="13257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4400"/>
              <a:t>Global Air Circulation Diagram</a:t>
            </a:r>
            <a:endParaRPr/>
          </a:p>
        </p:txBody>
      </p:sp>
      <p:sp>
        <p:nvSpPr>
          <p:cNvPr id="1701" name="Google Shape;1701;p204"/>
          <p:cNvSpPr txBox="1"/>
          <p:nvPr>
            <p:ph idx="1" type="body"/>
          </p:nvPr>
        </p:nvSpPr>
        <p:spPr>
          <a:xfrm>
            <a:off x="838199" y="1690689"/>
            <a:ext cx="6261900" cy="44865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5</a:t>
            </a:r>
            <a:r>
              <a:rPr b="1" lang="en-US" sz="3200">
                <a:solidFill>
                  <a:srgbClr val="0070C0"/>
                </a:solidFill>
                <a:latin typeface="Montserrat SemiBold"/>
                <a:ea typeface="Montserrat SemiBold"/>
                <a:cs typeface="Montserrat SemiBold"/>
                <a:sym typeface="Montserrat SemiBold"/>
              </a:rPr>
              <a:t>: </a:t>
            </a:r>
            <a:r>
              <a:rPr lang="en-US" sz="3200"/>
              <a:t>Create a model to describe air pressure and clouds at different latitudes.</a:t>
            </a:r>
            <a:endParaRPr/>
          </a:p>
        </p:txBody>
      </p:sp>
      <p:pic>
        <p:nvPicPr>
          <p:cNvPr id="1702" name="Google Shape;1702;p204"/>
          <p:cNvPicPr preferRelativeResize="0"/>
          <p:nvPr/>
        </p:nvPicPr>
        <p:blipFill rotWithShape="1">
          <a:blip r:embed="rId3">
            <a:alphaModFix/>
          </a:blip>
          <a:srcRect b="0" l="0" r="0" t="0"/>
          <a:stretch/>
        </p:blipFill>
        <p:spPr>
          <a:xfrm>
            <a:off x="7429947" y="1489881"/>
            <a:ext cx="3845200" cy="4947555"/>
          </a:xfrm>
          <a:prstGeom prst="rect">
            <a:avLst/>
          </a:prstGeom>
          <a:noFill/>
          <a:ln>
            <a:noFill/>
          </a:ln>
        </p:spPr>
      </p:pic>
      <p:pic>
        <p:nvPicPr>
          <p:cNvPr id="1703" name="Google Shape;1703;p204"/>
          <p:cNvPicPr preferRelativeResize="0"/>
          <p:nvPr/>
        </p:nvPicPr>
        <p:blipFill rotWithShape="1">
          <a:blip r:embed="rId4">
            <a:alphaModFix/>
          </a:blip>
          <a:srcRect b="0" l="0" r="0" t="0"/>
          <a:stretch/>
        </p:blipFill>
        <p:spPr>
          <a:xfrm>
            <a:off x="988931" y="2852188"/>
            <a:ext cx="4891917" cy="3845473"/>
          </a:xfrm>
          <a:prstGeom prst="rect">
            <a:avLst/>
          </a:prstGeom>
          <a:noFill/>
          <a:ln>
            <a:noFill/>
          </a:ln>
        </p:spPr>
      </p:pic>
      <p:pic>
        <p:nvPicPr>
          <p:cNvPr id="1704" name="Google Shape;1704;p204"/>
          <p:cNvPicPr preferRelativeResize="0"/>
          <p:nvPr/>
        </p:nvPicPr>
        <p:blipFill>
          <a:blip r:embed="rId5">
            <a:alphaModFix/>
          </a:blip>
          <a:stretch>
            <a:fillRect/>
          </a:stretch>
        </p:blipFill>
        <p:spPr>
          <a:xfrm>
            <a:off x="595450" y="365125"/>
            <a:ext cx="1325700" cy="1325700"/>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9" name="Shape 1709"/>
        <p:cNvGrpSpPr/>
        <p:nvPr/>
      </p:nvGrpSpPr>
      <p:grpSpPr>
        <a:xfrm>
          <a:off x="0" y="0"/>
          <a:ext cx="0" cy="0"/>
          <a:chOff x="0" y="0"/>
          <a:chExt cx="0" cy="0"/>
        </a:xfrm>
      </p:grpSpPr>
      <p:sp>
        <p:nvSpPr>
          <p:cNvPr id="1710" name="Google Shape;1710;p205"/>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Consensus Model: Air Movement in the Tropics </a:t>
            </a:r>
            <a:endParaRPr/>
          </a:p>
        </p:txBody>
      </p:sp>
      <p:sp>
        <p:nvSpPr>
          <p:cNvPr id="1711" name="Google Shape;1711;p205"/>
          <p:cNvSpPr txBox="1"/>
          <p:nvPr>
            <p:ph idx="1" type="body"/>
          </p:nvPr>
        </p:nvSpPr>
        <p:spPr>
          <a:xfrm>
            <a:off x="838200" y="1825625"/>
            <a:ext cx="10515600" cy="4077900"/>
          </a:xfrm>
          <a:prstGeom prst="rect">
            <a:avLst/>
          </a:prstGeom>
          <a:noFill/>
          <a:ln>
            <a:noFill/>
          </a:ln>
        </p:spPr>
        <p:txBody>
          <a:bodyPr anchorCtr="0" anchor="t" bIns="60925" lIns="121900" spcFirstLastPara="1" rIns="121900" wrap="square" tIns="60925">
            <a:noAutofit/>
          </a:bodyPr>
          <a:lstStyle/>
          <a:p>
            <a:pPr indent="-228600" lvl="0" marL="228600" rtl="0" algn="l">
              <a:lnSpc>
                <a:spcPct val="90000"/>
              </a:lnSpc>
              <a:spcBef>
                <a:spcPts val="0"/>
              </a:spcBef>
              <a:spcAft>
                <a:spcPts val="0"/>
              </a:spcAft>
              <a:buClr>
                <a:srgbClr val="595857"/>
              </a:buClr>
              <a:buSzPts val="3200"/>
              <a:buChar char="•"/>
            </a:pPr>
            <a:r>
              <a:rPr lang="en-US" sz="3200"/>
              <a:t>Create a model that will answer the question:</a:t>
            </a:r>
            <a:endParaRPr/>
          </a:p>
          <a:p>
            <a:pPr indent="0" lvl="2" marL="914400" rtl="0" algn="l">
              <a:lnSpc>
                <a:spcPct val="90000"/>
              </a:lnSpc>
              <a:spcBef>
                <a:spcPts val="500"/>
              </a:spcBef>
              <a:spcAft>
                <a:spcPts val="0"/>
              </a:spcAft>
              <a:buClr>
                <a:srgbClr val="595857"/>
              </a:buClr>
              <a:buSzPts val="3200"/>
              <a:buNone/>
            </a:pPr>
            <a:r>
              <a:rPr b="1" i="1" lang="en-US" sz="3200"/>
              <a:t>How and why does air move in the tropics? </a:t>
            </a:r>
            <a:endParaRPr/>
          </a:p>
          <a:p>
            <a:pPr indent="0" lvl="2" marL="914400" rtl="0" algn="l">
              <a:lnSpc>
                <a:spcPct val="90000"/>
              </a:lnSpc>
              <a:spcBef>
                <a:spcPts val="500"/>
              </a:spcBef>
              <a:spcAft>
                <a:spcPts val="0"/>
              </a:spcAft>
              <a:buClr>
                <a:srgbClr val="595857"/>
              </a:buClr>
              <a:buSzPts val="3200"/>
              <a:buNone/>
            </a:pPr>
            <a:r>
              <a:t/>
            </a:r>
            <a:endParaRPr b="1" sz="3200"/>
          </a:p>
          <a:p>
            <a:pPr indent="-228600" lvl="0" marL="228600" rtl="0" algn="l">
              <a:lnSpc>
                <a:spcPct val="90000"/>
              </a:lnSpc>
              <a:spcBef>
                <a:spcPts val="1000"/>
              </a:spcBef>
              <a:spcAft>
                <a:spcPts val="0"/>
              </a:spcAft>
              <a:buClr>
                <a:srgbClr val="595857"/>
              </a:buClr>
              <a:buSzPts val="3200"/>
              <a:buChar char="•"/>
            </a:pPr>
            <a:r>
              <a:rPr lang="en-US" sz="3200"/>
              <a:t>Identify ideas from the Model Idea Tracker that will help us answer the question.</a:t>
            </a:r>
            <a:br>
              <a:rPr lang="en-US" sz="3200"/>
            </a:br>
            <a:endParaRPr sz="3200"/>
          </a:p>
          <a:p>
            <a:pPr indent="-228600" lvl="0" marL="228600" rtl="0" algn="l">
              <a:lnSpc>
                <a:spcPct val="90000"/>
              </a:lnSpc>
              <a:spcBef>
                <a:spcPts val="1000"/>
              </a:spcBef>
              <a:spcAft>
                <a:spcPts val="0"/>
              </a:spcAft>
              <a:buClr>
                <a:srgbClr val="595857"/>
              </a:buClr>
              <a:buSzPts val="3200"/>
              <a:buChar char="•"/>
            </a:pPr>
            <a:r>
              <a:rPr lang="en-US" sz="3200"/>
              <a:t>Consider how the model for global air circulation you created in Step 5 helps answer the question. </a:t>
            </a:r>
            <a:endParaRPr/>
          </a:p>
        </p:txBody>
      </p:sp>
      <p:sp>
        <p:nvSpPr>
          <p:cNvPr id="1712" name="Google Shape;1712;p205"/>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6" name="Shape 1716"/>
        <p:cNvGrpSpPr/>
        <p:nvPr/>
      </p:nvGrpSpPr>
      <p:grpSpPr>
        <a:xfrm>
          <a:off x="0" y="0"/>
          <a:ext cx="0" cy="0"/>
          <a:chOff x="0" y="0"/>
          <a:chExt cx="0" cy="0"/>
        </a:xfrm>
      </p:grpSpPr>
      <p:pic>
        <p:nvPicPr>
          <p:cNvPr id="1717" name="Google Shape;1717;p206"/>
          <p:cNvPicPr preferRelativeResize="0"/>
          <p:nvPr/>
        </p:nvPicPr>
        <p:blipFill>
          <a:blip r:embed="rId3">
            <a:alphaModFix/>
          </a:blip>
          <a:stretch>
            <a:fillRect/>
          </a:stretch>
        </p:blipFill>
        <p:spPr>
          <a:xfrm>
            <a:off x="1540763" y="1238138"/>
            <a:ext cx="8735424" cy="4913676"/>
          </a:xfrm>
          <a:prstGeom prst="rect">
            <a:avLst/>
          </a:prstGeom>
          <a:noFill/>
          <a:ln>
            <a:noFill/>
          </a:ln>
        </p:spPr>
      </p:pic>
      <p:pic>
        <p:nvPicPr>
          <p:cNvPr id="1718" name="Google Shape;1718;p206" title="IMERG_Full_Fixed_Dates_youtube_hq.mov">
            <a:hlinkClick r:id="rId4"/>
          </p:cNvPr>
          <p:cNvPicPr preferRelativeResize="0"/>
          <p:nvPr/>
        </p:nvPicPr>
        <p:blipFill>
          <a:blip r:embed="rId5">
            <a:alphaModFix/>
          </a:blip>
          <a:stretch>
            <a:fillRect/>
          </a:stretch>
        </p:blipFill>
        <p:spPr>
          <a:xfrm>
            <a:off x="1524000" y="1"/>
            <a:ext cx="9144000" cy="6858000"/>
          </a:xfrm>
          <a:prstGeom prst="rect">
            <a:avLst/>
          </a:prstGeom>
          <a:noFill/>
          <a:ln>
            <a:noFill/>
          </a:ln>
        </p:spPr>
      </p:pic>
      <p:sp>
        <p:nvSpPr>
          <p:cNvPr id="1719" name="Google Shape;1719;p206"/>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720" name="Google Shape;1720;p206"/>
          <p:cNvSpPr txBox="1"/>
          <p:nvPr>
            <p:ph type="title"/>
          </p:nvPr>
        </p:nvSpPr>
        <p:spPr>
          <a:xfrm>
            <a:off x="1606175" y="139275"/>
            <a:ext cx="10890600" cy="7032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000">
                <a:solidFill>
                  <a:srgbClr val="FFFFFF"/>
                </a:solidFill>
              </a:rPr>
              <a:t>NASA Global Rainfall &amp; Snowfall (April-Sept 2014)</a:t>
            </a:r>
            <a:endParaRPr sz="3000">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3" name="Shape 703"/>
        <p:cNvGrpSpPr/>
        <p:nvPr/>
      </p:nvGrpSpPr>
      <p:grpSpPr>
        <a:xfrm>
          <a:off x="0" y="0"/>
          <a:ext cx="0" cy="0"/>
          <a:chOff x="0" y="0"/>
          <a:chExt cx="0" cy="0"/>
        </a:xfrm>
      </p:grpSpPr>
      <p:sp>
        <p:nvSpPr>
          <p:cNvPr id="704" name="Google Shape;704;p9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50800" lvl="0" marL="228600" rtl="0" algn="l">
              <a:spcBef>
                <a:spcPts val="0"/>
              </a:spcBef>
              <a:spcAft>
                <a:spcPts val="0"/>
              </a:spcAft>
              <a:buClr>
                <a:srgbClr val="595857"/>
              </a:buClr>
              <a:buSzPts val="2800"/>
              <a:buFont typeface="Arial"/>
              <a:buNone/>
            </a:pPr>
            <a:r>
              <a:rPr b="1" lang="en-US" sz="3600">
                <a:latin typeface="Raleway"/>
                <a:ea typeface="Raleway"/>
                <a:cs typeface="Raleway"/>
                <a:sym typeface="Raleway"/>
              </a:rPr>
              <a:t>Break (10min)</a:t>
            </a:r>
            <a:endParaRPr b="1" sz="3600">
              <a:latin typeface="Raleway"/>
              <a:ea typeface="Raleway"/>
              <a:cs typeface="Raleway"/>
              <a:sym typeface="Raleway"/>
            </a:endParaRPr>
          </a:p>
        </p:txBody>
      </p:sp>
      <p:sp>
        <p:nvSpPr>
          <p:cNvPr id="705" name="Google Shape;705;p90"/>
          <p:cNvSpPr txBox="1"/>
          <p:nvPr>
            <p:ph idx="1" type="body"/>
          </p:nvPr>
        </p:nvSpPr>
        <p:spPr>
          <a:xfrm>
            <a:off x="838200" y="1046250"/>
            <a:ext cx="10515600" cy="4765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a:p>
          <a:p>
            <a:pPr indent="0" lvl="0" marL="45720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US"/>
              <a:t>Please download the free GLOBE Observer app on your mobile device and create an account to participate in cloud data collection today after lunch. </a:t>
            </a:r>
            <a:endParaRPr/>
          </a:p>
          <a:p>
            <a:pPr indent="0" lvl="0" marL="45720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US"/>
              <a:t>Learn more about GLOBE Observer at: </a:t>
            </a:r>
            <a:r>
              <a:rPr lang="en-US" u="sng">
                <a:solidFill>
                  <a:schemeClr val="hlink"/>
                </a:solidFill>
                <a:hlinkClick r:id="rId3"/>
              </a:rPr>
              <a:t>https://observer.globe.gov</a:t>
            </a:r>
            <a:r>
              <a:rPr lang="en-US"/>
              <a:t> </a:t>
            </a:r>
            <a:endParaRPr/>
          </a:p>
        </p:txBody>
      </p:sp>
      <p:sp>
        <p:nvSpPr>
          <p:cNvPr id="706" name="Google Shape;706;p90"/>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707" name="Google Shape;707;p90"/>
          <p:cNvPicPr preferRelativeResize="0"/>
          <p:nvPr/>
        </p:nvPicPr>
        <p:blipFill rotWithShape="1">
          <a:blip r:embed="rId4">
            <a:alphaModFix/>
          </a:blip>
          <a:srcRect b="6010" l="6952" r="6459" t="6752"/>
          <a:stretch/>
        </p:blipFill>
        <p:spPr>
          <a:xfrm>
            <a:off x="8695750" y="4221725"/>
            <a:ext cx="1480525" cy="1396750"/>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4" name="Shape 1724"/>
        <p:cNvGrpSpPr/>
        <p:nvPr/>
      </p:nvGrpSpPr>
      <p:grpSpPr>
        <a:xfrm>
          <a:off x="0" y="0"/>
          <a:ext cx="0" cy="0"/>
          <a:chOff x="0" y="0"/>
          <a:chExt cx="0" cy="0"/>
        </a:xfrm>
      </p:grpSpPr>
      <p:sp>
        <p:nvSpPr>
          <p:cNvPr id="1725" name="Google Shape;1725;p207"/>
          <p:cNvSpPr txBox="1"/>
          <p:nvPr>
            <p:ph idx="4294967295" type="title"/>
          </p:nvPr>
        </p:nvSpPr>
        <p:spPr>
          <a:xfrm>
            <a:off x="1801450" y="189400"/>
            <a:ext cx="9471300" cy="1167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A Curveball </a:t>
            </a:r>
            <a:endParaRPr sz="3600"/>
          </a:p>
        </p:txBody>
      </p:sp>
      <p:sp>
        <p:nvSpPr>
          <p:cNvPr id="1726" name="Google Shape;1726;p207"/>
          <p:cNvSpPr txBox="1"/>
          <p:nvPr>
            <p:ph idx="4294967295" type="body"/>
          </p:nvPr>
        </p:nvSpPr>
        <p:spPr>
          <a:xfrm>
            <a:off x="730975" y="1442725"/>
            <a:ext cx="5303700" cy="48324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b="1" sz="2400"/>
          </a:p>
          <a:p>
            <a:pPr indent="0" lvl="0" marL="0" rtl="0" algn="l">
              <a:lnSpc>
                <a:spcPct val="100000"/>
              </a:lnSpc>
              <a:spcBef>
                <a:spcPts val="0"/>
              </a:spcBef>
              <a:spcAft>
                <a:spcPts val="0"/>
              </a:spcAft>
              <a:buNone/>
            </a:pPr>
            <a:r>
              <a:rPr lang="en-US" sz="2400"/>
              <a:t>The </a:t>
            </a:r>
            <a:r>
              <a:rPr b="1" i="1" lang="en-US" sz="2400"/>
              <a:t>Coriolis</a:t>
            </a:r>
            <a:r>
              <a:rPr b="1" i="1" lang="en-US" sz="2400"/>
              <a:t> effect</a:t>
            </a:r>
            <a:r>
              <a:rPr lang="en-US" sz="2400"/>
              <a:t>... </a:t>
            </a:r>
            <a:endParaRPr sz="2400"/>
          </a:p>
          <a:p>
            <a:pPr indent="0" lvl="0" marL="0" rtl="0" algn="l">
              <a:lnSpc>
                <a:spcPct val="100000"/>
              </a:lnSpc>
              <a:spcBef>
                <a:spcPts val="0"/>
              </a:spcBef>
              <a:spcAft>
                <a:spcPts val="0"/>
              </a:spcAft>
              <a:buNone/>
            </a:pPr>
            <a:r>
              <a:rPr lang="en-US" sz="2400"/>
              <a:t>Because the Earth is spinning, air does not travel in a straight line!</a:t>
            </a:r>
            <a:endParaRPr sz="2400"/>
          </a:p>
          <a:p>
            <a:pPr indent="0" lvl="0" marL="0" rtl="0" algn="l">
              <a:lnSpc>
                <a:spcPct val="100000"/>
              </a:lnSpc>
              <a:spcBef>
                <a:spcPts val="0"/>
              </a:spcBef>
              <a:spcAft>
                <a:spcPts val="0"/>
              </a:spcAft>
              <a:buNone/>
            </a:pPr>
            <a:r>
              <a:t/>
            </a:r>
            <a:endParaRPr sz="2400"/>
          </a:p>
          <a:p>
            <a:pPr indent="0" lvl="0" marL="0" rtl="0" algn="l">
              <a:lnSpc>
                <a:spcPct val="100000"/>
              </a:lnSpc>
              <a:spcBef>
                <a:spcPts val="0"/>
              </a:spcBef>
              <a:spcAft>
                <a:spcPts val="0"/>
              </a:spcAft>
              <a:buNone/>
            </a:pPr>
            <a:r>
              <a:rPr lang="en-US" sz="2400"/>
              <a:t>White arrows→ How storms move with a non-spinning Earth</a:t>
            </a:r>
            <a:endParaRPr sz="2400"/>
          </a:p>
          <a:p>
            <a:pPr indent="0" lvl="0" marL="0" rtl="0" algn="l">
              <a:lnSpc>
                <a:spcPct val="100000"/>
              </a:lnSpc>
              <a:spcBef>
                <a:spcPts val="0"/>
              </a:spcBef>
              <a:spcAft>
                <a:spcPts val="0"/>
              </a:spcAft>
              <a:buNone/>
            </a:pPr>
            <a:r>
              <a:t/>
            </a:r>
            <a:endParaRPr sz="2400"/>
          </a:p>
          <a:p>
            <a:pPr indent="0" lvl="0" marL="0" rtl="0" algn="l">
              <a:lnSpc>
                <a:spcPct val="100000"/>
              </a:lnSpc>
              <a:spcBef>
                <a:spcPts val="0"/>
              </a:spcBef>
              <a:spcAft>
                <a:spcPts val="0"/>
              </a:spcAft>
              <a:buNone/>
            </a:pPr>
            <a:r>
              <a:rPr lang="en-US" sz="2400"/>
              <a:t>Black arrows→ How storms move with a spinning Earth</a:t>
            </a:r>
            <a:endParaRPr sz="2400"/>
          </a:p>
          <a:p>
            <a:pPr indent="0" lvl="0" marL="0" rtl="0" algn="l">
              <a:spcBef>
                <a:spcPts val="800"/>
              </a:spcBef>
              <a:spcAft>
                <a:spcPts val="0"/>
              </a:spcAft>
              <a:buNone/>
            </a:pPr>
            <a:r>
              <a:t/>
            </a:r>
            <a:endParaRPr sz="2400"/>
          </a:p>
        </p:txBody>
      </p:sp>
      <p:sp>
        <p:nvSpPr>
          <p:cNvPr id="1727" name="Google Shape;1727;p207"/>
          <p:cNvSpPr txBox="1"/>
          <p:nvPr>
            <p:ph idx="11" type="ftr"/>
          </p:nvPr>
        </p:nvSpPr>
        <p:spPr>
          <a:xfrm>
            <a:off x="8382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728" name="Google Shape;1728;p207"/>
          <p:cNvPicPr preferRelativeResize="0"/>
          <p:nvPr/>
        </p:nvPicPr>
        <p:blipFill>
          <a:blip r:embed="rId3">
            <a:alphaModFix/>
          </a:blip>
          <a:stretch>
            <a:fillRect/>
          </a:stretch>
        </p:blipFill>
        <p:spPr>
          <a:xfrm>
            <a:off x="5716725" y="461825"/>
            <a:ext cx="5715000" cy="5715000"/>
          </a:xfrm>
          <a:prstGeom prst="rect">
            <a:avLst/>
          </a:prstGeom>
          <a:noFill/>
          <a:ln>
            <a:noFill/>
          </a:ln>
        </p:spPr>
      </p:pic>
      <p:pic>
        <p:nvPicPr>
          <p:cNvPr id="1729" name="Google Shape;1729;p207"/>
          <p:cNvPicPr preferRelativeResize="0"/>
          <p:nvPr/>
        </p:nvPicPr>
        <p:blipFill>
          <a:blip r:embed="rId4">
            <a:alphaModFix/>
          </a:blip>
          <a:stretch>
            <a:fillRect/>
          </a:stretch>
        </p:blipFill>
        <p:spPr>
          <a:xfrm>
            <a:off x="608451" y="189411"/>
            <a:ext cx="1070476" cy="1068689"/>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4" name="Shape 1734"/>
        <p:cNvGrpSpPr/>
        <p:nvPr/>
      </p:nvGrpSpPr>
      <p:grpSpPr>
        <a:xfrm>
          <a:off x="0" y="0"/>
          <a:ext cx="0" cy="0"/>
          <a:chOff x="0" y="0"/>
          <a:chExt cx="0" cy="0"/>
        </a:xfrm>
      </p:grpSpPr>
      <p:sp>
        <p:nvSpPr>
          <p:cNvPr id="1735" name="Google Shape;1735;p208"/>
          <p:cNvSpPr txBox="1"/>
          <p:nvPr>
            <p:ph type="title"/>
          </p:nvPr>
        </p:nvSpPr>
        <p:spPr>
          <a:xfrm>
            <a:off x="838200" y="365127"/>
            <a:ext cx="10515600" cy="1325700"/>
          </a:xfrm>
          <a:prstGeom prst="rect">
            <a:avLst/>
          </a:prstGeom>
        </p:spPr>
        <p:txBody>
          <a:bodyPr anchorCtr="0" anchor="ctr" bIns="60925" lIns="121900" spcFirstLastPara="1" rIns="121900" wrap="square" tIns="60925">
            <a:noAutofit/>
          </a:bodyPr>
          <a:lstStyle/>
          <a:p>
            <a:pPr indent="0" lvl="0" marL="0" rtl="0" algn="l">
              <a:spcBef>
                <a:spcPts val="0"/>
              </a:spcBef>
              <a:spcAft>
                <a:spcPts val="0"/>
              </a:spcAft>
              <a:buNone/>
            </a:pPr>
            <a:r>
              <a:rPr lang="en-US"/>
              <a:t>Demonstrate Understanding: Back to Back Strategy</a:t>
            </a:r>
            <a:endParaRPr/>
          </a:p>
        </p:txBody>
      </p:sp>
      <p:sp>
        <p:nvSpPr>
          <p:cNvPr id="1736" name="Google Shape;1736;p208"/>
          <p:cNvSpPr txBox="1"/>
          <p:nvPr>
            <p:ph idx="1" type="body"/>
          </p:nvPr>
        </p:nvSpPr>
        <p:spPr>
          <a:xfrm>
            <a:off x="838200" y="1690825"/>
            <a:ext cx="5571600" cy="5040000"/>
          </a:xfrm>
          <a:prstGeom prst="rect">
            <a:avLst/>
          </a:prstGeom>
        </p:spPr>
        <p:txBody>
          <a:bodyPr anchorCtr="0" anchor="t" bIns="60925" lIns="121900" spcFirstLastPara="1" rIns="121900" wrap="square" tIns="60925">
            <a:noAutofit/>
          </a:bodyPr>
          <a:lstStyle/>
          <a:p>
            <a:pPr indent="-177800" lvl="0" marL="0" rtl="0" algn="l">
              <a:lnSpc>
                <a:spcPct val="100000"/>
              </a:lnSpc>
              <a:spcBef>
                <a:spcPts val="360"/>
              </a:spcBef>
              <a:spcAft>
                <a:spcPts val="0"/>
              </a:spcAft>
              <a:buClr>
                <a:schemeClr val="dk1"/>
              </a:buClr>
              <a:buSzPts val="2800"/>
              <a:buFont typeface="Open Sans"/>
              <a:buChar char="•"/>
            </a:pPr>
            <a:r>
              <a:rPr i="1" lang="en-US">
                <a:solidFill>
                  <a:schemeClr val="dk1"/>
                </a:solidFill>
              </a:rPr>
              <a:t>Where do you think there are areas of high and low pressure and why?</a:t>
            </a:r>
            <a:endParaRPr i="1">
              <a:solidFill>
                <a:schemeClr val="dk1"/>
              </a:solidFill>
            </a:endParaRPr>
          </a:p>
          <a:p>
            <a:pPr indent="0" lvl="0" marL="0" rtl="0" algn="l">
              <a:lnSpc>
                <a:spcPct val="100000"/>
              </a:lnSpc>
              <a:spcBef>
                <a:spcPts val="360"/>
              </a:spcBef>
              <a:spcAft>
                <a:spcPts val="0"/>
              </a:spcAft>
              <a:buNone/>
            </a:pPr>
            <a:r>
              <a:t/>
            </a:r>
            <a:endParaRPr i="1">
              <a:solidFill>
                <a:schemeClr val="dk1"/>
              </a:solidFill>
            </a:endParaRPr>
          </a:p>
          <a:p>
            <a:pPr indent="-177800" lvl="0" marL="0" rtl="0" algn="l">
              <a:lnSpc>
                <a:spcPct val="100000"/>
              </a:lnSpc>
              <a:spcBef>
                <a:spcPts val="360"/>
              </a:spcBef>
              <a:spcAft>
                <a:spcPts val="0"/>
              </a:spcAft>
              <a:buClr>
                <a:schemeClr val="dk1"/>
              </a:buClr>
              <a:buSzPts val="2800"/>
              <a:buFont typeface="Open Sans"/>
              <a:buChar char="•"/>
            </a:pPr>
            <a:r>
              <a:rPr i="1" lang="en-US">
                <a:solidFill>
                  <a:schemeClr val="dk1"/>
                </a:solidFill>
              </a:rPr>
              <a:t>How does air move across the Earth’s surface and why?</a:t>
            </a:r>
            <a:endParaRPr i="1">
              <a:solidFill>
                <a:schemeClr val="dk1"/>
              </a:solidFill>
            </a:endParaRPr>
          </a:p>
          <a:p>
            <a:pPr indent="0" lvl="0" marL="0" rtl="0" algn="l">
              <a:lnSpc>
                <a:spcPct val="100000"/>
              </a:lnSpc>
              <a:spcBef>
                <a:spcPts val="360"/>
              </a:spcBef>
              <a:spcAft>
                <a:spcPts val="0"/>
              </a:spcAft>
              <a:buNone/>
            </a:pPr>
            <a:r>
              <a:t/>
            </a:r>
            <a:endParaRPr i="1">
              <a:solidFill>
                <a:schemeClr val="dk1"/>
              </a:solidFill>
            </a:endParaRPr>
          </a:p>
          <a:p>
            <a:pPr indent="-177800" lvl="0" marL="0" rtl="0" algn="l">
              <a:lnSpc>
                <a:spcPct val="100000"/>
              </a:lnSpc>
              <a:spcBef>
                <a:spcPts val="360"/>
              </a:spcBef>
              <a:spcAft>
                <a:spcPts val="0"/>
              </a:spcAft>
              <a:buClr>
                <a:schemeClr val="dk1"/>
              </a:buClr>
              <a:buSzPts val="2800"/>
              <a:buFont typeface="Open Sans"/>
              <a:buChar char="•"/>
            </a:pPr>
            <a:r>
              <a:rPr i="1" lang="en-US">
                <a:solidFill>
                  <a:schemeClr val="dk1"/>
                </a:solidFill>
              </a:rPr>
              <a:t>Why does the air in the tropics curve east to west? Why does the air in the mid-latitudes move west to east?</a:t>
            </a:r>
            <a:endParaRPr i="1">
              <a:solidFill>
                <a:schemeClr val="dk1"/>
              </a:solidFill>
            </a:endParaRPr>
          </a:p>
        </p:txBody>
      </p:sp>
      <p:pic>
        <p:nvPicPr>
          <p:cNvPr id="1737" name="Google Shape;1737;p208"/>
          <p:cNvPicPr preferRelativeResize="0"/>
          <p:nvPr/>
        </p:nvPicPr>
        <p:blipFill>
          <a:blip r:embed="rId3">
            <a:alphaModFix/>
          </a:blip>
          <a:stretch>
            <a:fillRect/>
          </a:stretch>
        </p:blipFill>
        <p:spPr>
          <a:xfrm>
            <a:off x="6958475" y="1690825"/>
            <a:ext cx="4231576" cy="423157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6">
                                            <p:txEl>
                                              <p:pRg end="0" st="0"/>
                                            </p:txEl>
                                          </p:spTgt>
                                        </p:tgtEl>
                                        <p:attrNameLst>
                                          <p:attrName>style.visibility</p:attrName>
                                        </p:attrNameLst>
                                      </p:cBhvr>
                                      <p:to>
                                        <p:strVal val="visible"/>
                                      </p:to>
                                    </p:set>
                                    <p:animEffect filter="fade" transition="in">
                                      <p:cBhvr>
                                        <p:cTn dur="1000"/>
                                        <p:tgtEl>
                                          <p:spTgt spid="173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6">
                                            <p:txEl>
                                              <p:pRg end="1" st="1"/>
                                            </p:txEl>
                                          </p:spTgt>
                                        </p:tgtEl>
                                        <p:attrNameLst>
                                          <p:attrName>style.visibility</p:attrName>
                                        </p:attrNameLst>
                                      </p:cBhvr>
                                      <p:to>
                                        <p:strVal val="visible"/>
                                      </p:to>
                                    </p:set>
                                    <p:animEffect filter="fade" transition="in">
                                      <p:cBhvr>
                                        <p:cTn dur="1000"/>
                                        <p:tgtEl>
                                          <p:spTgt spid="173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6">
                                            <p:txEl>
                                              <p:pRg end="2" st="2"/>
                                            </p:txEl>
                                          </p:spTgt>
                                        </p:tgtEl>
                                        <p:attrNameLst>
                                          <p:attrName>style.visibility</p:attrName>
                                        </p:attrNameLst>
                                      </p:cBhvr>
                                      <p:to>
                                        <p:strVal val="visible"/>
                                      </p:to>
                                    </p:set>
                                    <p:animEffect filter="fade" transition="in">
                                      <p:cBhvr>
                                        <p:cTn dur="1000"/>
                                        <p:tgtEl>
                                          <p:spTgt spid="173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6">
                                            <p:txEl>
                                              <p:pRg end="3" st="3"/>
                                            </p:txEl>
                                          </p:spTgt>
                                        </p:tgtEl>
                                        <p:attrNameLst>
                                          <p:attrName>style.visibility</p:attrName>
                                        </p:attrNameLst>
                                      </p:cBhvr>
                                      <p:to>
                                        <p:strVal val="visible"/>
                                      </p:to>
                                    </p:set>
                                    <p:animEffect filter="fade" transition="in">
                                      <p:cBhvr>
                                        <p:cTn dur="1000"/>
                                        <p:tgtEl>
                                          <p:spTgt spid="173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36">
                                            <p:txEl>
                                              <p:pRg end="4" st="4"/>
                                            </p:txEl>
                                          </p:spTgt>
                                        </p:tgtEl>
                                        <p:attrNameLst>
                                          <p:attrName>style.visibility</p:attrName>
                                        </p:attrNameLst>
                                      </p:cBhvr>
                                      <p:to>
                                        <p:strVal val="visible"/>
                                      </p:to>
                                    </p:set>
                                    <p:animEffect filter="fade" transition="in">
                                      <p:cBhvr>
                                        <p:cTn dur="1000"/>
                                        <p:tgtEl>
                                          <p:spTgt spid="173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1" name="Shape 1741"/>
        <p:cNvGrpSpPr/>
        <p:nvPr/>
      </p:nvGrpSpPr>
      <p:grpSpPr>
        <a:xfrm>
          <a:off x="0" y="0"/>
          <a:ext cx="0" cy="0"/>
          <a:chOff x="0" y="0"/>
          <a:chExt cx="0" cy="0"/>
        </a:xfrm>
      </p:grpSpPr>
      <p:sp>
        <p:nvSpPr>
          <p:cNvPr id="1742" name="Google Shape;1742;p209"/>
          <p:cNvSpPr txBox="1"/>
          <p:nvPr>
            <p:ph type="title"/>
          </p:nvPr>
        </p:nvSpPr>
        <p:spPr>
          <a:xfrm>
            <a:off x="838200" y="291675"/>
            <a:ext cx="10515600" cy="994500"/>
          </a:xfrm>
          <a:prstGeom prst="rect">
            <a:avLst/>
          </a:prstGeom>
          <a:noFill/>
          <a:ln>
            <a:noFill/>
          </a:ln>
        </p:spPr>
        <p:txBody>
          <a:bodyPr anchorCtr="0" anchor="ctr" bIns="45700" lIns="91425" spcFirstLastPara="1" rIns="91425" wrap="square" tIns="45700">
            <a:noAutofit/>
          </a:bodyPr>
          <a:lstStyle/>
          <a:p>
            <a:pPr indent="0" lvl="0" marL="457200" rtl="0" algn="ctr">
              <a:spcBef>
                <a:spcPts val="0"/>
              </a:spcBef>
              <a:spcAft>
                <a:spcPts val="0"/>
              </a:spcAft>
              <a:buClr>
                <a:schemeClr val="dk1"/>
              </a:buClr>
              <a:buSzPts val="1100"/>
              <a:buFont typeface="Arial"/>
              <a:buNone/>
            </a:pPr>
            <a:r>
              <a:rPr lang="en-US" sz="3600">
                <a:latin typeface="Raleway"/>
                <a:ea typeface="Raleway"/>
                <a:cs typeface="Raleway"/>
                <a:sym typeface="Raleway"/>
              </a:rPr>
              <a:t>Model Idea Tracker</a:t>
            </a:r>
            <a:endParaRPr sz="3600"/>
          </a:p>
        </p:txBody>
      </p:sp>
      <p:sp>
        <p:nvSpPr>
          <p:cNvPr id="1743" name="Google Shape;1743;p209"/>
          <p:cNvSpPr txBox="1"/>
          <p:nvPr>
            <p:ph idx="1" type="body"/>
          </p:nvPr>
        </p:nvSpPr>
        <p:spPr>
          <a:xfrm>
            <a:off x="838200" y="1847850"/>
            <a:ext cx="10515600" cy="4351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ideas do we agree should be added to the Model Idea Tracker?</a:t>
            </a:r>
            <a:endParaRPr/>
          </a:p>
          <a:p>
            <a:pPr indent="0" lvl="0" marL="0" rtl="0" algn="l">
              <a:spcBef>
                <a:spcPts val="0"/>
              </a:spcBef>
              <a:spcAft>
                <a:spcPts val="0"/>
              </a:spcAft>
              <a:buNone/>
            </a:pPr>
            <a:r>
              <a:t/>
            </a:r>
            <a:endParaRPr/>
          </a:p>
          <a:p>
            <a:pPr indent="-342900" lvl="0" marL="457200" rtl="0" algn="l">
              <a:spcBef>
                <a:spcPts val="0"/>
              </a:spcBef>
              <a:spcAft>
                <a:spcPts val="0"/>
              </a:spcAft>
              <a:buSzPts val="1800"/>
              <a:buChar char="•"/>
            </a:pPr>
            <a:r>
              <a:rPr i="1" lang="en-US"/>
              <a:t>Discuss at your tables</a:t>
            </a:r>
            <a:endParaRPr i="1"/>
          </a:p>
          <a:p>
            <a:pPr indent="0" lvl="0" marL="457200" rtl="0" algn="l">
              <a:spcBef>
                <a:spcPts val="0"/>
              </a:spcBef>
              <a:spcAft>
                <a:spcPts val="0"/>
              </a:spcAft>
              <a:buNone/>
            </a:pPr>
            <a:r>
              <a:t/>
            </a:r>
            <a:endParaRPr i="1" sz="2400"/>
          </a:p>
          <a:p>
            <a:pPr indent="0" lvl="0" marL="0" rtl="0" algn="l">
              <a:spcBef>
                <a:spcPts val="0"/>
              </a:spcBef>
              <a:spcAft>
                <a:spcPts val="0"/>
              </a:spcAft>
              <a:buNone/>
            </a:pPr>
            <a:r>
              <a:t/>
            </a:r>
            <a:endParaRPr i="1"/>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
        <p:nvSpPr>
          <p:cNvPr id="1744" name="Google Shape;1744;p209"/>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745" name="Google Shape;1745;p209"/>
          <p:cNvPicPr preferRelativeResize="0"/>
          <p:nvPr/>
        </p:nvPicPr>
        <p:blipFill>
          <a:blip r:embed="rId3">
            <a:alphaModFix/>
          </a:blip>
          <a:stretch>
            <a:fillRect/>
          </a:stretch>
        </p:blipFill>
        <p:spPr>
          <a:xfrm>
            <a:off x="2868249" y="291674"/>
            <a:ext cx="994500" cy="99450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0" name="Shape 1750"/>
        <p:cNvGrpSpPr/>
        <p:nvPr/>
      </p:nvGrpSpPr>
      <p:grpSpPr>
        <a:xfrm>
          <a:off x="0" y="0"/>
          <a:ext cx="0" cy="0"/>
          <a:chOff x="0" y="0"/>
          <a:chExt cx="0" cy="0"/>
        </a:xfrm>
      </p:grpSpPr>
      <p:sp>
        <p:nvSpPr>
          <p:cNvPr id="1751" name="Google Shape;1751;p210"/>
          <p:cNvSpPr txBox="1"/>
          <p:nvPr>
            <p:ph idx="1" type="body"/>
          </p:nvPr>
        </p:nvSpPr>
        <p:spPr>
          <a:xfrm>
            <a:off x="518275" y="1714400"/>
            <a:ext cx="5694300" cy="44595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3: </a:t>
            </a:r>
            <a:r>
              <a:rPr lang="en-US" sz="3200"/>
              <a:t>Record an explanation. </a:t>
            </a:r>
            <a:endParaRPr sz="3200"/>
          </a:p>
          <a:p>
            <a:pPr indent="0" lvl="0" marL="0" rtl="0" algn="l">
              <a:lnSpc>
                <a:spcPct val="90000"/>
              </a:lnSpc>
              <a:spcBef>
                <a:spcPts val="0"/>
              </a:spcBef>
              <a:spcAft>
                <a:spcPts val="0"/>
              </a:spcAft>
              <a:buClr>
                <a:srgbClr val="595857"/>
              </a:buClr>
              <a:buSzPts val="700"/>
              <a:buNone/>
            </a:pPr>
            <a:r>
              <a:t/>
            </a:r>
            <a:endParaRPr sz="700"/>
          </a:p>
          <a:p>
            <a:pPr indent="-228600" lvl="0" marL="228600" rtl="0" algn="l">
              <a:lnSpc>
                <a:spcPct val="90000"/>
              </a:lnSpc>
              <a:spcBef>
                <a:spcPts val="1000"/>
              </a:spcBef>
              <a:spcAft>
                <a:spcPts val="0"/>
              </a:spcAft>
              <a:buClr>
                <a:srgbClr val="595857"/>
              </a:buClr>
              <a:buSzPts val="2800"/>
              <a:buChar char="•"/>
            </a:pPr>
            <a:r>
              <a:rPr lang="en-US"/>
              <a:t>Draw an arrow to indicate storm direction in the Philippines.</a:t>
            </a:r>
            <a:endParaRPr/>
          </a:p>
          <a:p>
            <a:pPr indent="-190500" lvl="0" marL="228600" rtl="0" algn="l">
              <a:lnSpc>
                <a:spcPct val="90000"/>
              </a:lnSpc>
              <a:spcBef>
                <a:spcPts val="0"/>
              </a:spcBef>
              <a:spcAft>
                <a:spcPts val="0"/>
              </a:spcAft>
              <a:buClr>
                <a:srgbClr val="595857"/>
              </a:buClr>
              <a:buSzPts val="700"/>
              <a:buNone/>
            </a:pPr>
            <a:r>
              <a:t/>
            </a:r>
            <a:endParaRPr sz="700"/>
          </a:p>
          <a:p>
            <a:pPr indent="-228600" lvl="0" marL="228600" rtl="0" algn="l">
              <a:lnSpc>
                <a:spcPct val="90000"/>
              </a:lnSpc>
              <a:spcBef>
                <a:spcPts val="1000"/>
              </a:spcBef>
              <a:spcAft>
                <a:spcPts val="0"/>
              </a:spcAft>
              <a:buClr>
                <a:srgbClr val="595857"/>
              </a:buClr>
              <a:buSzPts val="2800"/>
              <a:buChar char="•"/>
            </a:pPr>
            <a:r>
              <a:rPr lang="en-US"/>
              <a:t>Draw a different symbol to show where you live.</a:t>
            </a:r>
            <a:endParaRPr/>
          </a:p>
          <a:p>
            <a:pPr indent="-190500" lvl="0" marL="228600" rtl="0" algn="l">
              <a:lnSpc>
                <a:spcPct val="90000"/>
              </a:lnSpc>
              <a:spcBef>
                <a:spcPts val="0"/>
              </a:spcBef>
              <a:spcAft>
                <a:spcPts val="0"/>
              </a:spcAft>
              <a:buClr>
                <a:srgbClr val="595857"/>
              </a:buClr>
              <a:buSzPts val="700"/>
              <a:buNone/>
            </a:pPr>
            <a:r>
              <a:t/>
            </a:r>
            <a:endParaRPr sz="700"/>
          </a:p>
          <a:p>
            <a:pPr indent="-228600" lvl="0" marL="228600" rtl="0" algn="l">
              <a:lnSpc>
                <a:spcPct val="90000"/>
              </a:lnSpc>
              <a:spcBef>
                <a:spcPts val="1000"/>
              </a:spcBef>
              <a:spcAft>
                <a:spcPts val="0"/>
              </a:spcAft>
              <a:buClr>
                <a:srgbClr val="595857"/>
              </a:buClr>
              <a:buSzPts val="2800"/>
              <a:buChar char="•"/>
            </a:pPr>
            <a:r>
              <a:rPr lang="en-US"/>
              <a:t>Draw an arrow to indicate storm direction where you live</a:t>
            </a:r>
            <a:r>
              <a:rPr lang="en-US" sz="3200"/>
              <a:t>. </a:t>
            </a:r>
            <a:endParaRPr/>
          </a:p>
          <a:p>
            <a:pPr indent="-50800" lvl="0" marL="228600" rtl="0" algn="l">
              <a:lnSpc>
                <a:spcPct val="90000"/>
              </a:lnSpc>
              <a:spcBef>
                <a:spcPts val="1000"/>
              </a:spcBef>
              <a:spcAft>
                <a:spcPts val="0"/>
              </a:spcAft>
              <a:buClr>
                <a:srgbClr val="595857"/>
              </a:buClr>
              <a:buSzPts val="2800"/>
              <a:buNone/>
            </a:pPr>
            <a:r>
              <a:t/>
            </a:r>
            <a:endParaRPr/>
          </a:p>
        </p:txBody>
      </p:sp>
      <p:pic>
        <p:nvPicPr>
          <p:cNvPr id="1752" name="Google Shape;1752;p210"/>
          <p:cNvPicPr preferRelativeResize="0"/>
          <p:nvPr/>
        </p:nvPicPr>
        <p:blipFill rotWithShape="1">
          <a:blip r:embed="rId3">
            <a:alphaModFix/>
          </a:blip>
          <a:srcRect b="0" l="0" r="0" t="0"/>
          <a:stretch/>
        </p:blipFill>
        <p:spPr>
          <a:xfrm>
            <a:off x="5616838" y="1938786"/>
            <a:ext cx="6309960" cy="3426799"/>
          </a:xfrm>
          <a:prstGeom prst="rect">
            <a:avLst/>
          </a:prstGeom>
          <a:noFill/>
          <a:ln>
            <a:noFill/>
          </a:ln>
        </p:spPr>
      </p:pic>
      <p:sp>
        <p:nvSpPr>
          <p:cNvPr id="1753" name="Google Shape;1753;p210"/>
          <p:cNvSpPr txBox="1"/>
          <p:nvPr>
            <p:ph idx="11" type="ftr"/>
          </p:nvPr>
        </p:nvSpPr>
        <p:spPr>
          <a:xfrm>
            <a:off x="850899" y="6356352"/>
            <a:ext cx="51513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754" name="Google Shape;1754;p210"/>
          <p:cNvSpPr txBox="1"/>
          <p:nvPr>
            <p:ph type="title"/>
          </p:nvPr>
        </p:nvSpPr>
        <p:spPr>
          <a:xfrm>
            <a:off x="1533600" y="365125"/>
            <a:ext cx="10393200" cy="10734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4300">
                <a:solidFill>
                  <a:srgbClr val="595959"/>
                </a:solidFill>
              </a:rPr>
              <a:t>Storms in the Philippines and where you live</a:t>
            </a:r>
            <a:endParaRPr/>
          </a:p>
        </p:txBody>
      </p:sp>
      <p:pic>
        <p:nvPicPr>
          <p:cNvPr id="1755" name="Google Shape;1755;p210"/>
          <p:cNvPicPr preferRelativeResize="0"/>
          <p:nvPr/>
        </p:nvPicPr>
        <p:blipFill>
          <a:blip r:embed="rId4">
            <a:alphaModFix/>
          </a:blip>
          <a:stretch>
            <a:fillRect/>
          </a:stretch>
        </p:blipFill>
        <p:spPr>
          <a:xfrm>
            <a:off x="116216" y="146025"/>
            <a:ext cx="1417374" cy="141500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9" name="Shape 1759"/>
        <p:cNvGrpSpPr/>
        <p:nvPr/>
      </p:nvGrpSpPr>
      <p:grpSpPr>
        <a:xfrm>
          <a:off x="0" y="0"/>
          <a:ext cx="0" cy="0"/>
          <a:chOff x="0" y="0"/>
          <a:chExt cx="0" cy="0"/>
        </a:xfrm>
      </p:grpSpPr>
      <p:sp>
        <p:nvSpPr>
          <p:cNvPr id="1760" name="Google Shape;1760;p211"/>
          <p:cNvSpPr txBox="1"/>
          <p:nvPr>
            <p:ph idx="4294967295" type="title"/>
          </p:nvPr>
        </p:nvSpPr>
        <p:spPr>
          <a:xfrm>
            <a:off x="277450" y="570400"/>
            <a:ext cx="9471300" cy="1167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solidFill>
                  <a:srgbClr val="0070C0"/>
                </a:solidFill>
                <a:latin typeface="Montserrat SemiBold"/>
                <a:ea typeface="Montserrat SemiBold"/>
                <a:cs typeface="Montserrat SemiBold"/>
                <a:sym typeface="Montserrat SemiBold"/>
              </a:rPr>
              <a:t>DRIVING QUESTION BOARD </a:t>
            </a:r>
            <a:endParaRPr sz="3600">
              <a:solidFill>
                <a:srgbClr val="0070C0"/>
              </a:solidFill>
              <a:latin typeface="Montserrat SemiBold"/>
              <a:ea typeface="Montserrat SemiBold"/>
              <a:cs typeface="Montserrat SemiBold"/>
              <a:sym typeface="Montserrat SemiBold"/>
            </a:endParaRPr>
          </a:p>
        </p:txBody>
      </p:sp>
      <p:sp>
        <p:nvSpPr>
          <p:cNvPr id="1761" name="Google Shape;1761;p211"/>
          <p:cNvSpPr txBox="1"/>
          <p:nvPr>
            <p:ph idx="4294967295" type="body"/>
          </p:nvPr>
        </p:nvSpPr>
        <p:spPr>
          <a:xfrm>
            <a:off x="389425" y="4109725"/>
            <a:ext cx="11249700" cy="1077900"/>
          </a:xfrm>
          <a:prstGeom prst="rect">
            <a:avLst/>
          </a:prstGeom>
          <a:noFill/>
          <a:ln>
            <a:noFill/>
          </a:ln>
        </p:spPr>
        <p:txBody>
          <a:bodyPr anchorCtr="0" anchor="t" bIns="45700" lIns="91425" spcFirstLastPara="1" rIns="91425" wrap="square" tIns="45700">
            <a:noAutofit/>
          </a:bodyPr>
          <a:lstStyle/>
          <a:p>
            <a:pPr indent="-406400" lvl="0" marL="457200" rtl="0" algn="l">
              <a:spcBef>
                <a:spcPts val="800"/>
              </a:spcBef>
              <a:spcAft>
                <a:spcPts val="0"/>
              </a:spcAft>
              <a:buSzPts val="2800"/>
              <a:buChar char="•"/>
            </a:pPr>
            <a:r>
              <a:rPr lang="en-US"/>
              <a:t>Unit Driving Question:</a:t>
            </a:r>
            <a:endParaRPr/>
          </a:p>
          <a:p>
            <a:pPr indent="0" lvl="0" marL="0" rtl="0" algn="l">
              <a:spcBef>
                <a:spcPts val="800"/>
              </a:spcBef>
              <a:spcAft>
                <a:spcPts val="0"/>
              </a:spcAft>
              <a:buNone/>
            </a:pPr>
            <a:r>
              <a:rPr b="1" i="1" lang="en-US" sz="4000"/>
              <a:t>       What causes different kinds of storms?</a:t>
            </a:r>
            <a:endParaRPr b="1" i="1" sz="40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p:txBody>
      </p:sp>
      <p:sp>
        <p:nvSpPr>
          <p:cNvPr id="1762" name="Google Shape;1762;p211"/>
          <p:cNvSpPr txBox="1"/>
          <p:nvPr>
            <p:ph idx="11" type="ftr"/>
          </p:nvPr>
        </p:nvSpPr>
        <p:spPr>
          <a:xfrm>
            <a:off x="6858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763" name="Google Shape;1763;p211"/>
          <p:cNvSpPr txBox="1"/>
          <p:nvPr>
            <p:ph idx="4294967295" type="body"/>
          </p:nvPr>
        </p:nvSpPr>
        <p:spPr>
          <a:xfrm>
            <a:off x="353650" y="1723525"/>
            <a:ext cx="7664100" cy="19920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0"/>
              </a:spcBef>
              <a:spcAft>
                <a:spcPts val="0"/>
              </a:spcAft>
              <a:buSzPts val="2800"/>
              <a:buChar char="•"/>
            </a:pPr>
            <a:r>
              <a:rPr lang="en-US"/>
              <a:t>This is where the students post their questions and where students return to answer their questions throughout the unit.</a:t>
            </a:r>
            <a:endParaRPr/>
          </a:p>
        </p:txBody>
      </p:sp>
      <p:pic>
        <p:nvPicPr>
          <p:cNvPr id="1764" name="Google Shape;1764;p211"/>
          <p:cNvPicPr preferRelativeResize="0"/>
          <p:nvPr/>
        </p:nvPicPr>
        <p:blipFill>
          <a:blip r:embed="rId3">
            <a:alphaModFix/>
          </a:blip>
          <a:stretch>
            <a:fillRect/>
          </a:stretch>
        </p:blipFill>
        <p:spPr>
          <a:xfrm>
            <a:off x="7348533" y="0"/>
            <a:ext cx="5658342" cy="37768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1">
                                            <p:txEl>
                                              <p:pRg end="0" st="0"/>
                                            </p:txEl>
                                          </p:spTgt>
                                        </p:tgtEl>
                                        <p:attrNameLst>
                                          <p:attrName>style.visibility</p:attrName>
                                        </p:attrNameLst>
                                      </p:cBhvr>
                                      <p:to>
                                        <p:strVal val="visible"/>
                                      </p:to>
                                    </p:set>
                                    <p:animEffect filter="fade" transition="in">
                                      <p:cBhvr>
                                        <p:cTn dur="1000"/>
                                        <p:tgtEl>
                                          <p:spTgt spid="17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1">
                                            <p:txEl>
                                              <p:pRg end="1" st="1"/>
                                            </p:txEl>
                                          </p:spTgt>
                                        </p:tgtEl>
                                        <p:attrNameLst>
                                          <p:attrName>style.visibility</p:attrName>
                                        </p:attrNameLst>
                                      </p:cBhvr>
                                      <p:to>
                                        <p:strVal val="visible"/>
                                      </p:to>
                                    </p:set>
                                    <p:animEffect filter="fade" transition="in">
                                      <p:cBhvr>
                                        <p:cTn dur="1000"/>
                                        <p:tgtEl>
                                          <p:spTgt spid="17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1">
                                            <p:txEl>
                                              <p:pRg end="2" st="2"/>
                                            </p:txEl>
                                          </p:spTgt>
                                        </p:tgtEl>
                                        <p:attrNameLst>
                                          <p:attrName>style.visibility</p:attrName>
                                        </p:attrNameLst>
                                      </p:cBhvr>
                                      <p:to>
                                        <p:strVal val="visible"/>
                                      </p:to>
                                    </p:set>
                                    <p:animEffect filter="fade" transition="in">
                                      <p:cBhvr>
                                        <p:cTn dur="1000"/>
                                        <p:tgtEl>
                                          <p:spTgt spid="176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1">
                                            <p:txEl>
                                              <p:pRg end="3" st="3"/>
                                            </p:txEl>
                                          </p:spTgt>
                                        </p:tgtEl>
                                        <p:attrNameLst>
                                          <p:attrName>style.visibility</p:attrName>
                                        </p:attrNameLst>
                                      </p:cBhvr>
                                      <p:to>
                                        <p:strVal val="visible"/>
                                      </p:to>
                                    </p:set>
                                    <p:animEffect filter="fade" transition="in">
                                      <p:cBhvr>
                                        <p:cTn dur="1000"/>
                                        <p:tgtEl>
                                          <p:spTgt spid="176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9" name="Shape 1769"/>
        <p:cNvGrpSpPr/>
        <p:nvPr/>
      </p:nvGrpSpPr>
      <p:grpSpPr>
        <a:xfrm>
          <a:off x="0" y="0"/>
          <a:ext cx="0" cy="0"/>
          <a:chOff x="0" y="0"/>
          <a:chExt cx="0" cy="0"/>
        </a:xfrm>
      </p:grpSpPr>
      <p:sp>
        <p:nvSpPr>
          <p:cNvPr id="1770" name="Google Shape;1770;p212"/>
          <p:cNvSpPr txBox="1"/>
          <p:nvPr>
            <p:ph type="title"/>
          </p:nvPr>
        </p:nvSpPr>
        <p:spPr>
          <a:xfrm>
            <a:off x="838200" y="365125"/>
            <a:ext cx="4519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Misconceptions</a:t>
            </a:r>
            <a:endParaRPr/>
          </a:p>
        </p:txBody>
      </p:sp>
      <p:sp>
        <p:nvSpPr>
          <p:cNvPr id="1771" name="Google Shape;1771;p212"/>
          <p:cNvSpPr txBox="1"/>
          <p:nvPr>
            <p:ph idx="1" type="body"/>
          </p:nvPr>
        </p:nvSpPr>
        <p:spPr>
          <a:xfrm>
            <a:off x="838200" y="2415875"/>
            <a:ext cx="10515600" cy="1870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i="1" lang="en-US" sz="3000"/>
              <a:t>What strategies have you had success using to address these misconceptions?</a:t>
            </a:r>
            <a:endParaRPr i="1" sz="3000"/>
          </a:p>
        </p:txBody>
      </p:sp>
      <p:pic>
        <p:nvPicPr>
          <p:cNvPr id="1772" name="Google Shape;1772;p212"/>
          <p:cNvPicPr preferRelativeResize="0"/>
          <p:nvPr/>
        </p:nvPicPr>
        <p:blipFill/>
        <p:spPr>
          <a:xfrm>
            <a:off x="5240925" y="382750"/>
            <a:ext cx="5883851" cy="1426300"/>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7" name="Shape 1777"/>
        <p:cNvGrpSpPr/>
        <p:nvPr/>
      </p:nvGrpSpPr>
      <p:grpSpPr>
        <a:xfrm>
          <a:off x="0" y="0"/>
          <a:ext cx="0" cy="0"/>
          <a:chOff x="0" y="0"/>
          <a:chExt cx="0" cy="0"/>
        </a:xfrm>
      </p:grpSpPr>
      <p:pic>
        <p:nvPicPr>
          <p:cNvPr id="1778" name="Google Shape;1778;p213"/>
          <p:cNvPicPr preferRelativeResize="0"/>
          <p:nvPr/>
        </p:nvPicPr>
        <p:blipFill>
          <a:blip r:embed="rId3">
            <a:alphaModFix/>
          </a:blip>
          <a:stretch>
            <a:fillRect/>
          </a:stretch>
        </p:blipFill>
        <p:spPr>
          <a:xfrm>
            <a:off x="7491050" y="128950"/>
            <a:ext cx="4514850" cy="2724150"/>
          </a:xfrm>
          <a:prstGeom prst="rect">
            <a:avLst/>
          </a:prstGeom>
          <a:noFill/>
          <a:ln>
            <a:noFill/>
          </a:ln>
        </p:spPr>
      </p:pic>
      <p:sp>
        <p:nvSpPr>
          <p:cNvPr id="1779" name="Google Shape;1779;p213"/>
          <p:cNvSpPr txBox="1"/>
          <p:nvPr>
            <p:ph type="title"/>
          </p:nvPr>
        </p:nvSpPr>
        <p:spPr>
          <a:xfrm>
            <a:off x="154725" y="365125"/>
            <a:ext cx="51471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Sensemaking</a:t>
            </a:r>
            <a:endParaRPr/>
          </a:p>
        </p:txBody>
      </p:sp>
      <p:sp>
        <p:nvSpPr>
          <p:cNvPr id="1780" name="Google Shape;1780;p213"/>
          <p:cNvSpPr txBox="1"/>
          <p:nvPr>
            <p:ph idx="1" type="body"/>
          </p:nvPr>
        </p:nvSpPr>
        <p:spPr>
          <a:xfrm>
            <a:off x="0" y="1998525"/>
            <a:ext cx="11353800" cy="47124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How are you/focal student </a:t>
            </a:r>
            <a:r>
              <a:rPr lang="en-US">
                <a:solidFill>
                  <a:srgbClr val="1155CC"/>
                </a:solidFill>
              </a:rPr>
              <a:t>connect</a:t>
            </a:r>
            <a:r>
              <a:rPr lang="en-US"/>
              <a:t>ing </a:t>
            </a:r>
            <a:endParaRPr/>
          </a:p>
          <a:p>
            <a:pPr indent="0" lvl="0" marL="0" rtl="0" algn="l">
              <a:spcBef>
                <a:spcPts val="1000"/>
              </a:spcBef>
              <a:spcAft>
                <a:spcPts val="0"/>
              </a:spcAft>
              <a:buNone/>
            </a:pPr>
            <a:r>
              <a:rPr lang="en-US"/>
              <a:t>     with the content?</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Did any new ideas come up for you? How could these activities fit in to what you already do and </a:t>
            </a:r>
            <a:r>
              <a:rPr lang="en-US">
                <a:solidFill>
                  <a:srgbClr val="1155CC"/>
                </a:solidFill>
              </a:rPr>
              <a:t>extend</a:t>
            </a:r>
            <a:r>
              <a:rPr lang="en-US"/>
              <a:t> them?</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What are you wondering about now?</a:t>
            </a:r>
            <a:endParaRPr/>
          </a:p>
          <a:p>
            <a:pPr indent="-342900" lvl="1" marL="914400" rtl="0" algn="l">
              <a:spcBef>
                <a:spcPts val="0"/>
              </a:spcBef>
              <a:spcAft>
                <a:spcPts val="0"/>
              </a:spcAft>
              <a:buSzPts val="1800"/>
              <a:buChar char="•"/>
            </a:pPr>
            <a:r>
              <a:rPr lang="en-US"/>
              <a:t>Where would your focal student get stuck?</a:t>
            </a:r>
            <a:endParaRPr/>
          </a:p>
          <a:p>
            <a:pPr indent="-342900" lvl="1" marL="914400" rtl="0" algn="l">
              <a:spcBef>
                <a:spcPts val="0"/>
              </a:spcBef>
              <a:spcAft>
                <a:spcPts val="0"/>
              </a:spcAft>
              <a:buSzPts val="1800"/>
              <a:buChar char="•"/>
            </a:pPr>
            <a:r>
              <a:rPr lang="en-US"/>
              <a:t>What misconceptions do they (we) hold?</a:t>
            </a:r>
            <a:endParaRPr/>
          </a:p>
          <a:p>
            <a:pPr indent="-342900" lvl="1" marL="914400" rtl="0" algn="l">
              <a:spcBef>
                <a:spcPts val="0"/>
              </a:spcBef>
              <a:spcAft>
                <a:spcPts val="0"/>
              </a:spcAft>
              <a:buSzPts val="1800"/>
              <a:buChar char="•"/>
            </a:pPr>
            <a:r>
              <a:rPr lang="en-US"/>
              <a:t>What </a:t>
            </a:r>
            <a:r>
              <a:rPr lang="en-US">
                <a:solidFill>
                  <a:srgbClr val="1155CC"/>
                </a:solidFill>
              </a:rPr>
              <a:t>challenges</a:t>
            </a:r>
            <a:r>
              <a:rPr lang="en-US"/>
              <a:t> come up for you?</a:t>
            </a:r>
            <a:endParaRPr/>
          </a:p>
          <a:p>
            <a:pPr indent="0" lvl="0" marL="914400" rtl="0" algn="l">
              <a:spcBef>
                <a:spcPts val="1000"/>
              </a:spcBef>
              <a:spcAft>
                <a:spcPts val="0"/>
              </a:spcAft>
              <a:buNone/>
            </a:pPr>
            <a:r>
              <a:t/>
            </a:r>
            <a:endParaRPr/>
          </a:p>
          <a:p>
            <a:pPr indent="0" lvl="0" marL="0" rtl="0" algn="l">
              <a:spcBef>
                <a:spcPts val="1000"/>
              </a:spcBef>
              <a:spcAft>
                <a:spcPts val="0"/>
              </a:spcAft>
              <a:buNone/>
            </a:pPr>
            <a:r>
              <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4" name="Shape 1784"/>
        <p:cNvGrpSpPr/>
        <p:nvPr/>
      </p:nvGrpSpPr>
      <p:grpSpPr>
        <a:xfrm>
          <a:off x="0" y="0"/>
          <a:ext cx="0" cy="0"/>
          <a:chOff x="0" y="0"/>
          <a:chExt cx="0" cy="0"/>
        </a:xfrm>
      </p:grpSpPr>
      <p:sp>
        <p:nvSpPr>
          <p:cNvPr id="1785" name="Google Shape;1785;p214"/>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Break (15 min)</a:t>
            </a:r>
            <a:endParaRPr sz="3600"/>
          </a:p>
        </p:txBody>
      </p:sp>
      <p:sp>
        <p:nvSpPr>
          <p:cNvPr id="1786" name="Google Shape;1786;p214"/>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787" name="Google Shape;1787;p214"/>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788" name="Google Shape;1788;p214"/>
          <p:cNvPicPr preferRelativeResize="0"/>
          <p:nvPr/>
        </p:nvPicPr>
        <p:blipFill>
          <a:blip r:embed="rId3">
            <a:alphaModFix/>
          </a:blip>
          <a:stretch>
            <a:fillRect/>
          </a:stretch>
        </p:blipFill>
        <p:spPr>
          <a:xfrm>
            <a:off x="3378272" y="1769581"/>
            <a:ext cx="5435457" cy="362363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3" name="Shape 1793"/>
        <p:cNvGrpSpPr/>
        <p:nvPr/>
      </p:nvGrpSpPr>
      <p:grpSpPr>
        <a:xfrm>
          <a:off x="0" y="0"/>
          <a:ext cx="0" cy="0"/>
          <a:chOff x="0" y="0"/>
          <a:chExt cx="0" cy="0"/>
        </a:xfrm>
      </p:grpSpPr>
      <p:sp>
        <p:nvSpPr>
          <p:cNvPr id="1794" name="Google Shape;1794;p215"/>
          <p:cNvSpPr txBox="1"/>
          <p:nvPr>
            <p:ph type="ctrTitle"/>
          </p:nvPr>
        </p:nvSpPr>
        <p:spPr>
          <a:xfrm>
            <a:off x="388500" y="427175"/>
            <a:ext cx="11415000" cy="21978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Snow Day</a:t>
            </a:r>
            <a:endParaRPr/>
          </a:p>
        </p:txBody>
      </p:sp>
      <p:sp>
        <p:nvSpPr>
          <p:cNvPr id="1795" name="Google Shape;1795;p215"/>
          <p:cNvSpPr txBox="1"/>
          <p:nvPr>
            <p:ph idx="1" type="subTitle"/>
          </p:nvPr>
        </p:nvSpPr>
        <p:spPr>
          <a:xfrm>
            <a:off x="611850" y="2624975"/>
            <a:ext cx="10878600" cy="14262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How can we apply what we’ve learned about weather to a winter storm?</a:t>
            </a:r>
            <a:endParaRPr/>
          </a:p>
        </p:txBody>
      </p:sp>
      <p:sp>
        <p:nvSpPr>
          <p:cNvPr id="1796" name="Google Shape;1796;p215"/>
          <p:cNvSpPr txBox="1"/>
          <p:nvPr/>
        </p:nvSpPr>
        <p:spPr>
          <a:xfrm>
            <a:off x="251400" y="6355175"/>
            <a:ext cx="5112000" cy="36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
        <p:nvSpPr>
          <p:cNvPr id="1797" name="Google Shape;1797;p215"/>
          <p:cNvSpPr txBox="1"/>
          <p:nvPr/>
        </p:nvSpPr>
        <p:spPr>
          <a:xfrm>
            <a:off x="9086175" y="280850"/>
            <a:ext cx="26724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Montserrat"/>
                <a:ea typeface="Montserrat"/>
                <a:cs typeface="Montserrat"/>
                <a:sym typeface="Montserrat"/>
              </a:rPr>
              <a:t>CULMINATING TASK</a:t>
            </a:r>
            <a:endParaRPr b="1" sz="1800">
              <a:solidFill>
                <a:schemeClr val="dk2"/>
              </a:solidFill>
              <a:latin typeface="Montserrat"/>
              <a:ea typeface="Montserrat"/>
              <a:cs typeface="Montserrat"/>
              <a:sym typeface="Montserrat"/>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1" name="Shape 1801"/>
        <p:cNvGrpSpPr/>
        <p:nvPr/>
      </p:nvGrpSpPr>
      <p:grpSpPr>
        <a:xfrm>
          <a:off x="0" y="0"/>
          <a:ext cx="0" cy="0"/>
          <a:chOff x="0" y="0"/>
          <a:chExt cx="0" cy="0"/>
        </a:xfrm>
      </p:grpSpPr>
      <p:sp>
        <p:nvSpPr>
          <p:cNvPr id="1802" name="Google Shape;1802;p216"/>
          <p:cNvSpPr txBox="1"/>
          <p:nvPr>
            <p:ph idx="4294967295" type="body"/>
          </p:nvPr>
        </p:nvSpPr>
        <p:spPr>
          <a:xfrm>
            <a:off x="730975" y="1442725"/>
            <a:ext cx="5303700" cy="4832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sp>
        <p:nvSpPr>
          <p:cNvPr id="1803" name="Google Shape;1803;p216"/>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804" name="Google Shape;1804;p216"/>
          <p:cNvPicPr preferRelativeResize="0"/>
          <p:nvPr/>
        </p:nvPicPr>
        <p:blipFill>
          <a:blip r:embed="rId3">
            <a:alphaModFix/>
          </a:blip>
          <a:stretch>
            <a:fillRect/>
          </a:stretch>
        </p:blipFill>
        <p:spPr>
          <a:xfrm>
            <a:off x="837175" y="1244150"/>
            <a:ext cx="6134649" cy="3998850"/>
          </a:xfrm>
          <a:prstGeom prst="rect">
            <a:avLst/>
          </a:prstGeom>
          <a:noFill/>
          <a:ln>
            <a:noFill/>
          </a:ln>
        </p:spPr>
      </p:pic>
      <p:pic>
        <p:nvPicPr>
          <p:cNvPr id="1805" name="Google Shape;1805;p216"/>
          <p:cNvPicPr preferRelativeResize="0"/>
          <p:nvPr/>
        </p:nvPicPr>
        <p:blipFill>
          <a:blip r:embed="rId4">
            <a:alphaModFix/>
          </a:blip>
          <a:stretch>
            <a:fillRect/>
          </a:stretch>
        </p:blipFill>
        <p:spPr>
          <a:xfrm>
            <a:off x="3292300" y="3645350"/>
            <a:ext cx="8546649" cy="2113500"/>
          </a:xfrm>
          <a:prstGeom prst="rect">
            <a:avLst/>
          </a:prstGeom>
          <a:noFill/>
          <a:ln>
            <a:noFill/>
          </a:ln>
        </p:spPr>
      </p:pic>
      <p:pic>
        <p:nvPicPr>
          <p:cNvPr id="1806" name="Google Shape;1806;p216"/>
          <p:cNvPicPr preferRelativeResize="0"/>
          <p:nvPr/>
        </p:nvPicPr>
        <p:blipFill>
          <a:blip r:embed="rId5">
            <a:alphaModFix/>
          </a:blip>
          <a:stretch>
            <a:fillRect/>
          </a:stretch>
        </p:blipFill>
        <p:spPr>
          <a:xfrm>
            <a:off x="151750" y="35575"/>
            <a:ext cx="5303700" cy="1325925"/>
          </a:xfrm>
          <a:prstGeom prst="rect">
            <a:avLst/>
          </a:prstGeom>
          <a:noFill/>
          <a:ln>
            <a:noFill/>
          </a:ln>
        </p:spPr>
      </p:pic>
      <p:sp>
        <p:nvSpPr>
          <p:cNvPr id="1807" name="Google Shape;1807;p216"/>
          <p:cNvSpPr txBox="1"/>
          <p:nvPr/>
        </p:nvSpPr>
        <p:spPr>
          <a:xfrm>
            <a:off x="7131100" y="1155375"/>
            <a:ext cx="4127100" cy="24900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chemeClr val="dk1"/>
              </a:buClr>
              <a:buSzPts val="2100"/>
              <a:buFont typeface="Open Sans"/>
              <a:buChar char="●"/>
            </a:pPr>
            <a:r>
              <a:rPr lang="en-US" sz="2100">
                <a:solidFill>
                  <a:schemeClr val="dk1"/>
                </a:solidFill>
                <a:latin typeface="Open Sans"/>
                <a:ea typeface="Open Sans"/>
                <a:cs typeface="Open Sans"/>
                <a:sym typeface="Open Sans"/>
              </a:rPr>
              <a:t>Where did the moisture come from? </a:t>
            </a:r>
            <a:r>
              <a:rPr lang="en-US" sz="2100">
                <a:latin typeface="Open Sans"/>
                <a:ea typeface="Open Sans"/>
                <a:cs typeface="Open Sans"/>
                <a:sym typeface="Open Sans"/>
              </a:rPr>
              <a:t>Where do you think the storm will go next?</a:t>
            </a:r>
            <a:endParaRPr sz="2100">
              <a:latin typeface="Open Sans"/>
              <a:ea typeface="Open Sans"/>
              <a:cs typeface="Open Sans"/>
              <a:sym typeface="Open Sans"/>
            </a:endParaRPr>
          </a:p>
          <a:p>
            <a:pPr indent="0" lvl="0" marL="457200" rtl="0" algn="l">
              <a:spcBef>
                <a:spcPts val="0"/>
              </a:spcBef>
              <a:spcAft>
                <a:spcPts val="0"/>
              </a:spcAft>
              <a:buNone/>
            </a:pPr>
            <a:r>
              <a:t/>
            </a:r>
            <a:endParaRPr sz="2100">
              <a:latin typeface="Open Sans"/>
              <a:ea typeface="Open Sans"/>
              <a:cs typeface="Open Sans"/>
              <a:sym typeface="Open Sans"/>
            </a:endParaRPr>
          </a:p>
          <a:p>
            <a:pPr indent="-361950" lvl="0" marL="457200" rtl="0" algn="l">
              <a:spcBef>
                <a:spcPts val="0"/>
              </a:spcBef>
              <a:spcAft>
                <a:spcPts val="0"/>
              </a:spcAft>
              <a:buSzPts val="2100"/>
              <a:buFont typeface="Open Sans"/>
              <a:buChar char="●"/>
            </a:pPr>
            <a:r>
              <a:rPr lang="en-US" sz="2100">
                <a:latin typeface="Open Sans"/>
                <a:ea typeface="Open Sans"/>
                <a:cs typeface="Open Sans"/>
                <a:sym typeface="Open Sans"/>
              </a:rPr>
              <a:t>Complete Challenge 1 in table groups</a:t>
            </a:r>
            <a:endParaRPr sz="2100">
              <a:latin typeface="Open Sans"/>
              <a:ea typeface="Open Sans"/>
              <a:cs typeface="Open Sans"/>
              <a:sym typeface="Open Sans"/>
            </a:endParaRPr>
          </a:p>
          <a:p>
            <a:pPr indent="0" lvl="0" marL="457200" rtl="0" algn="l">
              <a:spcBef>
                <a:spcPts val="0"/>
              </a:spcBef>
              <a:spcAft>
                <a:spcPts val="0"/>
              </a:spcAft>
              <a:buNone/>
            </a:pPr>
            <a:r>
              <a:t/>
            </a:r>
            <a:endParaRPr sz="2100">
              <a:latin typeface="Open Sans"/>
              <a:ea typeface="Open Sans"/>
              <a:cs typeface="Open Sans"/>
              <a:sym typeface="Open Sans"/>
            </a:endParaRPr>
          </a:p>
          <a:p>
            <a:pPr indent="0" lvl="0" marL="457200" rtl="0" algn="l">
              <a:spcBef>
                <a:spcPts val="0"/>
              </a:spcBef>
              <a:spcAft>
                <a:spcPts val="0"/>
              </a:spcAft>
              <a:buNone/>
            </a:pPr>
            <a:r>
              <a:t/>
            </a:r>
            <a:endParaRPr sz="21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2">
                                            <p:txEl>
                                              <p:pRg end="0" st="0"/>
                                            </p:txEl>
                                          </p:spTgt>
                                        </p:tgtEl>
                                        <p:attrNameLst>
                                          <p:attrName>style.visibility</p:attrName>
                                        </p:attrNameLst>
                                      </p:cBhvr>
                                      <p:to>
                                        <p:strVal val="visible"/>
                                      </p:to>
                                    </p:set>
                                    <p:animEffect filter="fade" transition="in">
                                      <p:cBhvr>
                                        <p:cTn dur="1000"/>
                                        <p:tgtEl>
                                          <p:spTgt spid="180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2">
                                            <p:txEl>
                                              <p:pRg end="1" st="1"/>
                                            </p:txEl>
                                          </p:spTgt>
                                        </p:tgtEl>
                                        <p:attrNameLst>
                                          <p:attrName>style.visibility</p:attrName>
                                        </p:attrNameLst>
                                      </p:cBhvr>
                                      <p:to>
                                        <p:strVal val="visible"/>
                                      </p:to>
                                    </p:set>
                                    <p:animEffect filter="fade" transition="in">
                                      <p:cBhvr>
                                        <p:cTn dur="1000"/>
                                        <p:tgtEl>
                                          <p:spTgt spid="1802">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2" name="Shape 712"/>
        <p:cNvGrpSpPr/>
        <p:nvPr/>
      </p:nvGrpSpPr>
      <p:grpSpPr>
        <a:xfrm>
          <a:off x="0" y="0"/>
          <a:ext cx="0" cy="0"/>
          <a:chOff x="0" y="0"/>
          <a:chExt cx="0" cy="0"/>
        </a:xfrm>
      </p:grpSpPr>
      <p:sp>
        <p:nvSpPr>
          <p:cNvPr id="713" name="Google Shape;713;p91"/>
          <p:cNvSpPr txBox="1"/>
          <p:nvPr>
            <p:ph type="title"/>
          </p:nvPr>
        </p:nvSpPr>
        <p:spPr>
          <a:xfrm>
            <a:off x="838200" y="1680300"/>
            <a:ext cx="10515600" cy="826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What is inquiry?</a:t>
            </a:r>
            <a:endParaRPr/>
          </a:p>
        </p:txBody>
      </p:sp>
      <p:sp>
        <p:nvSpPr>
          <p:cNvPr id="714" name="Google Shape;714;p91"/>
          <p:cNvSpPr txBox="1"/>
          <p:nvPr>
            <p:ph idx="1" type="body"/>
          </p:nvPr>
        </p:nvSpPr>
        <p:spPr>
          <a:xfrm>
            <a:off x="838200" y="2735400"/>
            <a:ext cx="10515600" cy="3209400"/>
          </a:xfrm>
          <a:prstGeom prst="rect">
            <a:avLst/>
          </a:prstGeom>
        </p:spPr>
        <p:txBody>
          <a:bodyPr anchorCtr="0" anchor="t" bIns="45700" lIns="91425" spcFirstLastPara="1" rIns="91425" wrap="square" tIns="45700">
            <a:noAutofit/>
          </a:bodyPr>
          <a:lstStyle/>
          <a:p>
            <a:pPr indent="-340528" lvl="0" marL="340528" rtl="0" algn="l">
              <a:lnSpc>
                <a:spcPct val="100000"/>
              </a:lnSpc>
              <a:spcBef>
                <a:spcPts val="0"/>
              </a:spcBef>
              <a:spcAft>
                <a:spcPts val="0"/>
              </a:spcAft>
              <a:buClr>
                <a:srgbClr val="5E524C"/>
              </a:buClr>
              <a:buSzPts val="2400"/>
              <a:buChar char="•"/>
            </a:pPr>
            <a:r>
              <a:rPr b="1" lang="en-US" sz="2400"/>
              <a:t>ENGAGE</a:t>
            </a:r>
            <a:r>
              <a:rPr lang="en-US" sz="2400"/>
              <a:t>: Learners are engaged collaboratively by </a:t>
            </a:r>
            <a:r>
              <a:rPr b="1" lang="en-US" sz="2400">
                <a:solidFill>
                  <a:srgbClr val="002060"/>
                </a:solidFill>
              </a:rPr>
              <a:t>questions</a:t>
            </a:r>
            <a:endParaRPr sz="2400">
              <a:solidFill>
                <a:schemeClr val="dk1"/>
              </a:solidFill>
            </a:endParaRPr>
          </a:p>
          <a:p>
            <a:pPr indent="-340528" lvl="0" marL="340528" rtl="0" algn="l">
              <a:lnSpc>
                <a:spcPct val="100000"/>
              </a:lnSpc>
              <a:spcBef>
                <a:spcPts val="1000"/>
              </a:spcBef>
              <a:spcAft>
                <a:spcPts val="0"/>
              </a:spcAft>
              <a:buClr>
                <a:srgbClr val="5E524C"/>
              </a:buClr>
              <a:buSzPts val="2400"/>
              <a:buChar char="•"/>
            </a:pPr>
            <a:r>
              <a:rPr b="1" lang="en-US" sz="2400"/>
              <a:t>EXPLORE</a:t>
            </a:r>
            <a:r>
              <a:rPr lang="en-US" sz="2400"/>
              <a:t>: Learners give priority to </a:t>
            </a:r>
            <a:r>
              <a:rPr b="1" lang="en-US" sz="2400">
                <a:solidFill>
                  <a:srgbClr val="002060"/>
                </a:solidFill>
              </a:rPr>
              <a:t>evidence</a:t>
            </a:r>
            <a:endParaRPr sz="2400">
              <a:solidFill>
                <a:schemeClr val="dk1"/>
              </a:solidFill>
            </a:endParaRPr>
          </a:p>
          <a:p>
            <a:pPr indent="-340528" lvl="0" marL="340528" rtl="0" algn="l">
              <a:lnSpc>
                <a:spcPct val="100000"/>
              </a:lnSpc>
              <a:spcBef>
                <a:spcPts val="1000"/>
              </a:spcBef>
              <a:spcAft>
                <a:spcPts val="0"/>
              </a:spcAft>
              <a:buClr>
                <a:srgbClr val="5E524C"/>
              </a:buClr>
              <a:buSzPts val="2400"/>
              <a:buChar char="•"/>
            </a:pPr>
            <a:r>
              <a:rPr b="1" lang="en-US" sz="2400"/>
              <a:t>EXPLAIN</a:t>
            </a:r>
            <a:r>
              <a:rPr lang="en-US" sz="2400"/>
              <a:t>: Learners formulate </a:t>
            </a:r>
            <a:r>
              <a:rPr b="1" lang="en-US" sz="2400">
                <a:solidFill>
                  <a:srgbClr val="002060"/>
                </a:solidFill>
              </a:rPr>
              <a:t>explanations</a:t>
            </a:r>
            <a:r>
              <a:rPr b="1" lang="en-US" sz="2400">
                <a:solidFill>
                  <a:srgbClr val="5E524C"/>
                </a:solidFill>
              </a:rPr>
              <a:t> </a:t>
            </a:r>
            <a:r>
              <a:rPr lang="en-US" sz="2400">
                <a:solidFill>
                  <a:srgbClr val="5E524C"/>
                </a:solidFill>
              </a:rPr>
              <a:t>f</a:t>
            </a:r>
            <a:r>
              <a:rPr lang="en-US" sz="2400"/>
              <a:t>rom evidence</a:t>
            </a:r>
            <a:endParaRPr sz="2400"/>
          </a:p>
          <a:p>
            <a:pPr indent="-340528" lvl="0" marL="340528" rtl="0" algn="l">
              <a:lnSpc>
                <a:spcPct val="100000"/>
              </a:lnSpc>
              <a:spcBef>
                <a:spcPts val="1000"/>
              </a:spcBef>
              <a:spcAft>
                <a:spcPts val="0"/>
              </a:spcAft>
              <a:buClr>
                <a:srgbClr val="5E524C"/>
              </a:buClr>
              <a:buSzPts val="2400"/>
              <a:buChar char="•"/>
            </a:pPr>
            <a:r>
              <a:rPr b="1" lang="en-US" sz="2400"/>
              <a:t>ELABORATE</a:t>
            </a:r>
            <a:r>
              <a:rPr lang="en-US" sz="2400"/>
              <a:t>: Learners</a:t>
            </a:r>
            <a:r>
              <a:rPr b="1" lang="en-US" sz="2400">
                <a:solidFill>
                  <a:srgbClr val="5E524C"/>
                </a:solidFill>
              </a:rPr>
              <a:t> </a:t>
            </a:r>
            <a:r>
              <a:rPr b="1" lang="en-US" sz="2400">
                <a:solidFill>
                  <a:srgbClr val="002060"/>
                </a:solidFill>
              </a:rPr>
              <a:t>revise</a:t>
            </a:r>
            <a:r>
              <a:rPr b="1" lang="en-US" sz="2400">
                <a:solidFill>
                  <a:srgbClr val="5E524C"/>
                </a:solidFill>
              </a:rPr>
              <a:t> </a:t>
            </a:r>
            <a:r>
              <a:rPr lang="en-US" sz="2400"/>
              <a:t>their explanations in light of alternative explanations</a:t>
            </a:r>
            <a:endParaRPr sz="2400"/>
          </a:p>
          <a:p>
            <a:pPr indent="-340528" lvl="0" marL="340528" rtl="0" algn="l">
              <a:lnSpc>
                <a:spcPct val="100000"/>
              </a:lnSpc>
              <a:spcBef>
                <a:spcPts val="1000"/>
              </a:spcBef>
              <a:spcAft>
                <a:spcPts val="1000"/>
              </a:spcAft>
              <a:buClr>
                <a:srgbClr val="5E524C"/>
              </a:buClr>
              <a:buSzPts val="2400"/>
              <a:buChar char="•"/>
            </a:pPr>
            <a:r>
              <a:rPr b="1" lang="en-US" sz="2400"/>
              <a:t>EVALUATE</a:t>
            </a:r>
            <a:r>
              <a:rPr lang="en-US" sz="2400"/>
              <a:t>: Learners</a:t>
            </a:r>
            <a:r>
              <a:rPr b="1" lang="en-US" sz="2400"/>
              <a:t> </a:t>
            </a:r>
            <a:r>
              <a:rPr b="1" lang="en-US" sz="2400">
                <a:solidFill>
                  <a:srgbClr val="002060"/>
                </a:solidFill>
              </a:rPr>
              <a:t>communicate and justify</a:t>
            </a:r>
            <a:r>
              <a:rPr b="1" lang="en-US" sz="2400">
                <a:solidFill>
                  <a:srgbClr val="5E524C"/>
                </a:solidFill>
              </a:rPr>
              <a:t> </a:t>
            </a:r>
            <a:r>
              <a:rPr lang="en-US" sz="2400">
                <a:solidFill>
                  <a:srgbClr val="666665"/>
                </a:solidFill>
              </a:rPr>
              <a:t>their proposed explanations</a:t>
            </a:r>
            <a:endParaRPr sz="2400">
              <a:solidFill>
                <a:srgbClr val="666665"/>
              </a:solidFill>
            </a:endParaRPr>
          </a:p>
        </p:txBody>
      </p:sp>
      <p:pic>
        <p:nvPicPr>
          <p:cNvPr id="715" name="Google Shape;715;p91"/>
          <p:cNvPicPr preferRelativeResize="0"/>
          <p:nvPr/>
        </p:nvPicPr>
        <p:blipFill rotWithShape="1">
          <a:blip r:embed="rId3">
            <a:alphaModFix/>
          </a:blip>
          <a:srcRect b="0" l="0" r="0" t="0"/>
          <a:stretch/>
        </p:blipFill>
        <p:spPr>
          <a:xfrm>
            <a:off x="457200" y="-420025"/>
            <a:ext cx="11125202" cy="2713454"/>
          </a:xfrm>
          <a:prstGeom prst="rect">
            <a:avLst/>
          </a:prstGeom>
          <a:noFill/>
          <a:ln>
            <a:noFill/>
          </a:ln>
        </p:spPr>
      </p:pic>
      <p:sp>
        <p:nvSpPr>
          <p:cNvPr id="716" name="Google Shape;716;p91"/>
          <p:cNvSpPr txBox="1"/>
          <p:nvPr>
            <p:ph idx="11" type="ftr"/>
          </p:nvPr>
        </p:nvSpPr>
        <p:spPr>
          <a:xfrm>
            <a:off x="850900" y="6356350"/>
            <a:ext cx="5972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1" name="Shape 1811"/>
        <p:cNvGrpSpPr/>
        <p:nvPr/>
      </p:nvGrpSpPr>
      <p:grpSpPr>
        <a:xfrm>
          <a:off x="0" y="0"/>
          <a:ext cx="0" cy="0"/>
          <a:chOff x="0" y="0"/>
          <a:chExt cx="0" cy="0"/>
        </a:xfrm>
      </p:grpSpPr>
      <p:sp>
        <p:nvSpPr>
          <p:cNvPr id="1812" name="Google Shape;1812;p217"/>
          <p:cNvSpPr txBox="1"/>
          <p:nvPr>
            <p:ph idx="4294967295" type="body"/>
          </p:nvPr>
        </p:nvSpPr>
        <p:spPr>
          <a:xfrm>
            <a:off x="730975" y="1442725"/>
            <a:ext cx="5303700" cy="4832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pic>
        <p:nvPicPr>
          <p:cNvPr id="1813" name="Google Shape;1813;p217"/>
          <p:cNvPicPr preferRelativeResize="0"/>
          <p:nvPr/>
        </p:nvPicPr>
        <p:blipFill>
          <a:blip r:embed="rId3">
            <a:alphaModFix/>
          </a:blip>
          <a:stretch>
            <a:fillRect/>
          </a:stretch>
        </p:blipFill>
        <p:spPr>
          <a:xfrm>
            <a:off x="929975" y="1373050"/>
            <a:ext cx="7520889" cy="5043600"/>
          </a:xfrm>
          <a:prstGeom prst="rect">
            <a:avLst/>
          </a:prstGeom>
          <a:noFill/>
          <a:ln>
            <a:noFill/>
          </a:ln>
        </p:spPr>
      </p:pic>
      <p:pic>
        <p:nvPicPr>
          <p:cNvPr id="1814" name="Google Shape;1814;p217"/>
          <p:cNvPicPr preferRelativeResize="0"/>
          <p:nvPr/>
        </p:nvPicPr>
        <p:blipFill>
          <a:blip r:embed="rId4">
            <a:alphaModFix/>
          </a:blip>
          <a:stretch>
            <a:fillRect/>
          </a:stretch>
        </p:blipFill>
        <p:spPr>
          <a:xfrm>
            <a:off x="124800" y="24375"/>
            <a:ext cx="5348501" cy="1337125"/>
          </a:xfrm>
          <a:prstGeom prst="rect">
            <a:avLst/>
          </a:prstGeom>
          <a:noFill/>
          <a:ln>
            <a:noFill/>
          </a:ln>
        </p:spPr>
      </p:pic>
      <p:sp>
        <p:nvSpPr>
          <p:cNvPr id="1815" name="Google Shape;1815;p217"/>
          <p:cNvSpPr txBox="1"/>
          <p:nvPr/>
        </p:nvSpPr>
        <p:spPr>
          <a:xfrm>
            <a:off x="8739400" y="2382150"/>
            <a:ext cx="3231900" cy="18993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Open Sans"/>
              <a:buChar char="●"/>
            </a:pPr>
            <a:r>
              <a:rPr b="1" lang="en-US" sz="2100">
                <a:latin typeface="Open Sans"/>
                <a:ea typeface="Open Sans"/>
                <a:cs typeface="Open Sans"/>
                <a:sym typeface="Open Sans"/>
              </a:rPr>
              <a:t>Why did the storm cause rain in some places and snow in other places in California?</a:t>
            </a:r>
            <a:endParaRPr b="1" sz="2100">
              <a:latin typeface="Open Sans"/>
              <a:ea typeface="Open Sans"/>
              <a:cs typeface="Open Sans"/>
              <a:sym typeface="Open Sans"/>
            </a:endParaRPr>
          </a:p>
        </p:txBody>
      </p:sp>
      <p:sp>
        <p:nvSpPr>
          <p:cNvPr id="1816" name="Google Shape;1816;p217"/>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817" name="Google Shape;1817;p217"/>
          <p:cNvSpPr txBox="1"/>
          <p:nvPr/>
        </p:nvSpPr>
        <p:spPr>
          <a:xfrm>
            <a:off x="6688175" y="1922450"/>
            <a:ext cx="1143000" cy="5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0000FF"/>
                </a:solidFill>
                <a:latin typeface="Open Sans"/>
                <a:ea typeface="Open Sans"/>
                <a:cs typeface="Open Sans"/>
                <a:sym typeface="Open Sans"/>
              </a:rPr>
              <a:t>SNOW</a:t>
            </a:r>
            <a:endParaRPr>
              <a:solidFill>
                <a:srgbClr val="0000FF"/>
              </a:solidFill>
              <a:latin typeface="Open Sans"/>
              <a:ea typeface="Open Sans"/>
              <a:cs typeface="Open Sans"/>
              <a:sym typeface="Open Sans"/>
            </a:endParaRPr>
          </a:p>
        </p:txBody>
      </p:sp>
      <p:sp>
        <p:nvSpPr>
          <p:cNvPr id="1818" name="Google Shape;1818;p217"/>
          <p:cNvSpPr txBox="1"/>
          <p:nvPr/>
        </p:nvSpPr>
        <p:spPr>
          <a:xfrm>
            <a:off x="2657275" y="3459825"/>
            <a:ext cx="1143000" cy="55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0000FF"/>
                </a:solidFill>
                <a:latin typeface="Open Sans"/>
                <a:ea typeface="Open Sans"/>
                <a:cs typeface="Open Sans"/>
                <a:sym typeface="Open Sans"/>
              </a:rPr>
              <a:t>RAIN</a:t>
            </a:r>
            <a:endParaRPr/>
          </a:p>
        </p:txBody>
      </p:sp>
      <p:sp>
        <p:nvSpPr>
          <p:cNvPr id="1819" name="Google Shape;1819;p217"/>
          <p:cNvSpPr txBox="1"/>
          <p:nvPr/>
        </p:nvSpPr>
        <p:spPr>
          <a:xfrm>
            <a:off x="4685275" y="2790525"/>
            <a:ext cx="1349400" cy="66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0000FF"/>
                </a:solidFill>
                <a:latin typeface="Open Sans"/>
                <a:ea typeface="Open Sans"/>
                <a:cs typeface="Open Sans"/>
                <a:sym typeface="Open Sans"/>
              </a:rPr>
              <a:t>RAIN/</a:t>
            </a:r>
            <a:r>
              <a:rPr lang="en-US">
                <a:solidFill>
                  <a:srgbClr val="0000FF"/>
                </a:solidFill>
                <a:latin typeface="Open Sans"/>
                <a:ea typeface="Open Sans"/>
                <a:cs typeface="Open Sans"/>
                <a:sym typeface="Open Sans"/>
              </a:rPr>
              <a:t>SNOW MIX</a:t>
            </a:r>
            <a:endParaRPr/>
          </a:p>
        </p:txBody>
      </p:sp>
      <p:sp>
        <p:nvSpPr>
          <p:cNvPr id="1820" name="Google Shape;1820;p217"/>
          <p:cNvSpPr txBox="1"/>
          <p:nvPr/>
        </p:nvSpPr>
        <p:spPr>
          <a:xfrm>
            <a:off x="8739400" y="4281450"/>
            <a:ext cx="2875500" cy="10944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0000FF"/>
              </a:buClr>
              <a:buSzPts val="2100"/>
              <a:buFont typeface="Open Sans"/>
              <a:buChar char="●"/>
            </a:pPr>
            <a:r>
              <a:rPr lang="en-US" sz="2100">
                <a:solidFill>
                  <a:srgbClr val="0000FF"/>
                </a:solidFill>
                <a:latin typeface="Open Sans"/>
                <a:ea typeface="Open Sans"/>
                <a:cs typeface="Open Sans"/>
                <a:sym typeface="Open Sans"/>
              </a:rPr>
              <a:t>Air temperature decreases as altitude increases</a:t>
            </a:r>
            <a:endParaRPr sz="2100">
              <a:solidFill>
                <a:srgbClr val="0000FF"/>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2">
                                            <p:txEl>
                                              <p:pRg end="0" st="0"/>
                                            </p:txEl>
                                          </p:spTgt>
                                        </p:tgtEl>
                                        <p:attrNameLst>
                                          <p:attrName>style.visibility</p:attrName>
                                        </p:attrNameLst>
                                      </p:cBhvr>
                                      <p:to>
                                        <p:strVal val="visible"/>
                                      </p:to>
                                    </p:set>
                                    <p:animEffect filter="fade" transition="in">
                                      <p:cBhvr>
                                        <p:cTn dur="1000"/>
                                        <p:tgtEl>
                                          <p:spTgt spid="18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2">
                                            <p:txEl>
                                              <p:pRg end="1" st="1"/>
                                            </p:txEl>
                                          </p:spTgt>
                                        </p:tgtEl>
                                        <p:attrNameLst>
                                          <p:attrName>style.visibility</p:attrName>
                                        </p:attrNameLst>
                                      </p:cBhvr>
                                      <p:to>
                                        <p:strVal val="visible"/>
                                      </p:to>
                                    </p:set>
                                    <p:animEffect filter="fade" transition="in">
                                      <p:cBhvr>
                                        <p:cTn dur="1000"/>
                                        <p:tgtEl>
                                          <p:spTgt spid="181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0"/>
                                        </p:tgtEl>
                                        <p:attrNameLst>
                                          <p:attrName>style.visibility</p:attrName>
                                        </p:attrNameLst>
                                      </p:cBhvr>
                                      <p:to>
                                        <p:strVal val="visible"/>
                                      </p:to>
                                    </p:set>
                                    <p:animEffect filter="fade" transition="in">
                                      <p:cBhvr>
                                        <p:cTn dur="1000"/>
                                        <p:tgtEl>
                                          <p:spTgt spid="182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818"/>
                                        </p:tgtEl>
                                        <p:attrNameLst>
                                          <p:attrName>style.visibility</p:attrName>
                                        </p:attrNameLst>
                                      </p:cBhvr>
                                      <p:to>
                                        <p:strVal val="visible"/>
                                      </p:to>
                                    </p:set>
                                    <p:animEffect filter="fade" transition="in">
                                      <p:cBhvr>
                                        <p:cTn dur="1000"/>
                                        <p:tgtEl>
                                          <p:spTgt spid="181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817"/>
                                        </p:tgtEl>
                                        <p:attrNameLst>
                                          <p:attrName>style.visibility</p:attrName>
                                        </p:attrNameLst>
                                      </p:cBhvr>
                                      <p:to>
                                        <p:strVal val="visible"/>
                                      </p:to>
                                    </p:set>
                                    <p:animEffect filter="fade" transition="in">
                                      <p:cBhvr>
                                        <p:cTn dur="1000"/>
                                        <p:tgtEl>
                                          <p:spTgt spid="1817"/>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819"/>
                                        </p:tgtEl>
                                        <p:attrNameLst>
                                          <p:attrName>style.visibility</p:attrName>
                                        </p:attrNameLst>
                                      </p:cBhvr>
                                      <p:to>
                                        <p:strVal val="visible"/>
                                      </p:to>
                                    </p:set>
                                    <p:animEffect filter="fade" transition="in">
                                      <p:cBhvr>
                                        <p:cTn dur="1000"/>
                                        <p:tgtEl>
                                          <p:spTgt spid="18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4" name="Shape 1824"/>
        <p:cNvGrpSpPr/>
        <p:nvPr/>
      </p:nvGrpSpPr>
      <p:grpSpPr>
        <a:xfrm>
          <a:off x="0" y="0"/>
          <a:ext cx="0" cy="0"/>
          <a:chOff x="0" y="0"/>
          <a:chExt cx="0" cy="0"/>
        </a:xfrm>
      </p:grpSpPr>
      <p:sp>
        <p:nvSpPr>
          <p:cNvPr id="1825" name="Google Shape;1825;p218"/>
          <p:cNvSpPr txBox="1"/>
          <p:nvPr>
            <p:ph idx="1" type="body"/>
          </p:nvPr>
        </p:nvSpPr>
        <p:spPr>
          <a:xfrm>
            <a:off x="838200" y="2212725"/>
            <a:ext cx="10515600" cy="2708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Model Ideas are applicable to Culminating Task: Challenge 1?</a:t>
            </a:r>
            <a:endParaRPr/>
          </a:p>
          <a:p>
            <a:pPr indent="0" lvl="0" marL="457200" rtl="0" algn="l">
              <a:spcBef>
                <a:spcPts val="0"/>
              </a:spcBef>
              <a:spcAft>
                <a:spcPts val="0"/>
              </a:spcAft>
              <a:buNone/>
            </a:pPr>
            <a:r>
              <a:t/>
            </a:r>
            <a:endParaRPr i="1" sz="2400"/>
          </a:p>
          <a:p>
            <a:pPr indent="0" lvl="0" marL="0" rtl="0" algn="l">
              <a:spcBef>
                <a:spcPts val="0"/>
              </a:spcBef>
              <a:spcAft>
                <a:spcPts val="0"/>
              </a:spcAft>
              <a:buNone/>
            </a:pPr>
            <a:r>
              <a:t/>
            </a:r>
            <a:endParaRPr i="1"/>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
        <p:nvSpPr>
          <p:cNvPr id="1826" name="Google Shape;1826;p218"/>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827" name="Google Shape;1827;p218"/>
          <p:cNvPicPr preferRelativeResize="0"/>
          <p:nvPr/>
        </p:nvPicPr>
        <p:blipFill>
          <a:blip r:embed="rId3">
            <a:alphaModFix/>
          </a:blip>
          <a:stretch>
            <a:fillRect/>
          </a:stretch>
        </p:blipFill>
        <p:spPr>
          <a:xfrm>
            <a:off x="2221799" y="291686"/>
            <a:ext cx="994500" cy="994500"/>
          </a:xfrm>
          <a:prstGeom prst="rect">
            <a:avLst/>
          </a:prstGeom>
          <a:noFill/>
          <a:ln>
            <a:noFill/>
          </a:ln>
        </p:spPr>
      </p:pic>
      <p:pic>
        <p:nvPicPr>
          <p:cNvPr id="1828" name="Google Shape;1828;p218"/>
          <p:cNvPicPr preferRelativeResize="0"/>
          <p:nvPr/>
        </p:nvPicPr>
        <p:blipFill>
          <a:blip r:embed="rId4">
            <a:alphaModFix/>
          </a:blip>
          <a:stretch>
            <a:fillRect/>
          </a:stretch>
        </p:blipFill>
        <p:spPr>
          <a:xfrm>
            <a:off x="3483525" y="120350"/>
            <a:ext cx="5348501" cy="1337125"/>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2" name="Shape 1832"/>
        <p:cNvGrpSpPr/>
        <p:nvPr/>
      </p:nvGrpSpPr>
      <p:grpSpPr>
        <a:xfrm>
          <a:off x="0" y="0"/>
          <a:ext cx="0" cy="0"/>
          <a:chOff x="0" y="0"/>
          <a:chExt cx="0" cy="0"/>
        </a:xfrm>
      </p:grpSpPr>
      <p:sp>
        <p:nvSpPr>
          <p:cNvPr id="1833" name="Google Shape;1833;p219"/>
          <p:cNvSpPr txBox="1"/>
          <p:nvPr>
            <p:ph idx="4294967295" type="body"/>
          </p:nvPr>
        </p:nvSpPr>
        <p:spPr>
          <a:xfrm>
            <a:off x="730975" y="1442725"/>
            <a:ext cx="5303700" cy="4832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pic>
        <p:nvPicPr>
          <p:cNvPr id="1834" name="Google Shape;1834;p219"/>
          <p:cNvPicPr preferRelativeResize="0"/>
          <p:nvPr/>
        </p:nvPicPr>
        <p:blipFill>
          <a:blip r:embed="rId3">
            <a:alphaModFix/>
          </a:blip>
          <a:stretch>
            <a:fillRect/>
          </a:stretch>
        </p:blipFill>
        <p:spPr>
          <a:xfrm>
            <a:off x="76200" y="-67250"/>
            <a:ext cx="5715000" cy="1428750"/>
          </a:xfrm>
          <a:prstGeom prst="rect">
            <a:avLst/>
          </a:prstGeom>
          <a:noFill/>
          <a:ln>
            <a:noFill/>
          </a:ln>
        </p:spPr>
      </p:pic>
      <p:sp>
        <p:nvSpPr>
          <p:cNvPr id="1835" name="Google Shape;1835;p219"/>
          <p:cNvSpPr txBox="1"/>
          <p:nvPr/>
        </p:nvSpPr>
        <p:spPr>
          <a:xfrm>
            <a:off x="8951800" y="1791700"/>
            <a:ext cx="2988900" cy="41970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Font typeface="Open Sans"/>
              <a:buChar char="●"/>
            </a:pPr>
            <a:r>
              <a:rPr b="1" lang="en-US" sz="2400">
                <a:latin typeface="Open Sans"/>
                <a:ea typeface="Open Sans"/>
                <a:cs typeface="Open Sans"/>
                <a:sym typeface="Open Sans"/>
              </a:rPr>
              <a:t>As the storm moved east, why did it snow in some areas but not in others?</a:t>
            </a:r>
            <a:endParaRPr b="1" sz="2400">
              <a:latin typeface="Open Sans"/>
              <a:ea typeface="Open Sans"/>
              <a:cs typeface="Open Sans"/>
              <a:sym typeface="Open Sans"/>
            </a:endParaRPr>
          </a:p>
          <a:p>
            <a:pPr indent="0" lvl="0" marL="457200" rtl="0" algn="l">
              <a:spcBef>
                <a:spcPts val="0"/>
              </a:spcBef>
              <a:spcAft>
                <a:spcPts val="0"/>
              </a:spcAft>
              <a:buNone/>
            </a:pPr>
            <a:r>
              <a:t/>
            </a:r>
            <a:endParaRPr sz="2400">
              <a:latin typeface="Open Sans"/>
              <a:ea typeface="Open Sans"/>
              <a:cs typeface="Open Sans"/>
              <a:sym typeface="Open Sans"/>
            </a:endParaRPr>
          </a:p>
          <a:p>
            <a:pPr indent="-381000" lvl="0" marL="457200" rtl="0" algn="l">
              <a:spcBef>
                <a:spcPts val="0"/>
              </a:spcBef>
              <a:spcAft>
                <a:spcPts val="0"/>
              </a:spcAft>
              <a:buSzPts val="2400"/>
              <a:buFont typeface="Open Sans"/>
              <a:buChar char="●"/>
            </a:pPr>
            <a:r>
              <a:rPr lang="en-US" sz="2400">
                <a:latin typeface="Open Sans"/>
                <a:ea typeface="Open Sans"/>
                <a:cs typeface="Open Sans"/>
                <a:sym typeface="Open Sans"/>
              </a:rPr>
              <a:t>Complete Steps 1- 4 in table groups</a:t>
            </a:r>
            <a:endParaRPr sz="2400">
              <a:latin typeface="Open Sans"/>
              <a:ea typeface="Open Sans"/>
              <a:cs typeface="Open Sans"/>
              <a:sym typeface="Open Sans"/>
            </a:endParaRPr>
          </a:p>
        </p:txBody>
      </p:sp>
      <p:pic>
        <p:nvPicPr>
          <p:cNvPr id="1836" name="Google Shape;1836;p219"/>
          <p:cNvPicPr preferRelativeResize="0"/>
          <p:nvPr/>
        </p:nvPicPr>
        <p:blipFill>
          <a:blip r:embed="rId4">
            <a:alphaModFix/>
          </a:blip>
          <a:stretch>
            <a:fillRect/>
          </a:stretch>
        </p:blipFill>
        <p:spPr>
          <a:xfrm>
            <a:off x="486850" y="1442725"/>
            <a:ext cx="9676875" cy="4651650"/>
          </a:xfrm>
          <a:prstGeom prst="rect">
            <a:avLst/>
          </a:prstGeom>
          <a:noFill/>
          <a:ln>
            <a:noFill/>
          </a:ln>
        </p:spPr>
      </p:pic>
      <p:sp>
        <p:nvSpPr>
          <p:cNvPr id="1837" name="Google Shape;1837;p219"/>
          <p:cNvSpPr txBox="1"/>
          <p:nvPr>
            <p:ph idx="11" type="ftr"/>
          </p:nvPr>
        </p:nvSpPr>
        <p:spPr>
          <a:xfrm>
            <a:off x="533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3">
                                            <p:txEl>
                                              <p:pRg end="0" st="0"/>
                                            </p:txEl>
                                          </p:spTgt>
                                        </p:tgtEl>
                                        <p:attrNameLst>
                                          <p:attrName>style.visibility</p:attrName>
                                        </p:attrNameLst>
                                      </p:cBhvr>
                                      <p:to>
                                        <p:strVal val="visible"/>
                                      </p:to>
                                    </p:set>
                                    <p:animEffect filter="fade" transition="in">
                                      <p:cBhvr>
                                        <p:cTn dur="1000"/>
                                        <p:tgtEl>
                                          <p:spTgt spid="18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3">
                                            <p:txEl>
                                              <p:pRg end="1" st="1"/>
                                            </p:txEl>
                                          </p:spTgt>
                                        </p:tgtEl>
                                        <p:attrNameLst>
                                          <p:attrName>style.visibility</p:attrName>
                                        </p:attrNameLst>
                                      </p:cBhvr>
                                      <p:to>
                                        <p:strVal val="visible"/>
                                      </p:to>
                                    </p:set>
                                    <p:animEffect filter="fade" transition="in">
                                      <p:cBhvr>
                                        <p:cTn dur="1000"/>
                                        <p:tgtEl>
                                          <p:spTgt spid="18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5">
                                            <p:txEl>
                                              <p:pRg end="0" st="0"/>
                                            </p:txEl>
                                          </p:spTgt>
                                        </p:tgtEl>
                                        <p:attrNameLst>
                                          <p:attrName>style.visibility</p:attrName>
                                        </p:attrNameLst>
                                      </p:cBhvr>
                                      <p:to>
                                        <p:strVal val="visible"/>
                                      </p:to>
                                    </p:set>
                                    <p:animEffect filter="fade" transition="in">
                                      <p:cBhvr>
                                        <p:cTn dur="1000"/>
                                        <p:tgtEl>
                                          <p:spTgt spid="183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5">
                                            <p:txEl>
                                              <p:pRg end="1" st="1"/>
                                            </p:txEl>
                                          </p:spTgt>
                                        </p:tgtEl>
                                        <p:attrNameLst>
                                          <p:attrName>style.visibility</p:attrName>
                                        </p:attrNameLst>
                                      </p:cBhvr>
                                      <p:to>
                                        <p:strVal val="visible"/>
                                      </p:to>
                                    </p:set>
                                    <p:animEffect filter="fade" transition="in">
                                      <p:cBhvr>
                                        <p:cTn dur="1000"/>
                                        <p:tgtEl>
                                          <p:spTgt spid="183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5">
                                            <p:txEl>
                                              <p:pRg end="2" st="2"/>
                                            </p:txEl>
                                          </p:spTgt>
                                        </p:tgtEl>
                                        <p:attrNameLst>
                                          <p:attrName>style.visibility</p:attrName>
                                        </p:attrNameLst>
                                      </p:cBhvr>
                                      <p:to>
                                        <p:strVal val="visible"/>
                                      </p:to>
                                    </p:set>
                                    <p:animEffect filter="fade" transition="in">
                                      <p:cBhvr>
                                        <p:cTn dur="1000"/>
                                        <p:tgtEl>
                                          <p:spTgt spid="183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2" name="Shape 1842"/>
        <p:cNvGrpSpPr/>
        <p:nvPr/>
      </p:nvGrpSpPr>
      <p:grpSpPr>
        <a:xfrm>
          <a:off x="0" y="0"/>
          <a:ext cx="0" cy="0"/>
          <a:chOff x="0" y="0"/>
          <a:chExt cx="0" cy="0"/>
        </a:xfrm>
      </p:grpSpPr>
      <p:pic>
        <p:nvPicPr>
          <p:cNvPr id="1843" name="Google Shape;1843;p220"/>
          <p:cNvPicPr preferRelativeResize="0"/>
          <p:nvPr/>
        </p:nvPicPr>
        <p:blipFill>
          <a:blip r:embed="rId3">
            <a:alphaModFix/>
          </a:blip>
          <a:stretch>
            <a:fillRect/>
          </a:stretch>
        </p:blipFill>
        <p:spPr>
          <a:xfrm>
            <a:off x="6184525" y="284775"/>
            <a:ext cx="4328080" cy="5769202"/>
          </a:xfrm>
          <a:prstGeom prst="rect">
            <a:avLst/>
          </a:prstGeom>
          <a:noFill/>
          <a:ln>
            <a:noFill/>
          </a:ln>
        </p:spPr>
      </p:pic>
      <p:pic>
        <p:nvPicPr>
          <p:cNvPr id="1844" name="Google Shape;1844;p220"/>
          <p:cNvPicPr preferRelativeResize="0"/>
          <p:nvPr/>
        </p:nvPicPr>
        <p:blipFill>
          <a:blip r:embed="rId4">
            <a:alphaModFix/>
          </a:blip>
          <a:stretch>
            <a:fillRect/>
          </a:stretch>
        </p:blipFill>
        <p:spPr>
          <a:xfrm>
            <a:off x="76200" y="-67250"/>
            <a:ext cx="5715000" cy="1428750"/>
          </a:xfrm>
          <a:prstGeom prst="rect">
            <a:avLst/>
          </a:prstGeom>
          <a:noFill/>
          <a:ln>
            <a:noFill/>
          </a:ln>
        </p:spPr>
      </p:pic>
      <p:sp>
        <p:nvSpPr>
          <p:cNvPr id="1845" name="Google Shape;1845;p220"/>
          <p:cNvSpPr txBox="1"/>
          <p:nvPr>
            <p:ph idx="1" type="body"/>
          </p:nvPr>
        </p:nvSpPr>
        <p:spPr>
          <a:xfrm>
            <a:off x="376925" y="2084150"/>
            <a:ext cx="5119200" cy="3777600"/>
          </a:xfrm>
          <a:prstGeom prst="rect">
            <a:avLst/>
          </a:prstGeom>
        </p:spPr>
        <p:txBody>
          <a:bodyPr anchorCtr="0" anchor="t" bIns="45700" lIns="91425" spcFirstLastPara="1" rIns="91425" wrap="square" tIns="45700">
            <a:noAutofit/>
          </a:bodyPr>
          <a:lstStyle/>
          <a:p>
            <a:pPr indent="-381000" lvl="0" marL="457200" rtl="0" algn="l">
              <a:spcBef>
                <a:spcPts val="1000"/>
              </a:spcBef>
              <a:spcAft>
                <a:spcPts val="0"/>
              </a:spcAft>
              <a:buSzPts val="2400"/>
              <a:buChar char="●"/>
            </a:pPr>
            <a:r>
              <a:rPr lang="en-US" sz="2400"/>
              <a:t>Areas with heavy snowfall are colored blue </a:t>
            </a:r>
            <a:endParaRPr sz="2400"/>
          </a:p>
          <a:p>
            <a:pPr indent="0" lvl="0" marL="457200" rtl="0" algn="l">
              <a:spcBef>
                <a:spcPts val="1000"/>
              </a:spcBef>
              <a:spcAft>
                <a:spcPts val="0"/>
              </a:spcAft>
              <a:buNone/>
            </a:pPr>
            <a:r>
              <a:t/>
            </a:r>
            <a:endParaRPr sz="2400"/>
          </a:p>
          <a:p>
            <a:pPr indent="-381000" lvl="0" marL="457200" rtl="0" algn="l">
              <a:spcBef>
                <a:spcPts val="1000"/>
              </a:spcBef>
              <a:spcAft>
                <a:spcPts val="0"/>
              </a:spcAft>
              <a:buSzPts val="2400"/>
              <a:buChar char="●"/>
            </a:pPr>
            <a:r>
              <a:rPr lang="en-US" sz="2400"/>
              <a:t>Areas with no snowfall have a “x” on the map</a:t>
            </a:r>
            <a:endParaRPr sz="2400"/>
          </a:p>
          <a:p>
            <a:pPr indent="0" lvl="0" marL="457200" rtl="0" algn="l">
              <a:spcBef>
                <a:spcPts val="1000"/>
              </a:spcBef>
              <a:spcAft>
                <a:spcPts val="0"/>
              </a:spcAft>
              <a:buNone/>
            </a:pPr>
            <a:r>
              <a:t/>
            </a:r>
            <a:endParaRPr sz="2400"/>
          </a:p>
          <a:p>
            <a:pPr indent="-381000" lvl="0" marL="457200" rtl="0" algn="l">
              <a:spcBef>
                <a:spcPts val="1000"/>
              </a:spcBef>
              <a:spcAft>
                <a:spcPts val="0"/>
              </a:spcAft>
              <a:buSzPts val="2400"/>
              <a:buChar char="●"/>
            </a:pPr>
            <a:r>
              <a:rPr b="1" lang="en-US" sz="2400"/>
              <a:t>What was the trend in snowfall?</a:t>
            </a:r>
            <a:endParaRPr b="1" sz="2400"/>
          </a:p>
        </p:txBody>
      </p:sp>
      <p:sp>
        <p:nvSpPr>
          <p:cNvPr id="1846" name="Google Shape;1846;p220"/>
          <p:cNvSpPr/>
          <p:nvPr/>
        </p:nvSpPr>
        <p:spPr>
          <a:xfrm>
            <a:off x="8435825" y="1902925"/>
            <a:ext cx="297300" cy="293400"/>
          </a:xfrm>
          <a:prstGeom prst="ellipse">
            <a:avLst/>
          </a:prstGeom>
          <a:solidFill>
            <a:srgbClr val="1679C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220"/>
          <p:cNvSpPr/>
          <p:nvPr/>
        </p:nvSpPr>
        <p:spPr>
          <a:xfrm>
            <a:off x="7565600" y="2306950"/>
            <a:ext cx="297300" cy="293400"/>
          </a:xfrm>
          <a:prstGeom prst="ellipse">
            <a:avLst/>
          </a:prstGeom>
          <a:solidFill>
            <a:srgbClr val="1679C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220"/>
          <p:cNvSpPr/>
          <p:nvPr/>
        </p:nvSpPr>
        <p:spPr>
          <a:xfrm>
            <a:off x="7917850" y="1863075"/>
            <a:ext cx="297300" cy="293400"/>
          </a:xfrm>
          <a:prstGeom prst="ellipse">
            <a:avLst/>
          </a:prstGeom>
          <a:solidFill>
            <a:srgbClr val="1679C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220"/>
          <p:cNvSpPr/>
          <p:nvPr/>
        </p:nvSpPr>
        <p:spPr>
          <a:xfrm>
            <a:off x="8064375" y="2396925"/>
            <a:ext cx="297300" cy="293400"/>
          </a:xfrm>
          <a:prstGeom prst="ellipse">
            <a:avLst/>
          </a:prstGeom>
          <a:solidFill>
            <a:srgbClr val="1679C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220"/>
          <p:cNvSpPr/>
          <p:nvPr/>
        </p:nvSpPr>
        <p:spPr>
          <a:xfrm>
            <a:off x="8769100" y="5417975"/>
            <a:ext cx="297300" cy="293400"/>
          </a:xfrm>
          <a:prstGeom prst="ellipse">
            <a:avLst/>
          </a:prstGeom>
          <a:solidFill>
            <a:srgbClr val="1679C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220"/>
          <p:cNvSpPr txBox="1"/>
          <p:nvPr/>
        </p:nvSpPr>
        <p:spPr>
          <a:xfrm>
            <a:off x="9066400" y="5371175"/>
            <a:ext cx="1314300" cy="38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Open Sans"/>
                <a:ea typeface="Open Sans"/>
                <a:cs typeface="Open Sans"/>
                <a:sym typeface="Open Sans"/>
              </a:rPr>
              <a:t>Heavy Snow</a:t>
            </a:r>
            <a:endParaRPr>
              <a:latin typeface="Open Sans"/>
              <a:ea typeface="Open Sans"/>
              <a:cs typeface="Open Sans"/>
              <a:sym typeface="Open Sans"/>
            </a:endParaRPr>
          </a:p>
        </p:txBody>
      </p:sp>
      <p:sp>
        <p:nvSpPr>
          <p:cNvPr id="1852" name="Google Shape;1852;p220"/>
          <p:cNvSpPr/>
          <p:nvPr/>
        </p:nvSpPr>
        <p:spPr>
          <a:xfrm>
            <a:off x="7214950" y="4177000"/>
            <a:ext cx="297300" cy="293400"/>
          </a:xfrm>
          <a:prstGeom prst="mathMultiply">
            <a:avLst>
              <a:gd fmla="val 23520" name="adj1"/>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220"/>
          <p:cNvSpPr/>
          <p:nvPr/>
        </p:nvSpPr>
        <p:spPr>
          <a:xfrm>
            <a:off x="8015600" y="4065275"/>
            <a:ext cx="297300" cy="293400"/>
          </a:xfrm>
          <a:prstGeom prst="mathMultiply">
            <a:avLst>
              <a:gd fmla="val 23520" name="adj1"/>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220"/>
          <p:cNvSpPr/>
          <p:nvPr/>
        </p:nvSpPr>
        <p:spPr>
          <a:xfrm>
            <a:off x="8435825" y="4324400"/>
            <a:ext cx="297300" cy="293400"/>
          </a:xfrm>
          <a:prstGeom prst="mathMultiply">
            <a:avLst>
              <a:gd fmla="val 23520" name="adj1"/>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220"/>
          <p:cNvSpPr/>
          <p:nvPr/>
        </p:nvSpPr>
        <p:spPr>
          <a:xfrm>
            <a:off x="8064375" y="3497700"/>
            <a:ext cx="335100" cy="293400"/>
          </a:xfrm>
          <a:prstGeom prst="mathMultiply">
            <a:avLst>
              <a:gd fmla="val 23520" name="adj1"/>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220"/>
          <p:cNvSpPr/>
          <p:nvPr/>
        </p:nvSpPr>
        <p:spPr>
          <a:xfrm>
            <a:off x="8118000" y="2871100"/>
            <a:ext cx="297300" cy="293400"/>
          </a:xfrm>
          <a:prstGeom prst="mathMultiply">
            <a:avLst>
              <a:gd fmla="val 23520" name="adj1"/>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220"/>
          <p:cNvSpPr/>
          <p:nvPr/>
        </p:nvSpPr>
        <p:spPr>
          <a:xfrm>
            <a:off x="9276175" y="891900"/>
            <a:ext cx="297300" cy="293400"/>
          </a:xfrm>
          <a:prstGeom prst="mathMultiply">
            <a:avLst>
              <a:gd fmla="val 23520" name="adj1"/>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220"/>
          <p:cNvSpPr/>
          <p:nvPr/>
        </p:nvSpPr>
        <p:spPr>
          <a:xfrm>
            <a:off x="8769100" y="5758175"/>
            <a:ext cx="297300" cy="293400"/>
          </a:xfrm>
          <a:prstGeom prst="mathMultiply">
            <a:avLst>
              <a:gd fmla="val 23520" name="adj1"/>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220"/>
          <p:cNvSpPr txBox="1"/>
          <p:nvPr/>
        </p:nvSpPr>
        <p:spPr>
          <a:xfrm>
            <a:off x="9144025" y="5711375"/>
            <a:ext cx="1016100" cy="2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Open Sans"/>
                <a:ea typeface="Open Sans"/>
                <a:cs typeface="Open Sans"/>
                <a:sym typeface="Open Sans"/>
              </a:rPr>
              <a:t>No Snow</a:t>
            </a:r>
            <a:endParaRPr>
              <a:latin typeface="Open Sans"/>
              <a:ea typeface="Open Sans"/>
              <a:cs typeface="Open Sans"/>
              <a:sym typeface="Open Sans"/>
            </a:endParaRPr>
          </a:p>
        </p:txBody>
      </p:sp>
      <p:sp>
        <p:nvSpPr>
          <p:cNvPr id="1860" name="Google Shape;1860;p220"/>
          <p:cNvSpPr/>
          <p:nvPr/>
        </p:nvSpPr>
        <p:spPr>
          <a:xfrm>
            <a:off x="8793775" y="1425850"/>
            <a:ext cx="297300" cy="293400"/>
          </a:xfrm>
          <a:prstGeom prst="ellipse">
            <a:avLst/>
          </a:prstGeom>
          <a:solidFill>
            <a:srgbClr val="1679C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4" name="Shape 1864"/>
        <p:cNvGrpSpPr/>
        <p:nvPr/>
      </p:nvGrpSpPr>
      <p:grpSpPr>
        <a:xfrm>
          <a:off x="0" y="0"/>
          <a:ext cx="0" cy="0"/>
          <a:chOff x="0" y="0"/>
          <a:chExt cx="0" cy="0"/>
        </a:xfrm>
      </p:grpSpPr>
      <p:sp>
        <p:nvSpPr>
          <p:cNvPr id="1865" name="Google Shape;1865;p221"/>
          <p:cNvSpPr txBox="1"/>
          <p:nvPr>
            <p:ph idx="4294967295" type="body"/>
          </p:nvPr>
        </p:nvSpPr>
        <p:spPr>
          <a:xfrm>
            <a:off x="682775" y="1456575"/>
            <a:ext cx="5841300" cy="4445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381000" lvl="0" marL="457200" rtl="0" algn="l">
              <a:spcBef>
                <a:spcPts val="800"/>
              </a:spcBef>
              <a:spcAft>
                <a:spcPts val="0"/>
              </a:spcAft>
              <a:buSzPts val="2400"/>
              <a:buChar char="•"/>
            </a:pPr>
            <a:r>
              <a:rPr lang="en-US" sz="2400"/>
              <a:t>Areas with humidity &gt;70% are colored blue</a:t>
            </a:r>
            <a:endParaRPr sz="2400"/>
          </a:p>
          <a:p>
            <a:pPr indent="0" lvl="0" marL="457200" rtl="0" algn="l">
              <a:spcBef>
                <a:spcPts val="800"/>
              </a:spcBef>
              <a:spcAft>
                <a:spcPts val="0"/>
              </a:spcAft>
              <a:buNone/>
            </a:pPr>
            <a:r>
              <a:t/>
            </a:r>
            <a:endParaRPr sz="2400"/>
          </a:p>
          <a:p>
            <a:pPr indent="-381000" lvl="0" marL="457200" rtl="0" algn="l">
              <a:spcBef>
                <a:spcPts val="800"/>
              </a:spcBef>
              <a:spcAft>
                <a:spcPts val="0"/>
              </a:spcAft>
              <a:buSzPts val="2400"/>
              <a:buChar char="•"/>
            </a:pPr>
            <a:r>
              <a:rPr b="1" lang="en-US" sz="2400"/>
              <a:t>How does the humidity data help you understand why it snowed in some places but not in others?</a:t>
            </a:r>
            <a:endParaRPr b="1" sz="2400"/>
          </a:p>
        </p:txBody>
      </p:sp>
      <p:pic>
        <p:nvPicPr>
          <p:cNvPr id="1866" name="Google Shape;1866;p221"/>
          <p:cNvPicPr preferRelativeResize="0"/>
          <p:nvPr/>
        </p:nvPicPr>
        <p:blipFill>
          <a:blip r:embed="rId3">
            <a:alphaModFix/>
          </a:blip>
          <a:stretch>
            <a:fillRect/>
          </a:stretch>
        </p:blipFill>
        <p:spPr>
          <a:xfrm>
            <a:off x="76200" y="-67250"/>
            <a:ext cx="5715000" cy="1428750"/>
          </a:xfrm>
          <a:prstGeom prst="rect">
            <a:avLst/>
          </a:prstGeom>
          <a:noFill/>
          <a:ln>
            <a:noFill/>
          </a:ln>
        </p:spPr>
      </p:pic>
      <p:pic>
        <p:nvPicPr>
          <p:cNvPr id="1867" name="Google Shape;1867;p221"/>
          <p:cNvPicPr preferRelativeResize="0"/>
          <p:nvPr/>
        </p:nvPicPr>
        <p:blipFill>
          <a:blip r:embed="rId4">
            <a:alphaModFix/>
          </a:blip>
          <a:stretch>
            <a:fillRect/>
          </a:stretch>
        </p:blipFill>
        <p:spPr>
          <a:xfrm>
            <a:off x="6679825" y="303450"/>
            <a:ext cx="4320274" cy="5758822"/>
          </a:xfrm>
          <a:prstGeom prst="rect">
            <a:avLst/>
          </a:prstGeom>
          <a:noFill/>
          <a:ln>
            <a:noFill/>
          </a:ln>
        </p:spPr>
      </p:pic>
      <p:sp>
        <p:nvSpPr>
          <p:cNvPr id="1868" name="Google Shape;1868;p221"/>
          <p:cNvSpPr/>
          <p:nvPr/>
        </p:nvSpPr>
        <p:spPr>
          <a:xfrm>
            <a:off x="7581900" y="208597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221"/>
          <p:cNvSpPr/>
          <p:nvPr/>
        </p:nvSpPr>
        <p:spPr>
          <a:xfrm>
            <a:off x="8077200" y="2362200"/>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221"/>
          <p:cNvSpPr/>
          <p:nvPr/>
        </p:nvSpPr>
        <p:spPr>
          <a:xfrm>
            <a:off x="8562975" y="244792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221"/>
          <p:cNvSpPr/>
          <p:nvPr/>
        </p:nvSpPr>
        <p:spPr>
          <a:xfrm flipH="1">
            <a:off x="8401100" y="191452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221"/>
          <p:cNvSpPr/>
          <p:nvPr/>
        </p:nvSpPr>
        <p:spPr>
          <a:xfrm>
            <a:off x="9591675" y="2590800"/>
            <a:ext cx="238200" cy="2523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221"/>
          <p:cNvSpPr/>
          <p:nvPr/>
        </p:nvSpPr>
        <p:spPr>
          <a:xfrm>
            <a:off x="9706000" y="2338400"/>
            <a:ext cx="238200" cy="2523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221"/>
          <p:cNvSpPr/>
          <p:nvPr/>
        </p:nvSpPr>
        <p:spPr>
          <a:xfrm>
            <a:off x="8943975" y="194787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221"/>
          <p:cNvSpPr/>
          <p:nvPr/>
        </p:nvSpPr>
        <p:spPr>
          <a:xfrm>
            <a:off x="9220300" y="197642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221"/>
          <p:cNvSpPr/>
          <p:nvPr/>
        </p:nvSpPr>
        <p:spPr>
          <a:xfrm>
            <a:off x="9291638" y="1476350"/>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221"/>
          <p:cNvSpPr/>
          <p:nvPr/>
        </p:nvSpPr>
        <p:spPr>
          <a:xfrm>
            <a:off x="9782200" y="938225"/>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221"/>
          <p:cNvSpPr/>
          <p:nvPr/>
        </p:nvSpPr>
        <p:spPr>
          <a:xfrm>
            <a:off x="8982100" y="852500"/>
            <a:ext cx="238200" cy="228600"/>
          </a:xfrm>
          <a:prstGeom prst="rect">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221"/>
          <p:cNvSpPr txBox="1"/>
          <p:nvPr>
            <p:ph idx="11" type="ftr"/>
          </p:nvPr>
        </p:nvSpPr>
        <p:spPr>
          <a:xfrm>
            <a:off x="6858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5">
                                            <p:txEl>
                                              <p:pRg end="0" st="0"/>
                                            </p:txEl>
                                          </p:spTgt>
                                        </p:tgtEl>
                                        <p:attrNameLst>
                                          <p:attrName>style.visibility</p:attrName>
                                        </p:attrNameLst>
                                      </p:cBhvr>
                                      <p:to>
                                        <p:strVal val="visible"/>
                                      </p:to>
                                    </p:set>
                                    <p:animEffect filter="fade" transition="in">
                                      <p:cBhvr>
                                        <p:cTn dur="1000"/>
                                        <p:tgtEl>
                                          <p:spTgt spid="186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5">
                                            <p:txEl>
                                              <p:pRg end="1" st="1"/>
                                            </p:txEl>
                                          </p:spTgt>
                                        </p:tgtEl>
                                        <p:attrNameLst>
                                          <p:attrName>style.visibility</p:attrName>
                                        </p:attrNameLst>
                                      </p:cBhvr>
                                      <p:to>
                                        <p:strVal val="visible"/>
                                      </p:to>
                                    </p:set>
                                    <p:animEffect filter="fade" transition="in">
                                      <p:cBhvr>
                                        <p:cTn dur="1000"/>
                                        <p:tgtEl>
                                          <p:spTgt spid="186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5">
                                            <p:txEl>
                                              <p:pRg end="2" st="2"/>
                                            </p:txEl>
                                          </p:spTgt>
                                        </p:tgtEl>
                                        <p:attrNameLst>
                                          <p:attrName>style.visibility</p:attrName>
                                        </p:attrNameLst>
                                      </p:cBhvr>
                                      <p:to>
                                        <p:strVal val="visible"/>
                                      </p:to>
                                    </p:set>
                                    <p:animEffect filter="fade" transition="in">
                                      <p:cBhvr>
                                        <p:cTn dur="1000"/>
                                        <p:tgtEl>
                                          <p:spTgt spid="186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5">
                                            <p:txEl>
                                              <p:pRg end="3" st="3"/>
                                            </p:txEl>
                                          </p:spTgt>
                                        </p:tgtEl>
                                        <p:attrNameLst>
                                          <p:attrName>style.visibility</p:attrName>
                                        </p:attrNameLst>
                                      </p:cBhvr>
                                      <p:to>
                                        <p:strVal val="visible"/>
                                      </p:to>
                                    </p:set>
                                    <p:animEffect filter="fade" transition="in">
                                      <p:cBhvr>
                                        <p:cTn dur="1000"/>
                                        <p:tgtEl>
                                          <p:spTgt spid="186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3" name="Shape 1883"/>
        <p:cNvGrpSpPr/>
        <p:nvPr/>
      </p:nvGrpSpPr>
      <p:grpSpPr>
        <a:xfrm>
          <a:off x="0" y="0"/>
          <a:ext cx="0" cy="0"/>
          <a:chOff x="0" y="0"/>
          <a:chExt cx="0" cy="0"/>
        </a:xfrm>
      </p:grpSpPr>
      <p:sp>
        <p:nvSpPr>
          <p:cNvPr id="1884" name="Google Shape;1884;p222"/>
          <p:cNvSpPr txBox="1"/>
          <p:nvPr>
            <p:ph idx="4294967295" type="body"/>
          </p:nvPr>
        </p:nvSpPr>
        <p:spPr>
          <a:xfrm>
            <a:off x="702150" y="1807775"/>
            <a:ext cx="10787700" cy="4445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t>Discussion:</a:t>
            </a:r>
            <a:endParaRPr sz="2400"/>
          </a:p>
          <a:p>
            <a:pPr indent="0" lvl="0" marL="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Why did some communities have more snowfall than others?</a:t>
            </a:r>
            <a:endParaRPr sz="2400"/>
          </a:p>
          <a:p>
            <a:pPr indent="0" lvl="0" marL="45720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Why didn’t it snow everywhere?</a:t>
            </a:r>
            <a:endParaRPr sz="2400"/>
          </a:p>
          <a:p>
            <a:pPr indent="0" lvl="0" marL="45720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Did it always snow in places that had high humidity? Why/Why not? </a:t>
            </a:r>
            <a:endParaRPr sz="2400"/>
          </a:p>
          <a:p>
            <a:pPr indent="0" lvl="0" marL="45720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Where might schools close due to snow?</a:t>
            </a:r>
            <a:endParaRPr sz="2400"/>
          </a:p>
          <a:p>
            <a:pPr indent="0" lvl="0" marL="0" rtl="0" algn="l">
              <a:spcBef>
                <a:spcPts val="800"/>
              </a:spcBef>
              <a:spcAft>
                <a:spcPts val="0"/>
              </a:spcAft>
              <a:buNone/>
            </a:pPr>
            <a:r>
              <a:t/>
            </a:r>
            <a:endParaRPr sz="2400"/>
          </a:p>
        </p:txBody>
      </p:sp>
      <p:pic>
        <p:nvPicPr>
          <p:cNvPr id="1885" name="Google Shape;1885;p222"/>
          <p:cNvPicPr preferRelativeResize="0"/>
          <p:nvPr/>
        </p:nvPicPr>
        <p:blipFill>
          <a:blip r:embed="rId3">
            <a:alphaModFix/>
          </a:blip>
          <a:stretch>
            <a:fillRect/>
          </a:stretch>
        </p:blipFill>
        <p:spPr>
          <a:xfrm>
            <a:off x="76200" y="-67250"/>
            <a:ext cx="5715000" cy="1428750"/>
          </a:xfrm>
          <a:prstGeom prst="rect">
            <a:avLst/>
          </a:prstGeom>
          <a:noFill/>
          <a:ln>
            <a:noFill/>
          </a:ln>
        </p:spPr>
      </p:pic>
      <p:sp>
        <p:nvSpPr>
          <p:cNvPr id="1886" name="Google Shape;1886;p222"/>
          <p:cNvSpPr txBox="1"/>
          <p:nvPr>
            <p:ph idx="11" type="ftr"/>
          </p:nvPr>
        </p:nvSpPr>
        <p:spPr>
          <a:xfrm>
            <a:off x="6858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887" name="Google Shape;1887;p222"/>
          <p:cNvPicPr preferRelativeResize="0"/>
          <p:nvPr/>
        </p:nvPicPr>
        <p:blipFill>
          <a:blip r:embed="rId4">
            <a:alphaModFix/>
          </a:blip>
          <a:stretch>
            <a:fillRect/>
          </a:stretch>
        </p:blipFill>
        <p:spPr>
          <a:xfrm>
            <a:off x="8577700" y="389767"/>
            <a:ext cx="3028950" cy="170510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4">
                                            <p:txEl>
                                              <p:pRg end="0" st="0"/>
                                            </p:txEl>
                                          </p:spTgt>
                                        </p:tgtEl>
                                        <p:attrNameLst>
                                          <p:attrName>style.visibility</p:attrName>
                                        </p:attrNameLst>
                                      </p:cBhvr>
                                      <p:to>
                                        <p:strVal val="visible"/>
                                      </p:to>
                                    </p:set>
                                    <p:animEffect filter="fade" transition="in">
                                      <p:cBhvr>
                                        <p:cTn dur="1000"/>
                                        <p:tgtEl>
                                          <p:spTgt spid="188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4">
                                            <p:txEl>
                                              <p:pRg end="1" st="1"/>
                                            </p:txEl>
                                          </p:spTgt>
                                        </p:tgtEl>
                                        <p:attrNameLst>
                                          <p:attrName>style.visibility</p:attrName>
                                        </p:attrNameLst>
                                      </p:cBhvr>
                                      <p:to>
                                        <p:strVal val="visible"/>
                                      </p:to>
                                    </p:set>
                                    <p:animEffect filter="fade" transition="in">
                                      <p:cBhvr>
                                        <p:cTn dur="1000"/>
                                        <p:tgtEl>
                                          <p:spTgt spid="188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4">
                                            <p:txEl>
                                              <p:pRg end="2" st="2"/>
                                            </p:txEl>
                                          </p:spTgt>
                                        </p:tgtEl>
                                        <p:attrNameLst>
                                          <p:attrName>style.visibility</p:attrName>
                                        </p:attrNameLst>
                                      </p:cBhvr>
                                      <p:to>
                                        <p:strVal val="visible"/>
                                      </p:to>
                                    </p:set>
                                    <p:animEffect filter="fade" transition="in">
                                      <p:cBhvr>
                                        <p:cTn dur="1000"/>
                                        <p:tgtEl>
                                          <p:spTgt spid="188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4">
                                            <p:txEl>
                                              <p:pRg end="3" st="3"/>
                                            </p:txEl>
                                          </p:spTgt>
                                        </p:tgtEl>
                                        <p:attrNameLst>
                                          <p:attrName>style.visibility</p:attrName>
                                        </p:attrNameLst>
                                      </p:cBhvr>
                                      <p:to>
                                        <p:strVal val="visible"/>
                                      </p:to>
                                    </p:set>
                                    <p:animEffect filter="fade" transition="in">
                                      <p:cBhvr>
                                        <p:cTn dur="1000"/>
                                        <p:tgtEl>
                                          <p:spTgt spid="188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4">
                                            <p:txEl>
                                              <p:pRg end="4" st="4"/>
                                            </p:txEl>
                                          </p:spTgt>
                                        </p:tgtEl>
                                        <p:attrNameLst>
                                          <p:attrName>style.visibility</p:attrName>
                                        </p:attrNameLst>
                                      </p:cBhvr>
                                      <p:to>
                                        <p:strVal val="visible"/>
                                      </p:to>
                                    </p:set>
                                    <p:animEffect filter="fade" transition="in">
                                      <p:cBhvr>
                                        <p:cTn dur="1000"/>
                                        <p:tgtEl>
                                          <p:spTgt spid="188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4">
                                            <p:txEl>
                                              <p:pRg end="5" st="5"/>
                                            </p:txEl>
                                          </p:spTgt>
                                        </p:tgtEl>
                                        <p:attrNameLst>
                                          <p:attrName>style.visibility</p:attrName>
                                        </p:attrNameLst>
                                      </p:cBhvr>
                                      <p:to>
                                        <p:strVal val="visible"/>
                                      </p:to>
                                    </p:set>
                                    <p:animEffect filter="fade" transition="in">
                                      <p:cBhvr>
                                        <p:cTn dur="1000"/>
                                        <p:tgtEl>
                                          <p:spTgt spid="188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4">
                                            <p:txEl>
                                              <p:pRg end="6" st="6"/>
                                            </p:txEl>
                                          </p:spTgt>
                                        </p:tgtEl>
                                        <p:attrNameLst>
                                          <p:attrName>style.visibility</p:attrName>
                                        </p:attrNameLst>
                                      </p:cBhvr>
                                      <p:to>
                                        <p:strVal val="visible"/>
                                      </p:to>
                                    </p:set>
                                    <p:animEffect filter="fade" transition="in">
                                      <p:cBhvr>
                                        <p:cTn dur="1000"/>
                                        <p:tgtEl>
                                          <p:spTgt spid="188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4">
                                            <p:txEl>
                                              <p:pRg end="7" st="7"/>
                                            </p:txEl>
                                          </p:spTgt>
                                        </p:tgtEl>
                                        <p:attrNameLst>
                                          <p:attrName>style.visibility</p:attrName>
                                        </p:attrNameLst>
                                      </p:cBhvr>
                                      <p:to>
                                        <p:strVal val="visible"/>
                                      </p:to>
                                    </p:set>
                                    <p:animEffect filter="fade" transition="in">
                                      <p:cBhvr>
                                        <p:cTn dur="1000"/>
                                        <p:tgtEl>
                                          <p:spTgt spid="188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4">
                                            <p:txEl>
                                              <p:pRg end="8" st="8"/>
                                            </p:txEl>
                                          </p:spTgt>
                                        </p:tgtEl>
                                        <p:attrNameLst>
                                          <p:attrName>style.visibility</p:attrName>
                                        </p:attrNameLst>
                                      </p:cBhvr>
                                      <p:to>
                                        <p:strVal val="visible"/>
                                      </p:to>
                                    </p:set>
                                    <p:animEffect filter="fade" transition="in">
                                      <p:cBhvr>
                                        <p:cTn dur="1000"/>
                                        <p:tgtEl>
                                          <p:spTgt spid="1884">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4">
                                            <p:txEl>
                                              <p:pRg end="9" st="9"/>
                                            </p:txEl>
                                          </p:spTgt>
                                        </p:tgtEl>
                                        <p:attrNameLst>
                                          <p:attrName>style.visibility</p:attrName>
                                        </p:attrNameLst>
                                      </p:cBhvr>
                                      <p:to>
                                        <p:strVal val="visible"/>
                                      </p:to>
                                    </p:set>
                                    <p:animEffect filter="fade" transition="in">
                                      <p:cBhvr>
                                        <p:cTn dur="1000"/>
                                        <p:tgtEl>
                                          <p:spTgt spid="1884">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1" name="Shape 1891"/>
        <p:cNvGrpSpPr/>
        <p:nvPr/>
      </p:nvGrpSpPr>
      <p:grpSpPr>
        <a:xfrm>
          <a:off x="0" y="0"/>
          <a:ext cx="0" cy="0"/>
          <a:chOff x="0" y="0"/>
          <a:chExt cx="0" cy="0"/>
        </a:xfrm>
      </p:grpSpPr>
      <p:sp>
        <p:nvSpPr>
          <p:cNvPr id="1892" name="Google Shape;1892;p223"/>
          <p:cNvSpPr txBox="1"/>
          <p:nvPr>
            <p:ph idx="11" type="ftr"/>
          </p:nvPr>
        </p:nvSpPr>
        <p:spPr>
          <a:xfrm>
            <a:off x="152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893" name="Google Shape;1893;p223"/>
          <p:cNvSpPr txBox="1"/>
          <p:nvPr>
            <p:ph idx="4294967295" type="body"/>
          </p:nvPr>
        </p:nvSpPr>
        <p:spPr>
          <a:xfrm>
            <a:off x="9012525" y="1588025"/>
            <a:ext cx="2776500" cy="42582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400"/>
              <a:buChar char="•"/>
            </a:pPr>
            <a:r>
              <a:rPr b="1" lang="en-US" sz="2400"/>
              <a:t>Where will schools have a snow day on February 24, 2017</a:t>
            </a:r>
            <a:endParaRPr b="1" sz="2400"/>
          </a:p>
          <a:p>
            <a:pPr indent="0" lvl="0" marL="457200" rtl="0" algn="l">
              <a:lnSpc>
                <a:spcPct val="100000"/>
              </a:lnSpc>
              <a:spcBef>
                <a:spcPts val="0"/>
              </a:spcBef>
              <a:spcAft>
                <a:spcPts val="0"/>
              </a:spcAft>
              <a:buNone/>
            </a:pPr>
            <a:r>
              <a:t/>
            </a:r>
            <a:endParaRPr b="1" sz="2400"/>
          </a:p>
          <a:p>
            <a:pPr indent="-381000" lvl="0" marL="457200" rtl="0" algn="l">
              <a:lnSpc>
                <a:spcPct val="100000"/>
              </a:lnSpc>
              <a:spcBef>
                <a:spcPts val="0"/>
              </a:spcBef>
              <a:spcAft>
                <a:spcPts val="0"/>
              </a:spcAft>
              <a:buSzPts val="2400"/>
              <a:buChar char="•"/>
            </a:pPr>
            <a:r>
              <a:rPr lang="en-US" sz="2400">
                <a:solidFill>
                  <a:schemeClr val="dk1"/>
                </a:solidFill>
              </a:rPr>
              <a:t>Complete Steps 1- 4 in table groups</a:t>
            </a:r>
            <a:endParaRPr b="1" sz="2400"/>
          </a:p>
        </p:txBody>
      </p:sp>
      <p:pic>
        <p:nvPicPr>
          <p:cNvPr id="1894" name="Google Shape;1894;p223"/>
          <p:cNvPicPr preferRelativeResize="0"/>
          <p:nvPr/>
        </p:nvPicPr>
        <p:blipFill rotWithShape="1">
          <a:blip r:embed="rId3">
            <a:alphaModFix/>
          </a:blip>
          <a:srcRect b="14821" l="0" r="-3082" t="0"/>
          <a:stretch/>
        </p:blipFill>
        <p:spPr>
          <a:xfrm>
            <a:off x="152400" y="152400"/>
            <a:ext cx="4748900" cy="981025"/>
          </a:xfrm>
          <a:prstGeom prst="rect">
            <a:avLst/>
          </a:prstGeom>
          <a:noFill/>
          <a:ln>
            <a:noFill/>
          </a:ln>
        </p:spPr>
      </p:pic>
      <p:pic>
        <p:nvPicPr>
          <p:cNvPr id="1895" name="Google Shape;1895;p223"/>
          <p:cNvPicPr preferRelativeResize="0"/>
          <p:nvPr/>
        </p:nvPicPr>
        <p:blipFill>
          <a:blip r:embed="rId4">
            <a:alphaModFix/>
          </a:blip>
          <a:stretch>
            <a:fillRect/>
          </a:stretch>
        </p:blipFill>
        <p:spPr>
          <a:xfrm>
            <a:off x="152401" y="232075"/>
            <a:ext cx="9984301" cy="5784250"/>
          </a:xfrm>
          <a:prstGeom prst="rect">
            <a:avLst/>
          </a:prstGeom>
          <a:noFill/>
          <a:ln>
            <a:noFill/>
          </a:ln>
        </p:spPr>
      </p:pic>
      <p:sp>
        <p:nvSpPr>
          <p:cNvPr id="1896" name="Google Shape;1896;p223"/>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3">
                                            <p:txEl>
                                              <p:pRg end="0" st="0"/>
                                            </p:txEl>
                                          </p:spTgt>
                                        </p:tgtEl>
                                        <p:attrNameLst>
                                          <p:attrName>style.visibility</p:attrName>
                                        </p:attrNameLst>
                                      </p:cBhvr>
                                      <p:to>
                                        <p:strVal val="visible"/>
                                      </p:to>
                                    </p:set>
                                    <p:animEffect filter="fade" transition="in">
                                      <p:cBhvr>
                                        <p:cTn dur="1000"/>
                                        <p:tgtEl>
                                          <p:spTgt spid="18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3">
                                            <p:txEl>
                                              <p:pRg end="1" st="1"/>
                                            </p:txEl>
                                          </p:spTgt>
                                        </p:tgtEl>
                                        <p:attrNameLst>
                                          <p:attrName>style.visibility</p:attrName>
                                        </p:attrNameLst>
                                      </p:cBhvr>
                                      <p:to>
                                        <p:strVal val="visible"/>
                                      </p:to>
                                    </p:set>
                                    <p:animEffect filter="fade" transition="in">
                                      <p:cBhvr>
                                        <p:cTn dur="1000"/>
                                        <p:tgtEl>
                                          <p:spTgt spid="189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3">
                                            <p:txEl>
                                              <p:pRg end="2" st="2"/>
                                            </p:txEl>
                                          </p:spTgt>
                                        </p:tgtEl>
                                        <p:attrNameLst>
                                          <p:attrName>style.visibility</p:attrName>
                                        </p:attrNameLst>
                                      </p:cBhvr>
                                      <p:to>
                                        <p:strVal val="visible"/>
                                      </p:to>
                                    </p:set>
                                    <p:animEffect filter="fade" transition="in">
                                      <p:cBhvr>
                                        <p:cTn dur="1000"/>
                                        <p:tgtEl>
                                          <p:spTgt spid="189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0" name="Shape 1900"/>
        <p:cNvGrpSpPr/>
        <p:nvPr/>
      </p:nvGrpSpPr>
      <p:grpSpPr>
        <a:xfrm>
          <a:off x="0" y="0"/>
          <a:ext cx="0" cy="0"/>
          <a:chOff x="0" y="0"/>
          <a:chExt cx="0" cy="0"/>
        </a:xfrm>
      </p:grpSpPr>
      <p:sp>
        <p:nvSpPr>
          <p:cNvPr id="1901" name="Google Shape;1901;p224"/>
          <p:cNvSpPr txBox="1"/>
          <p:nvPr>
            <p:ph idx="11" type="ftr"/>
          </p:nvPr>
        </p:nvSpPr>
        <p:spPr>
          <a:xfrm>
            <a:off x="152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902" name="Google Shape;1902;p224"/>
          <p:cNvSpPr txBox="1"/>
          <p:nvPr>
            <p:ph idx="4294967295" type="body"/>
          </p:nvPr>
        </p:nvSpPr>
        <p:spPr>
          <a:xfrm>
            <a:off x="9743200" y="2017950"/>
            <a:ext cx="2045700" cy="3429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US" sz="2400"/>
              <a:t>What is your prediction for February 24?</a:t>
            </a:r>
            <a:endParaRPr b="1" sz="2400"/>
          </a:p>
        </p:txBody>
      </p:sp>
      <p:sp>
        <p:nvSpPr>
          <p:cNvPr id="1903" name="Google Shape;1903;p224"/>
          <p:cNvSpPr txBox="1"/>
          <p:nvPr>
            <p:ph idx="11" type="ftr"/>
          </p:nvPr>
        </p:nvSpPr>
        <p:spPr>
          <a:xfrm>
            <a:off x="4759500" y="6051550"/>
            <a:ext cx="3150000" cy="2676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US"/>
              <a:t>SNOW ON FEB 23</a:t>
            </a:r>
            <a:endParaRPr b="1"/>
          </a:p>
        </p:txBody>
      </p:sp>
      <p:pic>
        <p:nvPicPr>
          <p:cNvPr id="1904" name="Google Shape;1904;p224"/>
          <p:cNvPicPr preferRelativeResize="0"/>
          <p:nvPr/>
        </p:nvPicPr>
        <p:blipFill rotWithShape="1">
          <a:blip r:embed="rId3">
            <a:alphaModFix/>
          </a:blip>
          <a:srcRect b="14821" l="0" r="-3082" t="0"/>
          <a:stretch/>
        </p:blipFill>
        <p:spPr>
          <a:xfrm>
            <a:off x="152400" y="152400"/>
            <a:ext cx="4748900" cy="981025"/>
          </a:xfrm>
          <a:prstGeom prst="rect">
            <a:avLst/>
          </a:prstGeom>
          <a:noFill/>
          <a:ln>
            <a:noFill/>
          </a:ln>
        </p:spPr>
      </p:pic>
      <p:pic>
        <p:nvPicPr>
          <p:cNvPr id="1905" name="Google Shape;1905;p224"/>
          <p:cNvPicPr preferRelativeResize="0"/>
          <p:nvPr/>
        </p:nvPicPr>
        <p:blipFill>
          <a:blip r:embed="rId4">
            <a:alphaModFix/>
          </a:blip>
          <a:stretch>
            <a:fillRect/>
          </a:stretch>
        </p:blipFill>
        <p:spPr>
          <a:xfrm>
            <a:off x="847726" y="267300"/>
            <a:ext cx="9984301" cy="5784250"/>
          </a:xfrm>
          <a:prstGeom prst="rect">
            <a:avLst/>
          </a:prstGeom>
          <a:noFill/>
          <a:ln>
            <a:noFill/>
          </a:ln>
        </p:spPr>
      </p:pic>
      <p:sp>
        <p:nvSpPr>
          <p:cNvPr id="1906" name="Google Shape;1906;p224"/>
          <p:cNvSpPr/>
          <p:nvPr/>
        </p:nvSpPr>
        <p:spPr>
          <a:xfrm>
            <a:off x="4928800" y="3426450"/>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224"/>
          <p:cNvSpPr txBox="1"/>
          <p:nvPr/>
        </p:nvSpPr>
        <p:spPr>
          <a:xfrm>
            <a:off x="0" y="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224"/>
          <p:cNvSpPr/>
          <p:nvPr/>
        </p:nvSpPr>
        <p:spPr>
          <a:xfrm>
            <a:off x="3702438" y="3505474"/>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224"/>
          <p:cNvSpPr/>
          <p:nvPr/>
        </p:nvSpPr>
        <p:spPr>
          <a:xfrm>
            <a:off x="5090550" y="3426450"/>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224"/>
          <p:cNvSpPr/>
          <p:nvPr/>
        </p:nvSpPr>
        <p:spPr>
          <a:xfrm>
            <a:off x="4189100" y="3646338"/>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224"/>
          <p:cNvSpPr/>
          <p:nvPr/>
        </p:nvSpPr>
        <p:spPr>
          <a:xfrm>
            <a:off x="4458350" y="3778875"/>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224"/>
          <p:cNvSpPr/>
          <p:nvPr/>
        </p:nvSpPr>
        <p:spPr>
          <a:xfrm>
            <a:off x="4298000" y="3401900"/>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224"/>
          <p:cNvSpPr/>
          <p:nvPr/>
        </p:nvSpPr>
        <p:spPr>
          <a:xfrm>
            <a:off x="4613300" y="6086800"/>
            <a:ext cx="212100" cy="197100"/>
          </a:xfrm>
          <a:prstGeom prst="ellipse">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2">
                                            <p:txEl>
                                              <p:pRg end="0" st="0"/>
                                            </p:txEl>
                                          </p:spTgt>
                                        </p:tgtEl>
                                        <p:attrNameLst>
                                          <p:attrName>style.visibility</p:attrName>
                                        </p:attrNameLst>
                                      </p:cBhvr>
                                      <p:to>
                                        <p:strVal val="visible"/>
                                      </p:to>
                                    </p:set>
                                    <p:animEffect filter="fade" transition="in">
                                      <p:cBhvr>
                                        <p:cTn dur="1000"/>
                                        <p:tgtEl>
                                          <p:spTgt spid="190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8" name="Shape 1918"/>
        <p:cNvGrpSpPr/>
        <p:nvPr/>
      </p:nvGrpSpPr>
      <p:grpSpPr>
        <a:xfrm>
          <a:off x="0" y="0"/>
          <a:ext cx="0" cy="0"/>
          <a:chOff x="0" y="0"/>
          <a:chExt cx="0" cy="0"/>
        </a:xfrm>
      </p:grpSpPr>
      <p:sp>
        <p:nvSpPr>
          <p:cNvPr id="1919" name="Google Shape;1919;p22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Step 4: Warning Map  </a:t>
            </a:r>
            <a:endParaRPr/>
          </a:p>
        </p:txBody>
      </p:sp>
      <p:sp>
        <p:nvSpPr>
          <p:cNvPr id="1920" name="Google Shape;1920;p225"/>
          <p:cNvSpPr txBox="1"/>
          <p:nvPr>
            <p:ph idx="1" type="body"/>
          </p:nvPr>
        </p:nvSpPr>
        <p:spPr>
          <a:xfrm>
            <a:off x="408425" y="2077375"/>
            <a:ext cx="4544700" cy="3638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latin typeface="Raleway SemiBold"/>
                <a:ea typeface="Raleway SemiBold"/>
                <a:cs typeface="Raleway SemiBold"/>
                <a:sym typeface="Raleway SemiBold"/>
              </a:rPr>
              <a:t>Comparing your prediction to the Warning map:</a:t>
            </a:r>
            <a:endParaRPr>
              <a:latin typeface="Raleway SemiBold"/>
              <a:ea typeface="Raleway SemiBold"/>
              <a:cs typeface="Raleway SemiBold"/>
              <a:sym typeface="Raleway SemiBold"/>
            </a:endParaRPr>
          </a:p>
          <a:p>
            <a:pPr indent="0" lvl="0" marL="0" rtl="0" algn="l">
              <a:spcBef>
                <a:spcPts val="0"/>
              </a:spcBef>
              <a:spcAft>
                <a:spcPts val="0"/>
              </a:spcAft>
              <a:buNone/>
            </a:pPr>
            <a:r>
              <a:t/>
            </a:r>
            <a:endParaRPr>
              <a:latin typeface="Raleway SemiBold"/>
              <a:ea typeface="Raleway SemiBold"/>
              <a:cs typeface="Raleway SemiBold"/>
              <a:sym typeface="Raleway SemiBold"/>
            </a:endParaRPr>
          </a:p>
          <a:p>
            <a:pPr indent="-342900" lvl="0" marL="342900" rtl="0" algn="l">
              <a:spcBef>
                <a:spcPts val="0"/>
              </a:spcBef>
              <a:spcAft>
                <a:spcPts val="0"/>
              </a:spcAft>
              <a:buSzPts val="2400"/>
              <a:buChar char="•"/>
            </a:pPr>
            <a:r>
              <a:rPr lang="en-US" sz="2400">
                <a:latin typeface="Raleway SemiBold"/>
                <a:ea typeface="Raleway SemiBold"/>
                <a:cs typeface="Raleway SemiBold"/>
                <a:sym typeface="Raleway SemiBold"/>
              </a:rPr>
              <a:t>Which towns should cancel school on February 24?</a:t>
            </a:r>
            <a:endParaRPr sz="2400"/>
          </a:p>
          <a:p>
            <a:pPr indent="-190500" lvl="0" marL="342900" rtl="0" algn="l">
              <a:spcBef>
                <a:spcPts val="750"/>
              </a:spcBef>
              <a:spcAft>
                <a:spcPts val="0"/>
              </a:spcAft>
              <a:buClr>
                <a:srgbClr val="595857"/>
              </a:buClr>
              <a:buSzPts val="2400"/>
              <a:buFont typeface="Arial"/>
              <a:buNone/>
            </a:pPr>
            <a:r>
              <a:t/>
            </a:r>
            <a:endParaRPr>
              <a:latin typeface="Raleway SemiBold"/>
              <a:ea typeface="Raleway SemiBold"/>
              <a:cs typeface="Raleway SemiBold"/>
              <a:sym typeface="Raleway SemiBold"/>
            </a:endParaRPr>
          </a:p>
          <a:p>
            <a:pPr indent="0" lvl="0" marL="0" rtl="0" algn="l">
              <a:spcBef>
                <a:spcPts val="750"/>
              </a:spcBef>
              <a:spcAft>
                <a:spcPts val="0"/>
              </a:spcAft>
              <a:buNone/>
            </a:pPr>
            <a:r>
              <a:t/>
            </a:r>
            <a:endParaRPr/>
          </a:p>
        </p:txBody>
      </p:sp>
      <p:pic>
        <p:nvPicPr>
          <p:cNvPr id="1921" name="Google Shape;1921;p225"/>
          <p:cNvPicPr preferRelativeResize="0"/>
          <p:nvPr/>
        </p:nvPicPr>
        <p:blipFill rotWithShape="1">
          <a:blip r:embed="rId3">
            <a:alphaModFix/>
          </a:blip>
          <a:srcRect b="0" l="0" r="0" t="0"/>
          <a:stretch/>
        </p:blipFill>
        <p:spPr>
          <a:xfrm>
            <a:off x="4873125" y="1475375"/>
            <a:ext cx="7052175" cy="4701450"/>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5" name="Shape 1925"/>
        <p:cNvGrpSpPr/>
        <p:nvPr/>
      </p:nvGrpSpPr>
      <p:grpSpPr>
        <a:xfrm>
          <a:off x="0" y="0"/>
          <a:ext cx="0" cy="0"/>
          <a:chOff x="0" y="0"/>
          <a:chExt cx="0" cy="0"/>
        </a:xfrm>
      </p:grpSpPr>
      <p:sp>
        <p:nvSpPr>
          <p:cNvPr id="1926" name="Google Shape;1926;p226"/>
          <p:cNvSpPr txBox="1"/>
          <p:nvPr>
            <p:ph idx="1" type="body"/>
          </p:nvPr>
        </p:nvSpPr>
        <p:spPr>
          <a:xfrm>
            <a:off x="838200" y="2269275"/>
            <a:ext cx="10515600" cy="12492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What Model Ideas are applicable to Culminating Task: Challenge 2 &amp; 3?</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lnSpc>
                <a:spcPct val="100000"/>
              </a:lnSpc>
              <a:spcBef>
                <a:spcPts val="360"/>
              </a:spcBef>
              <a:spcAft>
                <a:spcPts val="0"/>
              </a:spcAft>
              <a:buNone/>
            </a:pPr>
            <a:r>
              <a:t/>
            </a:r>
            <a:endParaRPr i="1" sz="2400"/>
          </a:p>
          <a:p>
            <a:pPr indent="0" lvl="0" marL="0" rtl="0" algn="l">
              <a:spcBef>
                <a:spcPts val="0"/>
              </a:spcBef>
              <a:spcAft>
                <a:spcPts val="0"/>
              </a:spcAft>
              <a:buNone/>
            </a:pPr>
            <a:r>
              <a:t/>
            </a:r>
            <a:endParaRPr i="1"/>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pic>
        <p:nvPicPr>
          <p:cNvPr id="1927" name="Google Shape;1927;p226"/>
          <p:cNvPicPr preferRelativeResize="0"/>
          <p:nvPr/>
        </p:nvPicPr>
        <p:blipFill>
          <a:blip r:embed="rId3">
            <a:alphaModFix/>
          </a:blip>
          <a:stretch>
            <a:fillRect/>
          </a:stretch>
        </p:blipFill>
        <p:spPr>
          <a:xfrm>
            <a:off x="5598749" y="376086"/>
            <a:ext cx="994500" cy="994500"/>
          </a:xfrm>
          <a:prstGeom prst="rect">
            <a:avLst/>
          </a:prstGeom>
          <a:noFill/>
          <a:ln>
            <a:noFill/>
          </a:ln>
        </p:spPr>
      </p:pic>
      <p:sp>
        <p:nvSpPr>
          <p:cNvPr id="1928" name="Google Shape;1928;p226"/>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1929" name="Google Shape;1929;p226"/>
          <p:cNvSpPr txBox="1"/>
          <p:nvPr>
            <p:ph idx="2" type="body"/>
          </p:nvPr>
        </p:nvSpPr>
        <p:spPr>
          <a:xfrm>
            <a:off x="1455600" y="3621350"/>
            <a:ext cx="9898200" cy="1686000"/>
          </a:xfrm>
          <a:prstGeom prst="rect">
            <a:avLst/>
          </a:prstGeom>
        </p:spPr>
        <p:txBody>
          <a:bodyPr anchorCtr="0" anchor="t" bIns="45700" lIns="91425" spcFirstLastPara="1" rIns="91425" wrap="square" tIns="45700">
            <a:noAutofit/>
          </a:bodyPr>
          <a:lstStyle/>
          <a:p>
            <a:pPr indent="-342900" lvl="0" marL="914400" rtl="0" algn="l">
              <a:lnSpc>
                <a:spcPct val="100000"/>
              </a:lnSpc>
              <a:spcBef>
                <a:spcPts val="360"/>
              </a:spcBef>
              <a:spcAft>
                <a:spcPts val="0"/>
              </a:spcAft>
              <a:buClr>
                <a:srgbClr val="434343"/>
              </a:buClr>
              <a:buSzPts val="1800"/>
              <a:buChar char="•"/>
            </a:pPr>
            <a:r>
              <a:rPr lang="en-US">
                <a:solidFill>
                  <a:srgbClr val="434343"/>
                </a:solidFill>
              </a:rPr>
              <a:t>Thoughts? What do you like about this activity? What is still challenging?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9"/>
                                        </p:tgtEl>
                                        <p:attrNameLst>
                                          <p:attrName>style.visibility</p:attrName>
                                        </p:attrNameLst>
                                      </p:cBhvr>
                                      <p:to>
                                        <p:strVal val="visible"/>
                                      </p:to>
                                    </p:set>
                                    <p:animEffect filter="fade" transition="in">
                                      <p:cBhvr>
                                        <p:cTn dur="1000"/>
                                        <p:tgtEl>
                                          <p:spTgt spid="19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9"/>
                                        </p:tgtEl>
                                        <p:attrNameLst>
                                          <p:attrName>style.visibility</p:attrName>
                                        </p:attrNameLst>
                                      </p:cBhvr>
                                      <p:to>
                                        <p:strVal val="visible"/>
                                      </p:to>
                                    </p:set>
                                    <p:animEffect filter="fade" transition="in">
                                      <p:cBhvr>
                                        <p:cTn dur="1000"/>
                                        <p:tgtEl>
                                          <p:spTgt spid="19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1" name="Shape 721"/>
        <p:cNvGrpSpPr/>
        <p:nvPr/>
      </p:nvGrpSpPr>
      <p:grpSpPr>
        <a:xfrm>
          <a:off x="0" y="0"/>
          <a:ext cx="0" cy="0"/>
          <a:chOff x="0" y="0"/>
          <a:chExt cx="0" cy="0"/>
        </a:xfrm>
      </p:grpSpPr>
      <p:sp>
        <p:nvSpPr>
          <p:cNvPr id="722" name="Google Shape;722;p92"/>
          <p:cNvSpPr txBox="1"/>
          <p:nvPr>
            <p:ph type="title"/>
          </p:nvPr>
        </p:nvSpPr>
        <p:spPr>
          <a:xfrm>
            <a:off x="838200" y="189300"/>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An alarming statistic!</a:t>
            </a:r>
            <a:endParaRPr/>
          </a:p>
        </p:txBody>
      </p:sp>
      <p:sp>
        <p:nvSpPr>
          <p:cNvPr id="723" name="Google Shape;723;p92"/>
          <p:cNvSpPr txBox="1"/>
          <p:nvPr>
            <p:ph idx="1" type="body"/>
          </p:nvPr>
        </p:nvSpPr>
        <p:spPr>
          <a:xfrm>
            <a:off x="594725" y="1515000"/>
            <a:ext cx="4734900" cy="4661700"/>
          </a:xfrm>
          <a:prstGeom prst="rect">
            <a:avLst/>
          </a:prstGeom>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0F243E"/>
              </a:buClr>
              <a:buSzPts val="2800"/>
              <a:buFont typeface="Arial"/>
              <a:buNone/>
            </a:pPr>
            <a:r>
              <a:rPr lang="en-US">
                <a:solidFill>
                  <a:srgbClr val="0F243E"/>
                </a:solidFill>
                <a:latin typeface="Calibri"/>
                <a:ea typeface="Calibri"/>
                <a:cs typeface="Calibri"/>
                <a:sym typeface="Calibri"/>
              </a:rPr>
              <a:t>Research on student discussion revealed that its use in middle and high school classrooms varied from only  </a:t>
            </a:r>
            <a:r>
              <a:rPr b="1" i="1" lang="en-US">
                <a:solidFill>
                  <a:srgbClr val="FF0000"/>
                </a:solidFill>
                <a:latin typeface="Calibri"/>
                <a:ea typeface="Calibri"/>
                <a:cs typeface="Calibri"/>
                <a:sym typeface="Calibri"/>
              </a:rPr>
              <a:t>14 to 68 seconds per class period</a:t>
            </a:r>
            <a:r>
              <a:rPr b="1" i="1" lang="en-US">
                <a:solidFill>
                  <a:srgbClr val="434343"/>
                </a:solidFill>
                <a:latin typeface="Calibri"/>
                <a:ea typeface="Calibri"/>
                <a:cs typeface="Calibri"/>
                <a:sym typeface="Calibri"/>
              </a:rPr>
              <a:t>.</a:t>
            </a:r>
            <a:endParaRPr sz="3200">
              <a:solidFill>
                <a:srgbClr val="434343"/>
              </a:solidFill>
              <a:latin typeface="Calibri"/>
              <a:ea typeface="Calibri"/>
              <a:cs typeface="Calibri"/>
              <a:sym typeface="Calibri"/>
            </a:endParaRPr>
          </a:p>
          <a:p>
            <a:pPr indent="0" lvl="0" marL="0" rtl="0" algn="ctr">
              <a:lnSpc>
                <a:spcPct val="100000"/>
              </a:lnSpc>
              <a:spcBef>
                <a:spcPts val="560"/>
              </a:spcBef>
              <a:spcAft>
                <a:spcPts val="0"/>
              </a:spcAft>
              <a:buClr>
                <a:srgbClr val="0F243E"/>
              </a:buClr>
              <a:buSzPts val="2800"/>
              <a:buFont typeface="Arial"/>
              <a:buNone/>
            </a:pPr>
            <a:r>
              <a:rPr lang="en-US">
                <a:solidFill>
                  <a:srgbClr val="0F243E"/>
                </a:solidFill>
                <a:latin typeface="Calibri"/>
                <a:ea typeface="Calibri"/>
                <a:cs typeface="Calibri"/>
                <a:sym typeface="Calibri"/>
              </a:rPr>
              <a:t> </a:t>
            </a:r>
            <a:r>
              <a:rPr i="1" lang="en-US">
                <a:solidFill>
                  <a:srgbClr val="0F243E"/>
                </a:solidFill>
                <a:latin typeface="Calibri"/>
                <a:ea typeface="Calibri"/>
                <a:cs typeface="Calibri"/>
                <a:sym typeface="Calibri"/>
              </a:rPr>
              <a:t>(Wilkinson &amp; Nelson 2013</a:t>
            </a:r>
            <a:r>
              <a:rPr lang="en-US">
                <a:solidFill>
                  <a:srgbClr val="0F243E"/>
                </a:solidFill>
                <a:latin typeface="Calibri"/>
                <a:ea typeface="Calibri"/>
                <a:cs typeface="Calibri"/>
                <a:sym typeface="Calibri"/>
              </a:rPr>
              <a:t>)</a:t>
            </a:r>
            <a:endParaRPr>
              <a:solidFill>
                <a:schemeClr val="dk1"/>
              </a:solidFill>
              <a:latin typeface="Calibri"/>
              <a:ea typeface="Calibri"/>
              <a:cs typeface="Calibri"/>
              <a:sym typeface="Calibri"/>
            </a:endParaRPr>
          </a:p>
          <a:p>
            <a:pPr indent="0" lvl="0" marL="0" rtl="0" algn="l">
              <a:spcBef>
                <a:spcPts val="1000"/>
              </a:spcBef>
              <a:spcAft>
                <a:spcPts val="0"/>
              </a:spcAft>
              <a:buNone/>
            </a:pPr>
            <a:r>
              <a:t/>
            </a:r>
            <a:endParaRPr/>
          </a:p>
        </p:txBody>
      </p:sp>
      <p:pic>
        <p:nvPicPr>
          <p:cNvPr id="724" name="Google Shape;724;p92"/>
          <p:cNvPicPr preferRelativeResize="0"/>
          <p:nvPr/>
        </p:nvPicPr>
        <p:blipFill>
          <a:blip r:embed="rId3">
            <a:alphaModFix/>
          </a:blip>
          <a:stretch>
            <a:fillRect/>
          </a:stretch>
        </p:blipFill>
        <p:spPr>
          <a:xfrm>
            <a:off x="5737550" y="1920774"/>
            <a:ext cx="6031526" cy="3407800"/>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3" name="Shape 1933"/>
        <p:cNvGrpSpPr/>
        <p:nvPr/>
      </p:nvGrpSpPr>
      <p:grpSpPr>
        <a:xfrm>
          <a:off x="0" y="0"/>
          <a:ext cx="0" cy="0"/>
          <a:chOff x="0" y="0"/>
          <a:chExt cx="0" cy="0"/>
        </a:xfrm>
      </p:grpSpPr>
      <p:sp>
        <p:nvSpPr>
          <p:cNvPr id="1934" name="Google Shape;1934;p227"/>
          <p:cNvSpPr txBox="1"/>
          <p:nvPr>
            <p:ph idx="1" type="body"/>
          </p:nvPr>
        </p:nvSpPr>
        <p:spPr>
          <a:xfrm>
            <a:off x="1992675" y="1858350"/>
            <a:ext cx="10199400" cy="4330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419100" lvl="0" marL="457200" rtl="0" algn="l">
              <a:lnSpc>
                <a:spcPct val="100000"/>
              </a:lnSpc>
              <a:spcBef>
                <a:spcPts val="0"/>
              </a:spcBef>
              <a:spcAft>
                <a:spcPts val="0"/>
              </a:spcAft>
              <a:buSzPts val="3000"/>
              <a:buChar char="•"/>
            </a:pPr>
            <a:r>
              <a:rPr lang="en-US" sz="3000"/>
              <a:t>How do you plan to use GLOBE Weather?</a:t>
            </a:r>
            <a:endParaRPr sz="3000"/>
          </a:p>
          <a:p>
            <a:pPr indent="0" lvl="0" marL="914400" rtl="0" algn="l">
              <a:lnSpc>
                <a:spcPct val="100000"/>
              </a:lnSpc>
              <a:spcBef>
                <a:spcPts val="0"/>
              </a:spcBef>
              <a:spcAft>
                <a:spcPts val="0"/>
              </a:spcAft>
              <a:buNone/>
            </a:pPr>
            <a:r>
              <a:rPr lang="en-US" sz="3000"/>
              <a:t>  </a:t>
            </a:r>
            <a:endParaRPr sz="3000"/>
          </a:p>
          <a:p>
            <a:pPr indent="-419100" lvl="0" marL="457200" rtl="0" algn="l">
              <a:lnSpc>
                <a:spcPct val="100000"/>
              </a:lnSpc>
              <a:spcBef>
                <a:spcPts val="0"/>
              </a:spcBef>
              <a:spcAft>
                <a:spcPts val="0"/>
              </a:spcAft>
              <a:buSzPts val="3000"/>
              <a:buChar char="•"/>
            </a:pPr>
            <a:r>
              <a:rPr lang="en-US" sz="3000"/>
              <a:t>What </a:t>
            </a:r>
            <a:r>
              <a:rPr lang="en-US" sz="3000"/>
              <a:t>adaptations</a:t>
            </a:r>
            <a:r>
              <a:rPr lang="en-US" sz="3000"/>
              <a:t> or extensions might you use? </a:t>
            </a:r>
            <a:endParaRPr sz="3000"/>
          </a:p>
          <a:p>
            <a:pPr indent="0" lvl="0" marL="914400" rtl="0" algn="l">
              <a:lnSpc>
                <a:spcPct val="100000"/>
              </a:lnSpc>
              <a:spcBef>
                <a:spcPts val="0"/>
              </a:spcBef>
              <a:spcAft>
                <a:spcPts val="0"/>
              </a:spcAft>
              <a:buNone/>
            </a:pPr>
            <a:r>
              <a:t/>
            </a:r>
            <a:endParaRPr sz="3000"/>
          </a:p>
          <a:p>
            <a:pPr indent="-419100" lvl="0" marL="457200" rtl="0" algn="l">
              <a:lnSpc>
                <a:spcPct val="100000"/>
              </a:lnSpc>
              <a:spcBef>
                <a:spcPts val="0"/>
              </a:spcBef>
              <a:spcAft>
                <a:spcPts val="0"/>
              </a:spcAft>
              <a:buSzPts val="3000"/>
              <a:buChar char="•"/>
            </a:pPr>
            <a:r>
              <a:rPr lang="en-US" sz="3000"/>
              <a:t>What other weather teaching resources do you use?</a:t>
            </a:r>
            <a:endParaRPr sz="3000"/>
          </a:p>
          <a:p>
            <a:pPr indent="0" lvl="0" marL="914400" rtl="0" algn="l">
              <a:lnSpc>
                <a:spcPct val="100000"/>
              </a:lnSpc>
              <a:spcBef>
                <a:spcPts val="0"/>
              </a:spcBef>
              <a:spcAft>
                <a:spcPts val="0"/>
              </a:spcAft>
              <a:buNone/>
            </a:pPr>
            <a:r>
              <a:t/>
            </a:r>
            <a:endParaRPr sz="3000"/>
          </a:p>
          <a:p>
            <a:pPr indent="-419100" lvl="0" marL="457200" rtl="0" algn="l">
              <a:lnSpc>
                <a:spcPct val="100000"/>
              </a:lnSpc>
              <a:spcBef>
                <a:spcPts val="0"/>
              </a:spcBef>
              <a:spcAft>
                <a:spcPts val="0"/>
              </a:spcAft>
              <a:buSzPts val="3000"/>
              <a:buChar char="•"/>
            </a:pPr>
            <a:r>
              <a:rPr lang="en-US" sz="3000"/>
              <a:t>How can we help students make connections </a:t>
            </a:r>
            <a:endParaRPr sz="3000"/>
          </a:p>
          <a:p>
            <a:pPr indent="0" lvl="0" marL="0" rtl="0" algn="l">
              <a:lnSpc>
                <a:spcPct val="100000"/>
              </a:lnSpc>
              <a:spcBef>
                <a:spcPts val="0"/>
              </a:spcBef>
              <a:spcAft>
                <a:spcPts val="0"/>
              </a:spcAft>
              <a:buNone/>
            </a:pPr>
            <a:r>
              <a:rPr lang="en-US" sz="3000"/>
              <a:t>     between weather and our daily lives?</a:t>
            </a:r>
            <a:endParaRPr sz="3000"/>
          </a:p>
          <a:p>
            <a:pPr indent="0" lvl="0" marL="457200" rtl="0" algn="l">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sp>
        <p:nvSpPr>
          <p:cNvPr id="1935" name="Google Shape;1935;p227"/>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Wrap up GLOBE Weather</a:t>
            </a:r>
            <a:endParaRPr/>
          </a:p>
        </p:txBody>
      </p:sp>
      <p:pic>
        <p:nvPicPr>
          <p:cNvPr id="1936" name="Google Shape;1936;p227"/>
          <p:cNvPicPr preferRelativeResize="0"/>
          <p:nvPr/>
        </p:nvPicPr>
        <p:blipFill>
          <a:blip r:embed="rId3">
            <a:alphaModFix/>
          </a:blip>
          <a:stretch>
            <a:fillRect/>
          </a:stretch>
        </p:blipFill>
        <p:spPr>
          <a:xfrm>
            <a:off x="0" y="-238875"/>
            <a:ext cx="2533701" cy="2533701"/>
          </a:xfrm>
          <a:prstGeom prst="rect">
            <a:avLst/>
          </a:prstGeom>
          <a:noFill/>
          <a:ln>
            <a:noFill/>
          </a:ln>
        </p:spPr>
      </p:pic>
      <p:pic>
        <p:nvPicPr>
          <p:cNvPr id="1937" name="Google Shape;1937;p227"/>
          <p:cNvPicPr preferRelativeResize="0"/>
          <p:nvPr/>
        </p:nvPicPr>
        <p:blipFill>
          <a:blip r:embed="rId4">
            <a:alphaModFix amt="94000"/>
          </a:blip>
          <a:stretch>
            <a:fillRect/>
          </a:stretch>
        </p:blipFill>
        <p:spPr>
          <a:xfrm>
            <a:off x="-157375" y="598725"/>
            <a:ext cx="2905049" cy="1936725"/>
          </a:xfrm>
          <a:prstGeom prst="rect">
            <a:avLst/>
          </a:prstGeom>
          <a:noFill/>
          <a:ln>
            <a:noFill/>
          </a:ln>
        </p:spPr>
      </p:pic>
      <p:sp>
        <p:nvSpPr>
          <p:cNvPr id="1938" name="Google Shape;1938;p227"/>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4">
                                            <p:txEl>
                                              <p:pRg end="0" st="0"/>
                                            </p:txEl>
                                          </p:spTgt>
                                        </p:tgtEl>
                                        <p:attrNameLst>
                                          <p:attrName>style.visibility</p:attrName>
                                        </p:attrNameLst>
                                      </p:cBhvr>
                                      <p:to>
                                        <p:strVal val="visible"/>
                                      </p:to>
                                    </p:set>
                                    <p:animEffect filter="fade" transition="in">
                                      <p:cBhvr>
                                        <p:cTn dur="1000"/>
                                        <p:tgtEl>
                                          <p:spTgt spid="193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4">
                                            <p:txEl>
                                              <p:pRg end="1" st="1"/>
                                            </p:txEl>
                                          </p:spTgt>
                                        </p:tgtEl>
                                        <p:attrNameLst>
                                          <p:attrName>style.visibility</p:attrName>
                                        </p:attrNameLst>
                                      </p:cBhvr>
                                      <p:to>
                                        <p:strVal val="visible"/>
                                      </p:to>
                                    </p:set>
                                    <p:animEffect filter="fade" transition="in">
                                      <p:cBhvr>
                                        <p:cTn dur="1000"/>
                                        <p:tgtEl>
                                          <p:spTgt spid="193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4">
                                            <p:txEl>
                                              <p:pRg end="2" st="2"/>
                                            </p:txEl>
                                          </p:spTgt>
                                        </p:tgtEl>
                                        <p:attrNameLst>
                                          <p:attrName>style.visibility</p:attrName>
                                        </p:attrNameLst>
                                      </p:cBhvr>
                                      <p:to>
                                        <p:strVal val="visible"/>
                                      </p:to>
                                    </p:set>
                                    <p:animEffect filter="fade" transition="in">
                                      <p:cBhvr>
                                        <p:cTn dur="1000"/>
                                        <p:tgtEl>
                                          <p:spTgt spid="193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4">
                                            <p:txEl>
                                              <p:pRg end="3" st="3"/>
                                            </p:txEl>
                                          </p:spTgt>
                                        </p:tgtEl>
                                        <p:attrNameLst>
                                          <p:attrName>style.visibility</p:attrName>
                                        </p:attrNameLst>
                                      </p:cBhvr>
                                      <p:to>
                                        <p:strVal val="visible"/>
                                      </p:to>
                                    </p:set>
                                    <p:animEffect filter="fade" transition="in">
                                      <p:cBhvr>
                                        <p:cTn dur="1000"/>
                                        <p:tgtEl>
                                          <p:spTgt spid="193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4">
                                            <p:txEl>
                                              <p:pRg end="4" st="4"/>
                                            </p:txEl>
                                          </p:spTgt>
                                        </p:tgtEl>
                                        <p:attrNameLst>
                                          <p:attrName>style.visibility</p:attrName>
                                        </p:attrNameLst>
                                      </p:cBhvr>
                                      <p:to>
                                        <p:strVal val="visible"/>
                                      </p:to>
                                    </p:set>
                                    <p:animEffect filter="fade" transition="in">
                                      <p:cBhvr>
                                        <p:cTn dur="1000"/>
                                        <p:tgtEl>
                                          <p:spTgt spid="193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4">
                                            <p:txEl>
                                              <p:pRg end="5" st="5"/>
                                            </p:txEl>
                                          </p:spTgt>
                                        </p:tgtEl>
                                        <p:attrNameLst>
                                          <p:attrName>style.visibility</p:attrName>
                                        </p:attrNameLst>
                                      </p:cBhvr>
                                      <p:to>
                                        <p:strVal val="visible"/>
                                      </p:to>
                                    </p:set>
                                    <p:animEffect filter="fade" transition="in">
                                      <p:cBhvr>
                                        <p:cTn dur="1000"/>
                                        <p:tgtEl>
                                          <p:spTgt spid="193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4">
                                            <p:txEl>
                                              <p:pRg end="6" st="6"/>
                                            </p:txEl>
                                          </p:spTgt>
                                        </p:tgtEl>
                                        <p:attrNameLst>
                                          <p:attrName>style.visibility</p:attrName>
                                        </p:attrNameLst>
                                      </p:cBhvr>
                                      <p:to>
                                        <p:strVal val="visible"/>
                                      </p:to>
                                    </p:set>
                                    <p:animEffect filter="fade" transition="in">
                                      <p:cBhvr>
                                        <p:cTn dur="1000"/>
                                        <p:tgtEl>
                                          <p:spTgt spid="1934">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4">
                                            <p:txEl>
                                              <p:pRg end="7" st="7"/>
                                            </p:txEl>
                                          </p:spTgt>
                                        </p:tgtEl>
                                        <p:attrNameLst>
                                          <p:attrName>style.visibility</p:attrName>
                                        </p:attrNameLst>
                                      </p:cBhvr>
                                      <p:to>
                                        <p:strVal val="visible"/>
                                      </p:to>
                                    </p:set>
                                    <p:animEffect filter="fade" transition="in">
                                      <p:cBhvr>
                                        <p:cTn dur="1000"/>
                                        <p:tgtEl>
                                          <p:spTgt spid="1934">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4">
                                            <p:txEl>
                                              <p:pRg end="8" st="8"/>
                                            </p:txEl>
                                          </p:spTgt>
                                        </p:tgtEl>
                                        <p:attrNameLst>
                                          <p:attrName>style.visibility</p:attrName>
                                        </p:attrNameLst>
                                      </p:cBhvr>
                                      <p:to>
                                        <p:strVal val="visible"/>
                                      </p:to>
                                    </p:set>
                                    <p:animEffect filter="fade" transition="in">
                                      <p:cBhvr>
                                        <p:cTn dur="1000"/>
                                        <p:tgtEl>
                                          <p:spTgt spid="1934">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4">
                                            <p:txEl>
                                              <p:pRg end="9" st="9"/>
                                            </p:txEl>
                                          </p:spTgt>
                                        </p:tgtEl>
                                        <p:attrNameLst>
                                          <p:attrName>style.visibility</p:attrName>
                                        </p:attrNameLst>
                                      </p:cBhvr>
                                      <p:to>
                                        <p:strVal val="visible"/>
                                      </p:to>
                                    </p:set>
                                    <p:animEffect filter="fade" transition="in">
                                      <p:cBhvr>
                                        <p:cTn dur="1000"/>
                                        <p:tgtEl>
                                          <p:spTgt spid="1934">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4">
                                            <p:txEl>
                                              <p:pRg end="10" st="10"/>
                                            </p:txEl>
                                          </p:spTgt>
                                        </p:tgtEl>
                                        <p:attrNameLst>
                                          <p:attrName>style.visibility</p:attrName>
                                        </p:attrNameLst>
                                      </p:cBhvr>
                                      <p:to>
                                        <p:strVal val="visible"/>
                                      </p:to>
                                    </p:set>
                                    <p:animEffect filter="fade" transition="in">
                                      <p:cBhvr>
                                        <p:cTn dur="1000"/>
                                        <p:tgtEl>
                                          <p:spTgt spid="1934">
                                            <p:txEl>
                                              <p:pRg end="10" st="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2" name="Shape 1942"/>
        <p:cNvGrpSpPr/>
        <p:nvPr/>
      </p:nvGrpSpPr>
      <p:grpSpPr>
        <a:xfrm>
          <a:off x="0" y="0"/>
          <a:ext cx="0" cy="0"/>
          <a:chOff x="0" y="0"/>
          <a:chExt cx="0" cy="0"/>
        </a:xfrm>
      </p:grpSpPr>
      <p:sp>
        <p:nvSpPr>
          <p:cNvPr id="1943" name="Google Shape;1943;p228"/>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Lunch Break- be back at 1:15pm</a:t>
            </a:r>
            <a:endParaRPr sz="3600"/>
          </a:p>
        </p:txBody>
      </p:sp>
      <p:sp>
        <p:nvSpPr>
          <p:cNvPr id="1944" name="Google Shape;1944;p228"/>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945" name="Google Shape;1945;p228"/>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946" name="Google Shape;1946;p228"/>
          <p:cNvPicPr preferRelativeResize="0"/>
          <p:nvPr/>
        </p:nvPicPr>
        <p:blipFill>
          <a:blip r:embed="rId3">
            <a:alphaModFix/>
          </a:blip>
          <a:stretch>
            <a:fillRect/>
          </a:stretch>
        </p:blipFill>
        <p:spPr>
          <a:xfrm>
            <a:off x="2424275" y="1389763"/>
            <a:ext cx="7343438" cy="4862988"/>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0" name="Shape 1950"/>
        <p:cNvGrpSpPr/>
        <p:nvPr/>
      </p:nvGrpSpPr>
      <p:grpSpPr>
        <a:xfrm>
          <a:off x="0" y="0"/>
          <a:ext cx="0" cy="0"/>
          <a:chOff x="0" y="0"/>
          <a:chExt cx="0" cy="0"/>
        </a:xfrm>
      </p:grpSpPr>
      <p:sp>
        <p:nvSpPr>
          <p:cNvPr id="1951" name="Google Shape;1951;p22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Pre-assessment (Lesson 1 &amp; Lesson 12)</a:t>
            </a:r>
            <a:endParaRPr sz="2400"/>
          </a:p>
          <a:p>
            <a:pPr indent="0" lvl="0" marL="45720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Summative assessment for each Learning Sequence (3)</a:t>
            </a:r>
            <a:endParaRPr sz="2400"/>
          </a:p>
          <a:p>
            <a:pPr indent="0" lvl="0" marL="45720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Overall assessment for the entire unit</a:t>
            </a:r>
            <a:endParaRPr sz="2400"/>
          </a:p>
          <a:p>
            <a:pPr indent="0" lvl="0" marL="457200" rtl="0" algn="l">
              <a:lnSpc>
                <a:spcPct val="100000"/>
              </a:lnSpc>
              <a:spcBef>
                <a:spcPts val="0"/>
              </a:spcBef>
              <a:spcAft>
                <a:spcPts val="0"/>
              </a:spcAft>
              <a:buNone/>
            </a:pPr>
            <a:r>
              <a:t/>
            </a:r>
            <a:endParaRPr sz="2400"/>
          </a:p>
          <a:p>
            <a:pPr indent="-381000" lvl="0" marL="457200" rtl="0" algn="l">
              <a:lnSpc>
                <a:spcPct val="100000"/>
              </a:lnSpc>
              <a:spcBef>
                <a:spcPts val="0"/>
              </a:spcBef>
              <a:spcAft>
                <a:spcPts val="0"/>
              </a:spcAft>
              <a:buSzPts val="2400"/>
              <a:buChar char="•"/>
            </a:pPr>
            <a:r>
              <a:rPr lang="en-US" sz="2400"/>
              <a:t>Formative assessments built in throughout the curriculum</a:t>
            </a:r>
            <a:endParaRPr sz="2400"/>
          </a:p>
          <a:p>
            <a:pPr indent="-381000" lvl="2" marL="1371600" rtl="0" algn="l">
              <a:lnSpc>
                <a:spcPct val="100000"/>
              </a:lnSpc>
              <a:spcBef>
                <a:spcPts val="0"/>
              </a:spcBef>
              <a:spcAft>
                <a:spcPts val="0"/>
              </a:spcAft>
              <a:buSzPts val="2400"/>
              <a:buChar char="•"/>
            </a:pPr>
            <a:r>
              <a:rPr lang="en-US" sz="2400"/>
              <a:t>exit tickets, student models, discussions, driving question board</a:t>
            </a:r>
            <a:endParaRPr sz="2400"/>
          </a:p>
          <a:p>
            <a:pPr indent="0" lvl="0" marL="457200" rtl="0" algn="ctr">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sp>
        <p:nvSpPr>
          <p:cNvPr id="1952" name="Google Shape;1952;p229"/>
          <p:cNvSpPr txBox="1"/>
          <p:nvPr>
            <p:ph type="title"/>
          </p:nvPr>
        </p:nvSpPr>
        <p:spPr>
          <a:xfrm>
            <a:off x="2351925" y="365125"/>
            <a:ext cx="90021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Assessments in GLOBE Weather</a:t>
            </a:r>
            <a:endParaRPr/>
          </a:p>
        </p:txBody>
      </p:sp>
      <p:pic>
        <p:nvPicPr>
          <p:cNvPr id="1953" name="Google Shape;1953;p229"/>
          <p:cNvPicPr preferRelativeResize="0"/>
          <p:nvPr/>
        </p:nvPicPr>
        <p:blipFill>
          <a:blip r:embed="rId3">
            <a:alphaModFix/>
          </a:blip>
          <a:stretch>
            <a:fillRect/>
          </a:stretch>
        </p:blipFill>
        <p:spPr>
          <a:xfrm>
            <a:off x="1129099" y="423274"/>
            <a:ext cx="1222825" cy="1222825"/>
          </a:xfrm>
          <a:prstGeom prst="rect">
            <a:avLst/>
          </a:prstGeom>
          <a:noFill/>
          <a:ln>
            <a:noFill/>
          </a:ln>
        </p:spPr>
      </p:pic>
      <p:sp>
        <p:nvSpPr>
          <p:cNvPr id="1954" name="Google Shape;1954;p229"/>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8" name="Shape 1958"/>
        <p:cNvGrpSpPr/>
        <p:nvPr/>
      </p:nvGrpSpPr>
      <p:grpSpPr>
        <a:xfrm>
          <a:off x="0" y="0"/>
          <a:ext cx="0" cy="0"/>
          <a:chOff x="0" y="0"/>
          <a:chExt cx="0" cy="0"/>
        </a:xfrm>
      </p:grpSpPr>
      <p:sp>
        <p:nvSpPr>
          <p:cNvPr id="1959" name="Google Shape;1959;p23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t/>
            </a:r>
            <a:endParaRPr sz="2400"/>
          </a:p>
          <a:p>
            <a:pPr indent="-381000" lvl="0" marL="457200" rtl="0" algn="l">
              <a:lnSpc>
                <a:spcPct val="100000"/>
              </a:lnSpc>
              <a:spcBef>
                <a:spcPts val="0"/>
              </a:spcBef>
              <a:spcAft>
                <a:spcPts val="0"/>
              </a:spcAft>
              <a:buSzPts val="2400"/>
              <a:buChar char="•"/>
            </a:pPr>
            <a:r>
              <a:rPr lang="en-US" sz="2400"/>
              <a:t>Be focused on a phenomenon</a:t>
            </a:r>
            <a:endParaRPr sz="2400"/>
          </a:p>
          <a:p>
            <a:pPr indent="0" lvl="0" marL="457200" rtl="0" algn="l">
              <a:lnSpc>
                <a:spcPct val="100000"/>
              </a:lnSpc>
              <a:spcBef>
                <a:spcPts val="0"/>
              </a:spcBef>
              <a:spcAft>
                <a:spcPts val="0"/>
              </a:spcAft>
              <a:buSzPts val="1800"/>
              <a:buNone/>
            </a:pPr>
            <a:r>
              <a:t/>
            </a:r>
            <a:endParaRPr sz="2400"/>
          </a:p>
          <a:p>
            <a:pPr indent="-381000" lvl="0" marL="457200" rtl="0" algn="l">
              <a:lnSpc>
                <a:spcPct val="100000"/>
              </a:lnSpc>
              <a:spcBef>
                <a:spcPts val="0"/>
              </a:spcBef>
              <a:spcAft>
                <a:spcPts val="0"/>
              </a:spcAft>
              <a:buSzPts val="2400"/>
              <a:buChar char="•"/>
            </a:pPr>
            <a:r>
              <a:rPr lang="en-US" sz="2400"/>
              <a:t>Require students to engage in sensemaking</a:t>
            </a:r>
            <a:endParaRPr sz="2400"/>
          </a:p>
          <a:p>
            <a:pPr indent="0" lvl="0" marL="457200" rtl="0" algn="l">
              <a:lnSpc>
                <a:spcPct val="100000"/>
              </a:lnSpc>
              <a:spcBef>
                <a:spcPts val="0"/>
              </a:spcBef>
              <a:spcAft>
                <a:spcPts val="0"/>
              </a:spcAft>
              <a:buSzPts val="1800"/>
              <a:buNone/>
            </a:pPr>
            <a:r>
              <a:t/>
            </a:r>
            <a:endParaRPr sz="2400"/>
          </a:p>
          <a:p>
            <a:pPr indent="-381000" lvl="0" marL="457200" rtl="0" algn="l">
              <a:lnSpc>
                <a:spcPct val="100000"/>
              </a:lnSpc>
              <a:spcBef>
                <a:spcPts val="0"/>
              </a:spcBef>
              <a:spcAft>
                <a:spcPts val="0"/>
              </a:spcAft>
              <a:buSzPts val="2400"/>
              <a:buChar char="•"/>
            </a:pPr>
            <a:r>
              <a:rPr lang="en-US" sz="2400"/>
              <a:t>Require students to use both science ideas and practices</a:t>
            </a:r>
            <a:endParaRPr sz="2400"/>
          </a:p>
          <a:p>
            <a:pPr indent="0" lvl="0" marL="457200" rtl="0" algn="l">
              <a:lnSpc>
                <a:spcPct val="100000"/>
              </a:lnSpc>
              <a:spcBef>
                <a:spcPts val="0"/>
              </a:spcBef>
              <a:spcAft>
                <a:spcPts val="0"/>
              </a:spcAft>
              <a:buSzPts val="1800"/>
              <a:buNone/>
            </a:pPr>
            <a:r>
              <a:t/>
            </a:r>
            <a:endParaRPr sz="2400"/>
          </a:p>
          <a:p>
            <a:pPr indent="-381000" lvl="0" marL="457200" rtl="0" algn="l">
              <a:lnSpc>
                <a:spcPct val="100000"/>
              </a:lnSpc>
              <a:spcBef>
                <a:spcPts val="0"/>
              </a:spcBef>
              <a:spcAft>
                <a:spcPts val="0"/>
              </a:spcAft>
              <a:buSzPts val="2400"/>
              <a:buChar char="•"/>
            </a:pPr>
            <a:r>
              <a:rPr lang="en-US" sz="2400"/>
              <a:t>Make sense to students</a:t>
            </a:r>
            <a:endParaRPr/>
          </a:p>
          <a:p>
            <a:pPr indent="-228600" lvl="0" marL="457200" rtl="0" algn="l">
              <a:lnSpc>
                <a:spcPct val="100000"/>
              </a:lnSpc>
              <a:spcBef>
                <a:spcPts val="0"/>
              </a:spcBef>
              <a:spcAft>
                <a:spcPts val="0"/>
              </a:spcAft>
              <a:buSzPts val="2400"/>
              <a:buNone/>
            </a:pPr>
            <a:r>
              <a:t/>
            </a:r>
            <a:endParaRPr sz="2400"/>
          </a:p>
          <a:p>
            <a:pPr indent="-381000" lvl="0" marL="457200" rtl="0" algn="l">
              <a:lnSpc>
                <a:spcPct val="100000"/>
              </a:lnSpc>
              <a:spcBef>
                <a:spcPts val="0"/>
              </a:spcBef>
              <a:spcAft>
                <a:spcPts val="0"/>
              </a:spcAft>
              <a:buSzPts val="2400"/>
              <a:buChar char="•"/>
            </a:pPr>
            <a:r>
              <a:rPr lang="en-US" sz="2400"/>
              <a:t>Support intended purpose and use</a:t>
            </a:r>
            <a:endParaRPr sz="2400"/>
          </a:p>
          <a:p>
            <a:pPr indent="0" lvl="0" marL="457200" rtl="0" algn="ctr">
              <a:lnSpc>
                <a:spcPct val="100000"/>
              </a:lnSpc>
              <a:spcBef>
                <a:spcPts val="0"/>
              </a:spcBef>
              <a:spcAft>
                <a:spcPts val="0"/>
              </a:spcAft>
              <a:buSzPts val="1800"/>
              <a:buNone/>
            </a:pPr>
            <a:r>
              <a:t/>
            </a:r>
            <a:endParaRPr sz="2400"/>
          </a:p>
          <a:p>
            <a:pPr indent="0" lvl="0" marL="0" rtl="0" algn="l">
              <a:lnSpc>
                <a:spcPct val="90000"/>
              </a:lnSpc>
              <a:spcBef>
                <a:spcPts val="800"/>
              </a:spcBef>
              <a:spcAft>
                <a:spcPts val="0"/>
              </a:spcAft>
              <a:buSzPts val="1800"/>
              <a:buNone/>
            </a:pPr>
            <a:r>
              <a:t/>
            </a:r>
            <a:endParaRPr sz="2400"/>
          </a:p>
        </p:txBody>
      </p:sp>
      <p:sp>
        <p:nvSpPr>
          <p:cNvPr id="1960" name="Google Shape;1960;p230"/>
          <p:cNvSpPr txBox="1"/>
          <p:nvPr>
            <p:ph type="title"/>
          </p:nvPr>
        </p:nvSpPr>
        <p:spPr>
          <a:xfrm>
            <a:off x="2351924" y="365125"/>
            <a:ext cx="97005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1400"/>
              <a:buNone/>
            </a:pPr>
            <a:r>
              <a:rPr lang="en-US"/>
              <a:t>NGSS 3-Dimensional Assessment Must Haves:</a:t>
            </a:r>
            <a:endParaRPr/>
          </a:p>
        </p:txBody>
      </p:sp>
      <p:pic>
        <p:nvPicPr>
          <p:cNvPr id="1961" name="Google Shape;1961;p230"/>
          <p:cNvPicPr preferRelativeResize="0"/>
          <p:nvPr/>
        </p:nvPicPr>
        <p:blipFill rotWithShape="1">
          <a:blip r:embed="rId3">
            <a:alphaModFix/>
          </a:blip>
          <a:srcRect b="0" l="0" r="0" t="0"/>
          <a:stretch/>
        </p:blipFill>
        <p:spPr>
          <a:xfrm>
            <a:off x="1129099" y="423274"/>
            <a:ext cx="1222825" cy="1222825"/>
          </a:xfrm>
          <a:prstGeom prst="rect">
            <a:avLst/>
          </a:prstGeom>
          <a:noFill/>
          <a:ln>
            <a:noFill/>
          </a:ln>
        </p:spPr>
      </p:pic>
      <p:sp>
        <p:nvSpPr>
          <p:cNvPr id="1962" name="Google Shape;1962;p230"/>
          <p:cNvSpPr txBox="1"/>
          <p:nvPr>
            <p:ph idx="11" type="ftr"/>
          </p:nvPr>
        </p:nvSpPr>
        <p:spPr>
          <a:xfrm>
            <a:off x="914400" y="6356350"/>
            <a:ext cx="73407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US"/>
              <a:t>https://www.achieve.org/our-initiatives/equip/tools-subject/science/task-annotation-project-science</a:t>
            </a:r>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6" name="Shape 1966"/>
        <p:cNvGrpSpPr/>
        <p:nvPr/>
      </p:nvGrpSpPr>
      <p:grpSpPr>
        <a:xfrm>
          <a:off x="0" y="0"/>
          <a:ext cx="0" cy="0"/>
          <a:chOff x="0" y="0"/>
          <a:chExt cx="0" cy="0"/>
        </a:xfrm>
      </p:grpSpPr>
      <p:sp>
        <p:nvSpPr>
          <p:cNvPr id="1967" name="Google Shape;1967;p231"/>
          <p:cNvSpPr txBox="1"/>
          <p:nvPr>
            <p:ph type="title"/>
          </p:nvPr>
        </p:nvSpPr>
        <p:spPr>
          <a:xfrm>
            <a:off x="1114575" y="46650"/>
            <a:ext cx="8494500" cy="665100"/>
          </a:xfrm>
          <a:prstGeom prst="rect">
            <a:avLst/>
          </a:prstGeom>
          <a:noFill/>
          <a:ln>
            <a:noFill/>
          </a:ln>
        </p:spPr>
        <p:txBody>
          <a:bodyPr anchorCtr="0" anchor="ctr" bIns="45700" lIns="91425" spcFirstLastPara="1" rIns="91425" wrap="square" tIns="45700">
            <a:noAutofit/>
          </a:bodyPr>
          <a:lstStyle/>
          <a:p>
            <a:pPr indent="0" lvl="0" marL="177800" rtl="0" algn="l">
              <a:spcBef>
                <a:spcPts val="0"/>
              </a:spcBef>
              <a:spcAft>
                <a:spcPts val="0"/>
              </a:spcAft>
              <a:buClr>
                <a:srgbClr val="595857"/>
              </a:buClr>
              <a:buSzPts val="2800"/>
              <a:buFont typeface="Arial"/>
              <a:buNone/>
            </a:pPr>
            <a:r>
              <a:rPr b="1" lang="en-US" sz="3000">
                <a:solidFill>
                  <a:srgbClr val="888888"/>
                </a:solidFill>
                <a:latin typeface="Raleway"/>
                <a:ea typeface="Raleway"/>
                <a:cs typeface="Raleway"/>
                <a:sym typeface="Raleway"/>
              </a:rPr>
              <a:t>NGSS 				</a:t>
            </a:r>
            <a:r>
              <a:rPr lang="en-US" sz="2400">
                <a:solidFill>
                  <a:schemeClr val="hlink"/>
                </a:solidFill>
                <a:uFill>
                  <a:noFill/>
                </a:uFill>
                <a:latin typeface="Arial"/>
                <a:ea typeface="Arial"/>
                <a:cs typeface="Arial"/>
                <a:sym typeface="Arial"/>
                <a:hlinkClick r:id="rId3"/>
              </a:rPr>
              <a:t>https://www.nextgenscience.org/</a:t>
            </a:r>
            <a:endParaRPr b="1" sz="2400">
              <a:solidFill>
                <a:srgbClr val="888888"/>
              </a:solidFill>
              <a:latin typeface="Raleway"/>
              <a:ea typeface="Raleway"/>
              <a:cs typeface="Raleway"/>
              <a:sym typeface="Raleway"/>
            </a:endParaRPr>
          </a:p>
        </p:txBody>
      </p:sp>
      <p:sp>
        <p:nvSpPr>
          <p:cNvPr id="1968" name="Google Shape;1968;p231"/>
          <p:cNvSpPr txBox="1"/>
          <p:nvPr>
            <p:ph idx="1" type="body"/>
          </p:nvPr>
        </p:nvSpPr>
        <p:spPr>
          <a:xfrm>
            <a:off x="838200" y="822650"/>
            <a:ext cx="10515600" cy="5566800"/>
          </a:xfrm>
          <a:prstGeom prst="rect">
            <a:avLst/>
          </a:prstGeom>
          <a:noFill/>
          <a:ln>
            <a:noFill/>
          </a:ln>
        </p:spPr>
        <p:txBody>
          <a:bodyPr anchorCtr="0" anchor="t" bIns="45700" lIns="91425" spcFirstLastPara="1" rIns="91425" wrap="square" tIns="45700">
            <a:noAutofit/>
          </a:bodyPr>
          <a:lstStyle/>
          <a:p>
            <a:pPr indent="0" lvl="0" marL="2743200" rtl="0" algn="l">
              <a:spcBef>
                <a:spcPts val="0"/>
              </a:spcBef>
              <a:spcAft>
                <a:spcPts val="0"/>
              </a:spcAft>
              <a:buClr>
                <a:srgbClr val="000000"/>
              </a:buClr>
              <a:buSzPts val="1100"/>
              <a:buFont typeface="Arial"/>
              <a:buNone/>
            </a:pPr>
            <a:r>
              <a:rPr lang="en-US" sz="2400" u="sng"/>
              <a:t>Science and Engineering Practices:</a:t>
            </a:r>
            <a:endParaRPr sz="2400" u="sng"/>
          </a:p>
          <a:p>
            <a:pPr indent="-342900" lvl="0" marL="3200400" rtl="0" algn="l">
              <a:spcBef>
                <a:spcPts val="0"/>
              </a:spcBef>
              <a:spcAft>
                <a:spcPts val="0"/>
              </a:spcAft>
              <a:buSzPts val="1800"/>
              <a:buChar char="•"/>
            </a:pPr>
            <a:r>
              <a:rPr lang="en-US" sz="1800"/>
              <a:t>Developing and using models</a:t>
            </a:r>
            <a:endParaRPr sz="1800"/>
          </a:p>
          <a:p>
            <a:pPr indent="-342900" lvl="0" marL="3200400" rtl="0" algn="l">
              <a:spcBef>
                <a:spcPts val="0"/>
              </a:spcBef>
              <a:spcAft>
                <a:spcPts val="0"/>
              </a:spcAft>
              <a:buSzPts val="1800"/>
              <a:buChar char="•"/>
            </a:pPr>
            <a:r>
              <a:rPr lang="en-US" sz="1800"/>
              <a:t>Analyzing and interpreting data</a:t>
            </a:r>
            <a:endParaRPr sz="1800"/>
          </a:p>
          <a:p>
            <a:pPr indent="0" lvl="0" marL="2743200" rtl="0" algn="l">
              <a:spcBef>
                <a:spcPts val="0"/>
              </a:spcBef>
              <a:spcAft>
                <a:spcPts val="0"/>
              </a:spcAft>
              <a:buNone/>
            </a:pPr>
            <a:r>
              <a:rPr lang="en-US" sz="2400" u="sng"/>
              <a:t>Disciplinary Core Ideas:</a:t>
            </a:r>
            <a:endParaRPr sz="2400" u="sng"/>
          </a:p>
          <a:p>
            <a:pPr indent="-342900" lvl="0" marL="3200400" rtl="0" algn="l">
              <a:spcBef>
                <a:spcPts val="0"/>
              </a:spcBef>
              <a:spcAft>
                <a:spcPts val="0"/>
              </a:spcAft>
              <a:buSzPts val="1800"/>
              <a:buChar char="•"/>
            </a:pPr>
            <a:r>
              <a:rPr lang="en-US" sz="1800"/>
              <a:t>ESS2-C:</a:t>
            </a:r>
            <a:r>
              <a:rPr lang="en-US" sz="1800">
                <a:solidFill>
                  <a:srgbClr val="333333"/>
                </a:solidFill>
              </a:rPr>
              <a:t>The Roles of Water in Earth’s Surface Processes</a:t>
            </a:r>
            <a:endParaRPr sz="1800">
              <a:solidFill>
                <a:srgbClr val="333333"/>
              </a:solidFill>
            </a:endParaRPr>
          </a:p>
          <a:p>
            <a:pPr indent="-342900" lvl="0" marL="3200400" rtl="0" algn="l">
              <a:spcBef>
                <a:spcPts val="0"/>
              </a:spcBef>
              <a:spcAft>
                <a:spcPts val="0"/>
              </a:spcAft>
              <a:buClr>
                <a:srgbClr val="333333"/>
              </a:buClr>
              <a:buSzPts val="1800"/>
              <a:buChar char="•"/>
            </a:pPr>
            <a:r>
              <a:rPr lang="en-US" sz="1800">
                <a:solidFill>
                  <a:srgbClr val="333333"/>
                </a:solidFill>
              </a:rPr>
              <a:t>ESS2-D</a:t>
            </a:r>
            <a:r>
              <a:rPr b="1" lang="en-US" sz="1800">
                <a:solidFill>
                  <a:srgbClr val="333333"/>
                </a:solidFill>
              </a:rPr>
              <a:t>:</a:t>
            </a:r>
            <a:r>
              <a:rPr lang="en-US" sz="1800">
                <a:solidFill>
                  <a:srgbClr val="333333"/>
                </a:solidFill>
              </a:rPr>
              <a:t> Weather and Climate</a:t>
            </a:r>
            <a:endParaRPr sz="1800">
              <a:solidFill>
                <a:srgbClr val="333333"/>
              </a:solidFill>
            </a:endParaRPr>
          </a:p>
          <a:p>
            <a:pPr indent="0" lvl="0" marL="2743200" rtl="0" algn="l">
              <a:lnSpc>
                <a:spcPct val="90000"/>
              </a:lnSpc>
              <a:spcBef>
                <a:spcPts val="0"/>
              </a:spcBef>
              <a:spcAft>
                <a:spcPts val="0"/>
              </a:spcAft>
              <a:buNone/>
            </a:pPr>
            <a:r>
              <a:rPr lang="en-US" sz="2400" u="sng"/>
              <a:t>Crosscutting Concepts:</a:t>
            </a:r>
            <a:endParaRPr sz="2400" u="sng"/>
          </a:p>
          <a:p>
            <a:pPr indent="-342900" lvl="0" marL="3200400" rtl="0" algn="l">
              <a:lnSpc>
                <a:spcPct val="90000"/>
              </a:lnSpc>
              <a:spcBef>
                <a:spcPts val="0"/>
              </a:spcBef>
              <a:spcAft>
                <a:spcPts val="0"/>
              </a:spcAft>
              <a:buSzPts val="1800"/>
              <a:buChar char="•"/>
            </a:pPr>
            <a:r>
              <a:rPr lang="en-US" sz="1800"/>
              <a:t>Cause and effect</a:t>
            </a:r>
            <a:endParaRPr sz="1800"/>
          </a:p>
          <a:p>
            <a:pPr indent="-342900" lvl="0" marL="3200400" rtl="0" algn="l">
              <a:lnSpc>
                <a:spcPct val="90000"/>
              </a:lnSpc>
              <a:spcBef>
                <a:spcPts val="0"/>
              </a:spcBef>
              <a:spcAft>
                <a:spcPts val="0"/>
              </a:spcAft>
              <a:buSzPts val="1800"/>
              <a:buChar char="•"/>
            </a:pPr>
            <a:r>
              <a:rPr lang="en-US" sz="1800"/>
              <a:t>Systems and systems modeling</a:t>
            </a:r>
            <a:endParaRPr sz="1800"/>
          </a:p>
          <a:p>
            <a:pPr indent="-342900" lvl="0" marL="3200400" rtl="0" algn="l">
              <a:lnSpc>
                <a:spcPct val="90000"/>
              </a:lnSpc>
              <a:spcBef>
                <a:spcPts val="0"/>
              </a:spcBef>
              <a:spcAft>
                <a:spcPts val="0"/>
              </a:spcAft>
              <a:buSzPts val="1800"/>
              <a:buChar char="•"/>
            </a:pPr>
            <a:r>
              <a:rPr lang="en-US" sz="1800"/>
              <a:t>Patterns</a:t>
            </a:r>
            <a:endParaRPr sz="1800"/>
          </a:p>
          <a:p>
            <a:pPr indent="0" lvl="0" marL="0" rtl="0" algn="l">
              <a:spcBef>
                <a:spcPts val="0"/>
              </a:spcBef>
              <a:spcAft>
                <a:spcPts val="0"/>
              </a:spcAft>
              <a:buSzPts val="1100"/>
              <a:buNone/>
            </a:pPr>
            <a:r>
              <a:t/>
            </a:r>
            <a:endParaRPr sz="2400" u="sng"/>
          </a:p>
          <a:p>
            <a:pPr indent="0" lvl="0" marL="0" rtl="0" algn="l">
              <a:spcBef>
                <a:spcPts val="0"/>
              </a:spcBef>
              <a:spcAft>
                <a:spcPts val="0"/>
              </a:spcAft>
              <a:buClr>
                <a:srgbClr val="000000"/>
              </a:buClr>
              <a:buSzPts val="1100"/>
              <a:buFont typeface="Arial"/>
              <a:buNone/>
            </a:pPr>
            <a:r>
              <a:rPr lang="en-US" sz="2400" u="sng"/>
              <a:t>Performance Expectations:</a:t>
            </a:r>
            <a:endParaRPr sz="2400" u="sng"/>
          </a:p>
          <a:p>
            <a:pPr indent="-342900" lvl="0" marL="457200" rtl="0" algn="l">
              <a:spcBef>
                <a:spcPts val="0"/>
              </a:spcBef>
              <a:spcAft>
                <a:spcPts val="0"/>
              </a:spcAft>
              <a:buSzPts val="1800"/>
              <a:buChar char="•"/>
            </a:pPr>
            <a:r>
              <a:rPr b="1" lang="en-US" sz="1800"/>
              <a:t>MS-ESS2-5:</a:t>
            </a:r>
            <a:r>
              <a:rPr lang="en-US" sz="1800">
                <a:solidFill>
                  <a:srgbClr val="333333"/>
                </a:solidFill>
              </a:rPr>
              <a:t>Collect data to provide evidence for how the motions and complex interactions of air masses result in changes in weather conditions. </a:t>
            </a:r>
            <a:endParaRPr sz="1800"/>
          </a:p>
          <a:p>
            <a:pPr indent="-342900" lvl="0" marL="457200" rtl="0" algn="l">
              <a:spcBef>
                <a:spcPts val="0"/>
              </a:spcBef>
              <a:spcAft>
                <a:spcPts val="0"/>
              </a:spcAft>
              <a:buSzPts val="1800"/>
              <a:buChar char="•"/>
            </a:pPr>
            <a:r>
              <a:rPr b="1" lang="en-US" sz="1800"/>
              <a:t>MS-ESS2-4:</a:t>
            </a:r>
            <a:r>
              <a:rPr lang="en-US" sz="1800"/>
              <a:t> </a:t>
            </a:r>
            <a:r>
              <a:rPr lang="en-US" sz="1800">
                <a:solidFill>
                  <a:srgbClr val="333333"/>
                </a:solidFill>
              </a:rPr>
              <a:t>Develop a model to describe</a:t>
            </a:r>
            <a:r>
              <a:rPr lang="en-US" sz="1800">
                <a:solidFill>
                  <a:srgbClr val="333333"/>
                </a:solidFill>
                <a:highlight>
                  <a:srgbClr val="FFFFFF"/>
                </a:highlight>
              </a:rPr>
              <a:t> </a:t>
            </a:r>
            <a:r>
              <a:rPr lang="en-US" sz="1800">
                <a:solidFill>
                  <a:srgbClr val="333333"/>
                </a:solidFill>
              </a:rPr>
              <a:t>the cycling of water through Earth's systems</a:t>
            </a:r>
            <a:r>
              <a:rPr lang="en-US" sz="1800">
                <a:solidFill>
                  <a:srgbClr val="333333"/>
                </a:solidFill>
                <a:highlight>
                  <a:srgbClr val="FFFFFF"/>
                </a:highlight>
              </a:rPr>
              <a:t> </a:t>
            </a:r>
            <a:r>
              <a:rPr lang="en-US" sz="1800">
                <a:solidFill>
                  <a:srgbClr val="333333"/>
                </a:solidFill>
              </a:rPr>
              <a:t>driven by energy</a:t>
            </a:r>
            <a:r>
              <a:rPr lang="en-US" sz="1800">
                <a:solidFill>
                  <a:srgbClr val="333333"/>
                </a:solidFill>
                <a:highlight>
                  <a:srgbClr val="FFFFFF"/>
                </a:highlight>
              </a:rPr>
              <a:t> </a:t>
            </a:r>
            <a:r>
              <a:rPr lang="en-US" sz="1800">
                <a:solidFill>
                  <a:srgbClr val="333333"/>
                </a:solidFill>
              </a:rPr>
              <a:t>from the sun </a:t>
            </a:r>
            <a:r>
              <a:rPr lang="en-US" sz="1800" strike="sngStrike">
                <a:solidFill>
                  <a:srgbClr val="333333"/>
                </a:solidFill>
              </a:rPr>
              <a:t>and the force of gravity</a:t>
            </a:r>
            <a:r>
              <a:rPr lang="en-US" sz="1800">
                <a:solidFill>
                  <a:srgbClr val="333333"/>
                </a:solidFill>
              </a:rPr>
              <a:t>.</a:t>
            </a:r>
            <a:r>
              <a:rPr lang="en-US" sz="1800">
                <a:solidFill>
                  <a:srgbClr val="333333"/>
                </a:solidFill>
                <a:highlight>
                  <a:srgbClr val="FFFFFF"/>
                </a:highlight>
              </a:rPr>
              <a:t> </a:t>
            </a:r>
            <a:endParaRPr sz="1800"/>
          </a:p>
          <a:p>
            <a:pPr indent="-342900" lvl="0" marL="457200" rtl="0" algn="l">
              <a:spcBef>
                <a:spcPts val="0"/>
              </a:spcBef>
              <a:spcAft>
                <a:spcPts val="0"/>
              </a:spcAft>
              <a:buSzPts val="1800"/>
              <a:buChar char="•"/>
            </a:pPr>
            <a:r>
              <a:rPr b="1" lang="en-US" sz="1800"/>
              <a:t>MS-ESS2-6:</a:t>
            </a:r>
            <a:r>
              <a:rPr lang="en-US" sz="1800">
                <a:solidFill>
                  <a:srgbClr val="333333"/>
                </a:solidFill>
              </a:rPr>
              <a:t>Develop and use a model to describe how unequal heating and rotation of the Earth cause patterns of atmospheric </a:t>
            </a:r>
            <a:r>
              <a:rPr lang="en-US" sz="1800" strike="sngStrike">
                <a:solidFill>
                  <a:srgbClr val="333333"/>
                </a:solidFill>
              </a:rPr>
              <a:t>and oceanic </a:t>
            </a:r>
            <a:r>
              <a:rPr lang="en-US" sz="1800">
                <a:solidFill>
                  <a:srgbClr val="333333"/>
                </a:solidFill>
              </a:rPr>
              <a:t>circulation </a:t>
            </a:r>
            <a:r>
              <a:rPr lang="en-US" sz="1800" strike="sngStrike">
                <a:solidFill>
                  <a:srgbClr val="333333"/>
                </a:solidFill>
              </a:rPr>
              <a:t>that determine regional climates.</a:t>
            </a:r>
            <a:endParaRPr sz="1800" strike="sngStrike"/>
          </a:p>
        </p:txBody>
      </p:sp>
      <p:sp>
        <p:nvSpPr>
          <p:cNvPr id="1969" name="Google Shape;1969;p231"/>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970" name="Google Shape;1970;p231"/>
          <p:cNvPicPr preferRelativeResize="0"/>
          <p:nvPr/>
        </p:nvPicPr>
        <p:blipFill rotWithShape="1">
          <a:blip r:embed="rId4">
            <a:alphaModFix/>
          </a:blip>
          <a:srcRect b="0" l="0" r="0" t="17641"/>
          <a:stretch/>
        </p:blipFill>
        <p:spPr>
          <a:xfrm flipH="1">
            <a:off x="-63500" y="822650"/>
            <a:ext cx="7605900" cy="6263951"/>
          </a:xfrm>
          <a:prstGeom prst="rect">
            <a:avLst/>
          </a:prstGeom>
          <a:noFill/>
          <a:ln>
            <a:noFill/>
          </a:ln>
        </p:spPr>
      </p:pic>
      <p:pic>
        <p:nvPicPr>
          <p:cNvPr id="1971" name="Google Shape;1971;p231"/>
          <p:cNvPicPr preferRelativeResize="0"/>
          <p:nvPr/>
        </p:nvPicPr>
        <p:blipFill>
          <a:blip r:embed="rId5">
            <a:alphaModFix/>
          </a:blip>
          <a:stretch>
            <a:fillRect/>
          </a:stretch>
        </p:blipFill>
        <p:spPr>
          <a:xfrm>
            <a:off x="393701" y="822650"/>
            <a:ext cx="2582600" cy="2643825"/>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5" name="Shape 1975"/>
        <p:cNvGrpSpPr/>
        <p:nvPr/>
      </p:nvGrpSpPr>
      <p:grpSpPr>
        <a:xfrm>
          <a:off x="0" y="0"/>
          <a:ext cx="0" cy="0"/>
          <a:chOff x="0" y="0"/>
          <a:chExt cx="0" cy="0"/>
        </a:xfrm>
      </p:grpSpPr>
      <p:sp>
        <p:nvSpPr>
          <p:cNvPr id="1976" name="Google Shape;1976;p232"/>
          <p:cNvSpPr txBox="1"/>
          <p:nvPr>
            <p:ph idx="1" type="body"/>
          </p:nvPr>
        </p:nvSpPr>
        <p:spPr>
          <a:xfrm>
            <a:off x="762000" y="2182425"/>
            <a:ext cx="10515600" cy="3891600"/>
          </a:xfrm>
          <a:prstGeom prst="rect">
            <a:avLst/>
          </a:prstGeom>
          <a:noFill/>
          <a:ln>
            <a:noFill/>
          </a:ln>
        </p:spPr>
        <p:txBody>
          <a:bodyPr anchorCtr="0" anchor="t" bIns="45700" lIns="91425" spcFirstLastPara="1" rIns="91425" wrap="square" tIns="45700">
            <a:noAutofit/>
          </a:bodyPr>
          <a:lstStyle/>
          <a:p>
            <a:pPr indent="-406400" lvl="0" marL="457200" rtl="0" algn="l">
              <a:lnSpc>
                <a:spcPct val="100000"/>
              </a:lnSpc>
              <a:spcBef>
                <a:spcPts val="0"/>
              </a:spcBef>
              <a:spcAft>
                <a:spcPts val="0"/>
              </a:spcAft>
              <a:buSzPts val="2800"/>
              <a:buChar char="•"/>
            </a:pPr>
            <a:r>
              <a:rPr lang="en-US"/>
              <a:t>From Observations to Investigations (LS1)</a:t>
            </a:r>
            <a:endParaRPr/>
          </a:p>
          <a:p>
            <a:pPr indent="-368300" lvl="0" marL="914400" rtl="0" algn="l">
              <a:lnSpc>
                <a:spcPct val="100000"/>
              </a:lnSpc>
              <a:spcBef>
                <a:spcPts val="0"/>
              </a:spcBef>
              <a:spcAft>
                <a:spcPts val="0"/>
              </a:spcAft>
              <a:buSzPts val="2200"/>
              <a:buChar char="•"/>
            </a:pPr>
            <a:r>
              <a:rPr lang="en-US" sz="2200"/>
              <a:t>take the next step and use student data to develop research questions that form the basis of an investigation</a:t>
            </a:r>
            <a:endParaRPr sz="2200"/>
          </a:p>
          <a:p>
            <a:pPr indent="0" lvl="0" marL="0" rtl="0" algn="l">
              <a:lnSpc>
                <a:spcPct val="100000"/>
              </a:lnSpc>
              <a:spcBef>
                <a:spcPts val="0"/>
              </a:spcBef>
              <a:spcAft>
                <a:spcPts val="0"/>
              </a:spcAft>
              <a:buNone/>
            </a:pPr>
            <a:r>
              <a:t/>
            </a:r>
            <a:endParaRPr sz="1200"/>
          </a:p>
          <a:p>
            <a:pPr indent="-406400" lvl="0" marL="457200" rtl="0" algn="l">
              <a:lnSpc>
                <a:spcPct val="100000"/>
              </a:lnSpc>
              <a:spcBef>
                <a:spcPts val="0"/>
              </a:spcBef>
              <a:spcAft>
                <a:spcPts val="0"/>
              </a:spcAft>
              <a:buSzPts val="2800"/>
              <a:buChar char="•"/>
            </a:pPr>
            <a:r>
              <a:rPr lang="en-US"/>
              <a:t>Finding Freedom: A Mini Data Exploration (LS2)</a:t>
            </a:r>
            <a:endParaRPr/>
          </a:p>
          <a:p>
            <a:pPr indent="-368300" lvl="1" marL="914400" rtl="0" algn="l">
              <a:lnSpc>
                <a:spcPct val="100000"/>
              </a:lnSpc>
              <a:spcBef>
                <a:spcPts val="0"/>
              </a:spcBef>
              <a:spcAft>
                <a:spcPts val="0"/>
              </a:spcAft>
              <a:buSzPts val="2200"/>
              <a:buChar char="•"/>
            </a:pPr>
            <a:r>
              <a:rPr lang="en-US" sz="2200"/>
              <a:t>access the GLOBE database using the GLOBE Online Visualization Tool to explore data from Freedom High School</a:t>
            </a:r>
            <a:endParaRPr sz="2200"/>
          </a:p>
          <a:p>
            <a:pPr indent="0" lvl="0" marL="457200" rtl="0" algn="l">
              <a:lnSpc>
                <a:spcPct val="100000"/>
              </a:lnSpc>
              <a:spcBef>
                <a:spcPts val="0"/>
              </a:spcBef>
              <a:spcAft>
                <a:spcPts val="0"/>
              </a:spcAft>
              <a:buNone/>
            </a:pPr>
            <a:r>
              <a:t/>
            </a:r>
            <a:endParaRPr sz="1200"/>
          </a:p>
          <a:p>
            <a:pPr indent="-406400" lvl="0" marL="457200" rtl="0" algn="l">
              <a:lnSpc>
                <a:spcPct val="100000"/>
              </a:lnSpc>
              <a:spcBef>
                <a:spcPts val="0"/>
              </a:spcBef>
              <a:spcAft>
                <a:spcPts val="0"/>
              </a:spcAft>
              <a:buSzPts val="2800"/>
              <a:buChar char="•"/>
            </a:pPr>
            <a:r>
              <a:rPr lang="en-US"/>
              <a:t>Connecting with GLOBE Schools Around the World (LS3)</a:t>
            </a:r>
            <a:endParaRPr/>
          </a:p>
          <a:p>
            <a:pPr indent="-368300" lvl="1" marL="914400" rtl="0" algn="l">
              <a:lnSpc>
                <a:spcPct val="100000"/>
              </a:lnSpc>
              <a:spcBef>
                <a:spcPts val="0"/>
              </a:spcBef>
              <a:spcAft>
                <a:spcPts val="0"/>
              </a:spcAft>
              <a:buSzPts val="2200"/>
              <a:buChar char="•"/>
            </a:pPr>
            <a:r>
              <a:rPr lang="en-US" sz="2200"/>
              <a:t>go deeper in understanding patterns of storms by connecting with GLOBE teachers and students from different countries</a:t>
            </a:r>
            <a:endParaRPr/>
          </a:p>
          <a:p>
            <a:pPr indent="0" lvl="0" marL="457200" rtl="0" algn="l">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sp>
        <p:nvSpPr>
          <p:cNvPr id="1977" name="Google Shape;1977;p232"/>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GLOBE Connections</a:t>
            </a:r>
            <a:endParaRPr/>
          </a:p>
        </p:txBody>
      </p:sp>
      <p:sp>
        <p:nvSpPr>
          <p:cNvPr id="1978" name="Google Shape;1978;p232"/>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979" name="Google Shape;1979;p232"/>
          <p:cNvPicPr preferRelativeResize="0"/>
          <p:nvPr/>
        </p:nvPicPr>
        <p:blipFill>
          <a:blip r:embed="rId3">
            <a:alphaModFix/>
          </a:blip>
          <a:stretch>
            <a:fillRect/>
          </a:stretch>
        </p:blipFill>
        <p:spPr>
          <a:xfrm>
            <a:off x="518725" y="756850"/>
            <a:ext cx="6186874" cy="1237375"/>
          </a:xfrm>
          <a:prstGeom prst="rect">
            <a:avLst/>
          </a:prstGeom>
          <a:noFill/>
          <a:ln>
            <a:noFill/>
          </a:ln>
        </p:spPr>
      </p:pic>
      <p:pic>
        <p:nvPicPr>
          <p:cNvPr id="1980" name="Google Shape;1980;p232"/>
          <p:cNvPicPr preferRelativeResize="0"/>
          <p:nvPr/>
        </p:nvPicPr>
        <p:blipFill>
          <a:blip r:embed="rId4">
            <a:alphaModFix/>
          </a:blip>
          <a:stretch>
            <a:fillRect/>
          </a:stretch>
        </p:blipFill>
        <p:spPr>
          <a:xfrm rot="451684">
            <a:off x="8406925" y="441324"/>
            <a:ext cx="3007374" cy="1878100"/>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6">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5" name="Shape 1985"/>
        <p:cNvGrpSpPr/>
        <p:nvPr/>
      </p:nvGrpSpPr>
      <p:grpSpPr>
        <a:xfrm>
          <a:off x="0" y="0"/>
          <a:ext cx="0" cy="0"/>
          <a:chOff x="0" y="0"/>
          <a:chExt cx="0" cy="0"/>
        </a:xfrm>
      </p:grpSpPr>
      <p:sp>
        <p:nvSpPr>
          <p:cNvPr id="1986" name="Google Shape;1986;p23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LS1: </a:t>
            </a:r>
            <a:r>
              <a:rPr lang="en-US"/>
              <a:t>Research Projects with GLOBE</a:t>
            </a:r>
            <a:endParaRPr/>
          </a:p>
        </p:txBody>
      </p:sp>
      <p:sp>
        <p:nvSpPr>
          <p:cNvPr id="1987" name="Google Shape;1987;p233"/>
          <p:cNvSpPr txBox="1"/>
          <p:nvPr>
            <p:ph idx="1" type="body"/>
          </p:nvPr>
        </p:nvSpPr>
        <p:spPr>
          <a:xfrm>
            <a:off x="838200" y="1520400"/>
            <a:ext cx="10515600" cy="4656300"/>
          </a:xfrm>
          <a:prstGeom prst="rect">
            <a:avLst/>
          </a:prstGeom>
        </p:spPr>
        <p:txBody>
          <a:bodyPr anchorCtr="0" anchor="t" bIns="45700" lIns="91425" spcFirstLastPara="1" rIns="91425" wrap="square" tIns="45700">
            <a:noAutofit/>
          </a:bodyPr>
          <a:lstStyle/>
          <a:p>
            <a:pPr indent="0" lvl="0" marL="914400" rtl="0" algn="l">
              <a:lnSpc>
                <a:spcPct val="100000"/>
              </a:lnSpc>
              <a:spcBef>
                <a:spcPts val="0"/>
              </a:spcBef>
              <a:spcAft>
                <a:spcPts val="0"/>
              </a:spcAft>
              <a:buNone/>
            </a:pPr>
            <a:r>
              <a:t/>
            </a:r>
            <a:endParaRPr/>
          </a:p>
          <a:p>
            <a:pPr indent="0" lvl="0" marL="0" rtl="0" algn="ctr">
              <a:lnSpc>
                <a:spcPct val="100000"/>
              </a:lnSpc>
              <a:spcBef>
                <a:spcPts val="360"/>
              </a:spcBef>
              <a:spcAft>
                <a:spcPts val="0"/>
              </a:spcAft>
              <a:buClr>
                <a:schemeClr val="dk1"/>
              </a:buClr>
              <a:buSzPts val="1100"/>
              <a:buFont typeface="Arial"/>
              <a:buNone/>
            </a:pPr>
            <a:r>
              <a:rPr lang="en-US" u="sng">
                <a:solidFill>
                  <a:schemeClr val="hlink"/>
                </a:solidFill>
                <a:hlinkClick r:id="rId3"/>
              </a:rPr>
              <a:t>https://www.globe.gov/science-symposium</a:t>
            </a:r>
            <a:r>
              <a:rPr lang="en-US"/>
              <a:t>		</a:t>
            </a:r>
            <a:endParaRPr/>
          </a:p>
        </p:txBody>
      </p:sp>
      <p:pic>
        <p:nvPicPr>
          <p:cNvPr id="1988" name="Google Shape;1988;p233"/>
          <p:cNvPicPr preferRelativeResize="0"/>
          <p:nvPr/>
        </p:nvPicPr>
        <p:blipFill rotWithShape="1">
          <a:blip r:embed="rId4">
            <a:alphaModFix/>
          </a:blip>
          <a:srcRect b="33620" l="0" r="0" t="-33620"/>
          <a:stretch/>
        </p:blipFill>
        <p:spPr>
          <a:xfrm>
            <a:off x="0" y="1937050"/>
            <a:ext cx="11668500" cy="2983900"/>
          </a:xfrm>
          <a:prstGeom prst="rect">
            <a:avLst/>
          </a:prstGeom>
          <a:noFill/>
          <a:ln>
            <a:noFill/>
          </a:ln>
          <a:effectLst>
            <a:outerShdw blurRad="57150" rotWithShape="0" algn="bl" dir="5400000" dist="19050">
              <a:srgbClr val="000000">
                <a:alpha val="47000"/>
              </a:srgbClr>
            </a:outerShdw>
          </a:effectLst>
        </p:spPr>
      </p:pic>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3" name="Shape 1993"/>
        <p:cNvGrpSpPr/>
        <p:nvPr/>
      </p:nvGrpSpPr>
      <p:grpSpPr>
        <a:xfrm>
          <a:off x="0" y="0"/>
          <a:ext cx="0" cy="0"/>
          <a:chOff x="0" y="0"/>
          <a:chExt cx="0" cy="0"/>
        </a:xfrm>
      </p:grpSpPr>
      <p:sp>
        <p:nvSpPr>
          <p:cNvPr id="1994" name="Google Shape;1994;p234"/>
          <p:cNvSpPr txBox="1"/>
          <p:nvPr>
            <p:ph type="title"/>
          </p:nvPr>
        </p:nvSpPr>
        <p:spPr>
          <a:xfrm>
            <a:off x="838200" y="0"/>
            <a:ext cx="10515600" cy="1628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LS2: GLOBE Data Visualization Tool</a:t>
            </a:r>
            <a:endParaRPr/>
          </a:p>
          <a:p>
            <a:pPr indent="0" lvl="0" marL="0" rtl="0" algn="ctr">
              <a:spcBef>
                <a:spcPts val="0"/>
              </a:spcBef>
              <a:spcAft>
                <a:spcPts val="0"/>
              </a:spcAft>
              <a:buNone/>
            </a:pPr>
            <a:r>
              <a:rPr lang="en-US" sz="2800" u="sng">
                <a:solidFill>
                  <a:schemeClr val="hlink"/>
                </a:solidFill>
                <a:latin typeface="Arial"/>
                <a:ea typeface="Arial"/>
                <a:cs typeface="Arial"/>
                <a:sym typeface="Arial"/>
                <a:hlinkClick r:id="rId3"/>
              </a:rPr>
              <a:t>https://vis.globe.gov/GLOBE/</a:t>
            </a:r>
            <a:endParaRPr sz="2800"/>
          </a:p>
        </p:txBody>
      </p:sp>
      <p:pic>
        <p:nvPicPr>
          <p:cNvPr id="1995" name="Google Shape;1995;p234"/>
          <p:cNvPicPr preferRelativeResize="0"/>
          <p:nvPr/>
        </p:nvPicPr>
        <p:blipFill>
          <a:blip r:embed="rId4">
            <a:alphaModFix/>
          </a:blip>
          <a:stretch>
            <a:fillRect/>
          </a:stretch>
        </p:blipFill>
        <p:spPr>
          <a:xfrm>
            <a:off x="678563" y="1564800"/>
            <a:ext cx="10834879" cy="5293200"/>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0" name="Shape 2000"/>
        <p:cNvGrpSpPr/>
        <p:nvPr/>
      </p:nvGrpSpPr>
      <p:grpSpPr>
        <a:xfrm>
          <a:off x="0" y="0"/>
          <a:ext cx="0" cy="0"/>
          <a:chOff x="0" y="0"/>
          <a:chExt cx="0" cy="0"/>
        </a:xfrm>
      </p:grpSpPr>
      <p:sp>
        <p:nvSpPr>
          <p:cNvPr id="2001" name="Google Shape;2001;p235"/>
          <p:cNvSpPr txBox="1"/>
          <p:nvPr>
            <p:ph type="title"/>
          </p:nvPr>
        </p:nvSpPr>
        <p:spPr>
          <a:xfrm>
            <a:off x="838200" y="0"/>
            <a:ext cx="10515600" cy="15216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LS3: GLOBE Community</a:t>
            </a:r>
            <a:endParaRPr/>
          </a:p>
          <a:p>
            <a:pPr indent="0" lvl="0" marL="0" rtl="0" algn="ctr">
              <a:spcBef>
                <a:spcPts val="0"/>
              </a:spcBef>
              <a:spcAft>
                <a:spcPts val="0"/>
              </a:spcAft>
              <a:buNone/>
            </a:pPr>
            <a:r>
              <a:rPr lang="en-US" sz="2800" u="sng">
                <a:solidFill>
                  <a:schemeClr val="hlink"/>
                </a:solidFill>
                <a:latin typeface="Arial"/>
                <a:ea typeface="Arial"/>
                <a:cs typeface="Arial"/>
                <a:sym typeface="Arial"/>
                <a:hlinkClick r:id="rId3"/>
              </a:rPr>
              <a:t>https://www.globe.gov/globe-community/community-map</a:t>
            </a:r>
            <a:endParaRPr sz="2800"/>
          </a:p>
        </p:txBody>
      </p:sp>
      <p:pic>
        <p:nvPicPr>
          <p:cNvPr id="2002" name="Google Shape;2002;p235"/>
          <p:cNvPicPr preferRelativeResize="0"/>
          <p:nvPr/>
        </p:nvPicPr>
        <p:blipFill>
          <a:blip r:embed="rId4">
            <a:alphaModFix/>
          </a:blip>
          <a:stretch>
            <a:fillRect/>
          </a:stretch>
        </p:blipFill>
        <p:spPr>
          <a:xfrm>
            <a:off x="2580650" y="1423125"/>
            <a:ext cx="7030699" cy="5572725"/>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6" name="Shape 2006"/>
        <p:cNvGrpSpPr/>
        <p:nvPr/>
      </p:nvGrpSpPr>
      <p:grpSpPr>
        <a:xfrm>
          <a:off x="0" y="0"/>
          <a:ext cx="0" cy="0"/>
          <a:chOff x="0" y="0"/>
          <a:chExt cx="0" cy="0"/>
        </a:xfrm>
      </p:grpSpPr>
      <p:sp>
        <p:nvSpPr>
          <p:cNvPr id="2007" name="Google Shape;2007;p236"/>
          <p:cNvSpPr txBox="1"/>
          <p:nvPr>
            <p:ph idx="1" type="body"/>
          </p:nvPr>
        </p:nvSpPr>
        <p:spPr>
          <a:xfrm>
            <a:off x="914400" y="2563425"/>
            <a:ext cx="10515600" cy="38916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0"/>
              </a:spcBef>
              <a:spcAft>
                <a:spcPts val="0"/>
              </a:spcAft>
              <a:buClr>
                <a:srgbClr val="595857"/>
              </a:buClr>
              <a:buSzPts val="2800"/>
              <a:buFont typeface="Arial"/>
              <a:buChar char="•"/>
            </a:pPr>
            <a:r>
              <a:rPr lang="en-US"/>
              <a:t>How can you engage your students with </a:t>
            </a:r>
            <a:endParaRPr/>
          </a:p>
          <a:p>
            <a:pPr indent="457200" lvl="0" marL="0" marR="0" rtl="0" algn="l">
              <a:lnSpc>
                <a:spcPct val="100000"/>
              </a:lnSpc>
              <a:spcBef>
                <a:spcPts val="0"/>
              </a:spcBef>
              <a:spcAft>
                <a:spcPts val="0"/>
              </a:spcAft>
              <a:buNone/>
            </a:pPr>
            <a:r>
              <a:rPr lang="en-US"/>
              <a:t>one of the GLOBE Connections? </a:t>
            </a:r>
            <a:endParaRPr/>
          </a:p>
          <a:p>
            <a:pPr indent="0" lvl="0" marL="457200" marR="0" rtl="0" algn="l">
              <a:lnSpc>
                <a:spcPct val="100000"/>
              </a:lnSpc>
              <a:spcBef>
                <a:spcPts val="0"/>
              </a:spcBef>
              <a:spcAft>
                <a:spcPts val="0"/>
              </a:spcAft>
              <a:buNone/>
            </a:pPr>
            <a:r>
              <a:t/>
            </a:r>
            <a:endParaRPr sz="2200"/>
          </a:p>
          <a:p>
            <a:pPr indent="-406400" lvl="0" marL="457200" marR="0" rtl="0" algn="l">
              <a:lnSpc>
                <a:spcPct val="100000"/>
              </a:lnSpc>
              <a:spcBef>
                <a:spcPts val="0"/>
              </a:spcBef>
              <a:spcAft>
                <a:spcPts val="0"/>
              </a:spcAft>
              <a:buSzPts val="2800"/>
              <a:buChar char="•"/>
            </a:pPr>
            <a:r>
              <a:rPr lang="en-US"/>
              <a:t>Consider:</a:t>
            </a:r>
            <a:endParaRPr sz="2200"/>
          </a:p>
          <a:p>
            <a:pPr indent="-406400" lvl="1" marL="1371600" marR="0" rtl="0" algn="l">
              <a:lnSpc>
                <a:spcPct val="100000"/>
              </a:lnSpc>
              <a:spcBef>
                <a:spcPts val="0"/>
              </a:spcBef>
              <a:spcAft>
                <a:spcPts val="0"/>
              </a:spcAft>
              <a:buSzPts val="2800"/>
              <a:buChar char="•"/>
            </a:pPr>
            <a:r>
              <a:rPr lang="en-US" sz="2200"/>
              <a:t>How would GLOBE Connection activity benefit your students?</a:t>
            </a:r>
            <a:endParaRPr sz="2200"/>
          </a:p>
          <a:p>
            <a:pPr indent="-406400" lvl="1" marL="1371600" marR="0" rtl="0" algn="l">
              <a:lnSpc>
                <a:spcPct val="100000"/>
              </a:lnSpc>
              <a:spcBef>
                <a:spcPts val="0"/>
              </a:spcBef>
              <a:spcAft>
                <a:spcPts val="0"/>
              </a:spcAft>
              <a:buSzPts val="2800"/>
              <a:buChar char="•"/>
            </a:pPr>
            <a:r>
              <a:rPr lang="en-US" sz="2200"/>
              <a:t>Do you need any additional information or resources? </a:t>
            </a:r>
            <a:endParaRPr sz="2200"/>
          </a:p>
          <a:p>
            <a:pPr indent="-406400" lvl="1" marL="1371600" marR="0" rtl="0" algn="l">
              <a:lnSpc>
                <a:spcPct val="100000"/>
              </a:lnSpc>
              <a:spcBef>
                <a:spcPts val="0"/>
              </a:spcBef>
              <a:spcAft>
                <a:spcPts val="0"/>
              </a:spcAft>
              <a:buSzPts val="2800"/>
              <a:buChar char="•"/>
            </a:pPr>
            <a:r>
              <a:rPr lang="en-US" sz="2200"/>
              <a:t>What steps would you take?</a:t>
            </a:r>
            <a:endParaRPr sz="2200"/>
          </a:p>
          <a:p>
            <a:pPr indent="0" lvl="0" marL="0" rtl="0" algn="l">
              <a:lnSpc>
                <a:spcPct val="100000"/>
              </a:lnSpc>
              <a:spcBef>
                <a:spcPts val="360"/>
              </a:spcBef>
              <a:spcAft>
                <a:spcPts val="0"/>
              </a:spcAft>
              <a:buNone/>
            </a:pPr>
            <a:r>
              <a:t/>
            </a:r>
            <a:endParaRPr sz="2200"/>
          </a:p>
          <a:p>
            <a:pPr indent="0" lvl="0" marL="0" rtl="0" algn="l">
              <a:lnSpc>
                <a:spcPct val="100000"/>
              </a:lnSpc>
              <a:spcBef>
                <a:spcPts val="360"/>
              </a:spcBef>
              <a:spcAft>
                <a:spcPts val="0"/>
              </a:spcAft>
              <a:buNone/>
            </a:pPr>
            <a:r>
              <a:t/>
            </a:r>
            <a:endParaRPr sz="2200"/>
          </a:p>
          <a:p>
            <a:pPr indent="0" lvl="0" marL="457200" rtl="0" algn="l">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sp>
        <p:nvSpPr>
          <p:cNvPr id="2008" name="Google Shape;2008;p236"/>
          <p:cNvSpPr txBox="1"/>
          <p:nvPr>
            <p:ph type="title"/>
          </p:nvPr>
        </p:nvSpPr>
        <p:spPr>
          <a:xfrm>
            <a:off x="838200" y="7937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Take a closer look</a:t>
            </a:r>
            <a:endParaRPr/>
          </a:p>
          <a:p>
            <a:pPr indent="0" lvl="0" marL="0" rtl="0" algn="l">
              <a:spcBef>
                <a:spcPts val="0"/>
              </a:spcBef>
              <a:spcAft>
                <a:spcPts val="0"/>
              </a:spcAft>
              <a:buNone/>
            </a:pPr>
            <a:r>
              <a:t/>
            </a:r>
            <a:endParaRPr sz="1200"/>
          </a:p>
          <a:p>
            <a:pPr indent="0" lvl="0" marL="0" rtl="0" algn="l">
              <a:spcBef>
                <a:spcPts val="0"/>
              </a:spcBef>
              <a:spcAft>
                <a:spcPts val="0"/>
              </a:spcAft>
              <a:buNone/>
            </a:pPr>
            <a:r>
              <a:rPr lang="en-US" sz="3000"/>
              <a:t>GLOBE Connections</a:t>
            </a:r>
            <a:endParaRPr sz="3000"/>
          </a:p>
        </p:txBody>
      </p:sp>
      <p:sp>
        <p:nvSpPr>
          <p:cNvPr id="2009" name="Google Shape;2009;p236"/>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2010" name="Google Shape;2010;p236"/>
          <p:cNvPicPr preferRelativeResize="0"/>
          <p:nvPr/>
        </p:nvPicPr>
        <p:blipFill rotWithShape="1">
          <a:blip r:embed="rId3">
            <a:alphaModFix/>
          </a:blip>
          <a:srcRect b="0" l="0" r="0" t="29795"/>
          <a:stretch/>
        </p:blipFill>
        <p:spPr>
          <a:xfrm>
            <a:off x="659550" y="1308225"/>
            <a:ext cx="5396775" cy="582700"/>
          </a:xfrm>
          <a:prstGeom prst="rect">
            <a:avLst/>
          </a:prstGeom>
          <a:noFill/>
          <a:ln>
            <a:noFill/>
          </a:ln>
        </p:spPr>
      </p:pic>
      <p:pic>
        <p:nvPicPr>
          <p:cNvPr id="2011" name="Google Shape;2011;p236"/>
          <p:cNvPicPr preferRelativeResize="0"/>
          <p:nvPr/>
        </p:nvPicPr>
        <p:blipFill>
          <a:blip r:embed="rId4">
            <a:alphaModFix/>
          </a:blip>
          <a:stretch>
            <a:fillRect/>
          </a:stretch>
        </p:blipFill>
        <p:spPr>
          <a:xfrm>
            <a:off x="8766125" y="338925"/>
            <a:ext cx="2744750" cy="365967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9" name="Shape 729"/>
        <p:cNvGrpSpPr/>
        <p:nvPr/>
      </p:nvGrpSpPr>
      <p:grpSpPr>
        <a:xfrm>
          <a:off x="0" y="0"/>
          <a:ext cx="0" cy="0"/>
          <a:chOff x="0" y="0"/>
          <a:chExt cx="0" cy="0"/>
        </a:xfrm>
      </p:grpSpPr>
      <p:sp>
        <p:nvSpPr>
          <p:cNvPr id="730" name="Google Shape;730;p93"/>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Inquiry and Productive Talk</a:t>
            </a:r>
            <a:endParaRPr/>
          </a:p>
        </p:txBody>
      </p:sp>
      <p:sp>
        <p:nvSpPr>
          <p:cNvPr id="731" name="Google Shape;731;p93"/>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For inquiry to work, students must engage in </a:t>
            </a:r>
            <a:r>
              <a:rPr b="1" i="1" lang="en-US"/>
              <a:t>productive talk</a:t>
            </a:r>
            <a:r>
              <a:rPr lang="en-US"/>
              <a:t>, or talk that extends our thinking.</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b="1" i="1" lang="en-US"/>
              <a:t>How can we create a culture of talk in our classrooms?</a:t>
            </a:r>
            <a:endParaRPr b="1" i="1"/>
          </a:p>
        </p:txBody>
      </p:sp>
      <p:pic>
        <p:nvPicPr>
          <p:cNvPr id="732" name="Google Shape;732;p93"/>
          <p:cNvPicPr preferRelativeResize="0"/>
          <p:nvPr/>
        </p:nvPicPr>
        <p:blipFill>
          <a:blip r:embed="rId3">
            <a:alphaModFix amt="75000"/>
          </a:blip>
          <a:stretch>
            <a:fillRect/>
          </a:stretch>
        </p:blipFill>
        <p:spPr>
          <a:xfrm>
            <a:off x="219225" y="4210200"/>
            <a:ext cx="3288300" cy="3288300"/>
          </a:xfrm>
          <a:prstGeom prst="rect">
            <a:avLst/>
          </a:prstGeom>
          <a:noFill/>
          <a:ln>
            <a:noFill/>
          </a:ln>
        </p:spPr>
      </p:pic>
      <p:pic>
        <p:nvPicPr>
          <p:cNvPr id="733" name="Google Shape;733;p93"/>
          <p:cNvPicPr preferRelativeResize="0"/>
          <p:nvPr/>
        </p:nvPicPr>
        <p:blipFill>
          <a:blip r:embed="rId4">
            <a:alphaModFix amt="94000"/>
          </a:blip>
          <a:stretch>
            <a:fillRect/>
          </a:stretch>
        </p:blipFill>
        <p:spPr>
          <a:xfrm>
            <a:off x="0" y="5393150"/>
            <a:ext cx="3591826" cy="2394574"/>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5" name="Shape 2015"/>
        <p:cNvGrpSpPr/>
        <p:nvPr/>
      </p:nvGrpSpPr>
      <p:grpSpPr>
        <a:xfrm>
          <a:off x="0" y="0"/>
          <a:ext cx="0" cy="0"/>
          <a:chOff x="0" y="0"/>
          <a:chExt cx="0" cy="0"/>
        </a:xfrm>
      </p:grpSpPr>
      <p:sp>
        <p:nvSpPr>
          <p:cNvPr id="2016" name="Google Shape;2016;p237"/>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Break (15 min)</a:t>
            </a:r>
            <a:endParaRPr sz="3600"/>
          </a:p>
        </p:txBody>
      </p:sp>
      <p:sp>
        <p:nvSpPr>
          <p:cNvPr id="2017" name="Google Shape;2017;p237"/>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2018" name="Google Shape;2018;p237"/>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2019" name="Google Shape;2019;p237"/>
          <p:cNvPicPr preferRelativeResize="0"/>
          <p:nvPr/>
        </p:nvPicPr>
        <p:blipFill>
          <a:blip r:embed="rId3">
            <a:alphaModFix/>
          </a:blip>
          <a:stretch>
            <a:fillRect/>
          </a:stretch>
        </p:blipFill>
        <p:spPr>
          <a:xfrm>
            <a:off x="3378272" y="1769581"/>
            <a:ext cx="5435457" cy="362363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4" name="Shape 2024"/>
        <p:cNvGrpSpPr/>
        <p:nvPr/>
      </p:nvGrpSpPr>
      <p:grpSpPr>
        <a:xfrm>
          <a:off x="0" y="0"/>
          <a:ext cx="0" cy="0"/>
          <a:chOff x="0" y="0"/>
          <a:chExt cx="0" cy="0"/>
        </a:xfrm>
      </p:grpSpPr>
      <p:sp>
        <p:nvSpPr>
          <p:cNvPr id="2025" name="Google Shape;2025;p238"/>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2026" name="Google Shape;2026;p238"/>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2027" name="Google Shape;2027;p238"/>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2" name="Shape 2032"/>
        <p:cNvGrpSpPr/>
        <p:nvPr/>
      </p:nvGrpSpPr>
      <p:grpSpPr>
        <a:xfrm>
          <a:off x="0" y="0"/>
          <a:ext cx="0" cy="0"/>
          <a:chOff x="0" y="0"/>
          <a:chExt cx="0" cy="0"/>
        </a:xfrm>
      </p:grpSpPr>
      <p:sp>
        <p:nvSpPr>
          <p:cNvPr id="2033" name="Google Shape;2033;p239"/>
          <p:cNvSpPr txBox="1"/>
          <p:nvPr>
            <p:ph type="title"/>
          </p:nvPr>
        </p:nvSpPr>
        <p:spPr>
          <a:xfrm>
            <a:off x="838200" y="175575"/>
            <a:ext cx="10515600" cy="1117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Housekeeping</a:t>
            </a:r>
            <a:endParaRPr/>
          </a:p>
        </p:txBody>
      </p:sp>
      <p:sp>
        <p:nvSpPr>
          <p:cNvPr id="2034" name="Google Shape;2034;p239"/>
          <p:cNvSpPr txBox="1"/>
          <p:nvPr>
            <p:ph idx="1" type="body"/>
          </p:nvPr>
        </p:nvSpPr>
        <p:spPr>
          <a:xfrm>
            <a:off x="838200" y="1172600"/>
            <a:ext cx="10999800" cy="53244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To receive your </a:t>
            </a:r>
            <a:r>
              <a:rPr i="1" lang="en-US"/>
              <a:t>first</a:t>
            </a:r>
            <a:r>
              <a:rPr lang="en-US"/>
              <a:t> $200 stipend payment:</a:t>
            </a:r>
            <a:endParaRPr/>
          </a:p>
          <a:p>
            <a:pPr indent="-406400" lvl="3" marL="1828800" rtl="0" algn="l">
              <a:spcBef>
                <a:spcPts val="0"/>
              </a:spcBef>
              <a:spcAft>
                <a:spcPts val="0"/>
              </a:spcAft>
              <a:buSzPts val="2800"/>
              <a:buChar char="•"/>
            </a:pPr>
            <a:r>
              <a:rPr lang="en-US" sz="2800"/>
              <a:t>Turn in payment form today </a:t>
            </a:r>
            <a:r>
              <a:rPr b="1" lang="en-US" sz="2800"/>
              <a:t>or</a:t>
            </a:r>
            <a:r>
              <a:rPr lang="en-US" sz="2800"/>
              <a:t> email on your own</a:t>
            </a:r>
            <a:endParaRPr sz="2800"/>
          </a:p>
          <a:p>
            <a:pPr indent="-406400" lvl="4" marL="2286000" rtl="0" algn="l">
              <a:spcBef>
                <a:spcPts val="0"/>
              </a:spcBef>
              <a:spcAft>
                <a:spcPts val="0"/>
              </a:spcAft>
              <a:buSzPts val="2800"/>
              <a:buChar char="•"/>
            </a:pPr>
            <a:r>
              <a:rPr b="1" lang="en-US" sz="2800"/>
              <a:t>Must be submitted no later than March 20</a:t>
            </a:r>
            <a:endParaRPr b="1" sz="2800"/>
          </a:p>
          <a:p>
            <a:pPr indent="-406400" lvl="4" marL="2286000" rtl="0" algn="l">
              <a:spcBef>
                <a:spcPts val="0"/>
              </a:spcBef>
              <a:spcAft>
                <a:spcPts val="0"/>
              </a:spcAft>
              <a:buSzPts val="2800"/>
              <a:buChar char="•"/>
            </a:pPr>
            <a:r>
              <a:rPr i="1" lang="en-US" sz="2800"/>
              <a:t>note: you can call in your SS# if you prefer not to send it on the form  </a:t>
            </a:r>
            <a:endParaRPr i="1" sz="2800"/>
          </a:p>
          <a:p>
            <a:pPr indent="0" lvl="0" marL="1371600" rtl="0" algn="l">
              <a:spcBef>
                <a:spcPts val="1000"/>
              </a:spcBef>
              <a:spcAft>
                <a:spcPts val="0"/>
              </a:spcAft>
              <a:buNone/>
            </a:pPr>
            <a:r>
              <a:t/>
            </a:r>
            <a:endParaRPr sz="2800"/>
          </a:p>
          <a:p>
            <a:pPr indent="-342900" lvl="0" marL="457200" rtl="0" algn="l">
              <a:spcBef>
                <a:spcPts val="1000"/>
              </a:spcBef>
              <a:spcAft>
                <a:spcPts val="0"/>
              </a:spcAft>
              <a:buSzPts val="1800"/>
              <a:buChar char="•"/>
            </a:pPr>
            <a:r>
              <a:rPr lang="en-US"/>
              <a:t>To receive your </a:t>
            </a:r>
            <a:r>
              <a:rPr i="1" lang="en-US"/>
              <a:t>second</a:t>
            </a:r>
            <a:r>
              <a:rPr lang="en-US"/>
              <a:t> $200 stipend payment:</a:t>
            </a:r>
            <a:endParaRPr/>
          </a:p>
          <a:p>
            <a:pPr indent="-406400" lvl="3" marL="1828800" rtl="0" algn="l">
              <a:spcBef>
                <a:spcPts val="0"/>
              </a:spcBef>
              <a:spcAft>
                <a:spcPts val="0"/>
              </a:spcAft>
              <a:buSzPts val="2800"/>
              <a:buChar char="•"/>
            </a:pPr>
            <a:r>
              <a:rPr lang="en-US" sz="2800"/>
              <a:t>Check-in with Peter to share how you are using or plan to use GLOBE Weather</a:t>
            </a:r>
            <a:endParaRPr sz="2800"/>
          </a:p>
          <a:p>
            <a:pPr indent="-406400" lvl="4" marL="2286000" rtl="0" algn="l">
              <a:spcBef>
                <a:spcPts val="0"/>
              </a:spcBef>
              <a:spcAft>
                <a:spcPts val="0"/>
              </a:spcAft>
              <a:buSzPts val="2800"/>
              <a:buChar char="•"/>
            </a:pPr>
            <a:r>
              <a:rPr b="1" lang="en-US" sz="2800"/>
              <a:t>Check-in deadline is April 6</a:t>
            </a:r>
            <a:endParaRPr b="1" sz="2800"/>
          </a:p>
          <a:p>
            <a:pPr indent="-406400" lvl="3" marL="1828800" rtl="0" algn="l">
              <a:spcBef>
                <a:spcPts val="0"/>
              </a:spcBef>
              <a:spcAft>
                <a:spcPts val="0"/>
              </a:spcAft>
              <a:buSzPts val="2800"/>
              <a:buChar char="•"/>
            </a:pPr>
            <a:r>
              <a:rPr lang="en-US" sz="2800"/>
              <a:t>Email your second payment form</a:t>
            </a:r>
            <a:endParaRPr sz="2800"/>
          </a:p>
          <a:p>
            <a:pPr indent="-406400" lvl="4" marL="2286000" rtl="0" algn="l">
              <a:spcBef>
                <a:spcPts val="0"/>
              </a:spcBef>
              <a:spcAft>
                <a:spcPts val="0"/>
              </a:spcAft>
              <a:buSzPts val="2800"/>
              <a:buChar char="•"/>
            </a:pPr>
            <a:r>
              <a:rPr b="1" lang="en-US" sz="2800"/>
              <a:t>Must be submitted no later than April 20</a:t>
            </a:r>
            <a:r>
              <a:rPr lang="en-US" sz="2800"/>
              <a:t> </a:t>
            </a:r>
            <a:endParaRPr sz="2800"/>
          </a:p>
          <a:p>
            <a:pPr indent="0" lvl="0" marL="0" rtl="0" algn="l">
              <a:spcBef>
                <a:spcPts val="1000"/>
              </a:spcBef>
              <a:spcAft>
                <a:spcPts val="0"/>
              </a:spcAft>
              <a:buNone/>
            </a:pPr>
            <a:r>
              <a:t/>
            </a:r>
            <a:endParaRPr/>
          </a:p>
          <a:p>
            <a:pPr indent="0" lvl="0" marL="457200" rtl="0" algn="l">
              <a:spcBef>
                <a:spcPts val="1000"/>
              </a:spcBef>
              <a:spcAft>
                <a:spcPts val="0"/>
              </a:spcAft>
              <a:buNone/>
            </a:pPr>
            <a:r>
              <a:t/>
            </a:r>
            <a:endParaRPr/>
          </a:p>
          <a:p>
            <a:pPr indent="0" lvl="0" marL="457200" rtl="0" algn="l">
              <a:spcBef>
                <a:spcPts val="1000"/>
              </a:spcBef>
              <a:spcAft>
                <a:spcPts val="0"/>
              </a:spcAft>
              <a:buNone/>
            </a:pPr>
            <a:r>
              <a:t/>
            </a:r>
            <a:endParaRPr/>
          </a:p>
          <a:p>
            <a:pPr indent="0" lvl="0" marL="457200" rtl="0" algn="l">
              <a:spcBef>
                <a:spcPts val="1000"/>
              </a:spcBef>
              <a:spcAft>
                <a:spcPts val="0"/>
              </a:spcAft>
              <a:buNone/>
            </a:pPr>
            <a:r>
              <a:t/>
            </a:r>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9" name="Shape 2039"/>
        <p:cNvGrpSpPr/>
        <p:nvPr/>
      </p:nvGrpSpPr>
      <p:grpSpPr>
        <a:xfrm>
          <a:off x="0" y="0"/>
          <a:ext cx="0" cy="0"/>
          <a:chOff x="0" y="0"/>
          <a:chExt cx="0" cy="0"/>
        </a:xfrm>
      </p:grpSpPr>
      <p:sp>
        <p:nvSpPr>
          <p:cNvPr id="2040" name="Google Shape;2040;p240"/>
          <p:cNvSpPr txBox="1"/>
          <p:nvPr>
            <p:ph type="title"/>
          </p:nvPr>
        </p:nvSpPr>
        <p:spPr>
          <a:xfrm>
            <a:off x="10604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We want your feedback!</a:t>
            </a:r>
            <a:endParaRPr/>
          </a:p>
        </p:txBody>
      </p:sp>
      <p:sp>
        <p:nvSpPr>
          <p:cNvPr id="2041" name="Google Shape;2041;p240"/>
          <p:cNvSpPr txBox="1"/>
          <p:nvPr>
            <p:ph idx="1" type="body"/>
          </p:nvPr>
        </p:nvSpPr>
        <p:spPr>
          <a:xfrm>
            <a:off x="1432675" y="4744550"/>
            <a:ext cx="9052500" cy="10116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i="0" lang="en-US" sz="3600" u="sng">
                <a:solidFill>
                  <a:schemeClr val="hlink"/>
                </a:solidFill>
                <a:hlinkClick r:id="rId3"/>
              </a:rPr>
              <a:t>https://forms.gle/f37gynXpDJJ9EGiD8</a:t>
            </a:r>
            <a:endParaRPr i="0" sz="3600"/>
          </a:p>
        </p:txBody>
      </p:sp>
      <p:pic>
        <p:nvPicPr>
          <p:cNvPr id="2042" name="Google Shape;2042;p240"/>
          <p:cNvPicPr preferRelativeResize="0"/>
          <p:nvPr/>
        </p:nvPicPr>
        <p:blipFill rotWithShape="1">
          <a:blip r:embed="rId4">
            <a:alphaModFix/>
          </a:blip>
          <a:srcRect b="39522" l="0" r="0" t="0"/>
          <a:stretch/>
        </p:blipFill>
        <p:spPr>
          <a:xfrm>
            <a:off x="2028105" y="359300"/>
            <a:ext cx="7861643" cy="2852699"/>
          </a:xfrm>
          <a:prstGeom prst="rect">
            <a:avLst/>
          </a:prstGeom>
          <a:noFill/>
          <a:ln>
            <a:noFill/>
          </a:ln>
        </p:spPr>
      </p:pic>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6" name="Shape 2046"/>
        <p:cNvGrpSpPr/>
        <p:nvPr/>
      </p:nvGrpSpPr>
      <p:grpSpPr>
        <a:xfrm>
          <a:off x="0" y="0"/>
          <a:ext cx="0" cy="0"/>
          <a:chOff x="0" y="0"/>
          <a:chExt cx="0" cy="0"/>
        </a:xfrm>
      </p:grpSpPr>
      <p:pic>
        <p:nvPicPr>
          <p:cNvPr id="2047" name="Google Shape;2047;p241"/>
          <p:cNvPicPr preferRelativeResize="0"/>
          <p:nvPr/>
        </p:nvPicPr>
        <p:blipFill>
          <a:blip r:embed="rId3">
            <a:alphaModFix/>
          </a:blip>
          <a:stretch>
            <a:fillRect/>
          </a:stretch>
        </p:blipFill>
        <p:spPr>
          <a:xfrm>
            <a:off x="-266700" y="-919400"/>
            <a:ext cx="12843925" cy="8566925"/>
          </a:xfrm>
          <a:prstGeom prst="rect">
            <a:avLst/>
          </a:prstGeom>
          <a:noFill/>
          <a:ln>
            <a:noFill/>
          </a:ln>
        </p:spPr>
      </p:pic>
      <p:sp>
        <p:nvSpPr>
          <p:cNvPr id="2048" name="Google Shape;2048;p24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2400"/>
          </a:p>
          <a:p>
            <a:pPr indent="0" lvl="0" marL="0" rtl="0" algn="ctr">
              <a:lnSpc>
                <a:spcPct val="100000"/>
              </a:lnSpc>
              <a:spcBef>
                <a:spcPts val="0"/>
              </a:spcBef>
              <a:spcAft>
                <a:spcPts val="0"/>
              </a:spcAft>
              <a:buNone/>
            </a:pPr>
            <a:r>
              <a:t/>
            </a:r>
            <a:endParaRPr sz="2400"/>
          </a:p>
          <a:p>
            <a:pPr indent="0" lvl="0" marL="457200" rtl="0" algn="ctr">
              <a:lnSpc>
                <a:spcPct val="100000"/>
              </a:lnSpc>
              <a:spcBef>
                <a:spcPts val="0"/>
              </a:spcBef>
              <a:spcAft>
                <a:spcPts val="0"/>
              </a:spcAft>
              <a:buNone/>
            </a:pPr>
            <a:r>
              <a:t/>
            </a:r>
            <a:endParaRPr sz="2400"/>
          </a:p>
          <a:p>
            <a:pPr indent="0" lvl="0" marL="0" rtl="0" algn="l">
              <a:spcBef>
                <a:spcPts val="800"/>
              </a:spcBef>
              <a:spcAft>
                <a:spcPts val="0"/>
              </a:spcAft>
              <a:buNone/>
            </a:pPr>
            <a:r>
              <a:t/>
            </a:r>
            <a:endParaRPr sz="2400"/>
          </a:p>
        </p:txBody>
      </p:sp>
      <p:sp>
        <p:nvSpPr>
          <p:cNvPr id="2049" name="Google Shape;2049;p241"/>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2050" name="Google Shape;2050;p241"/>
          <p:cNvSpPr txBox="1"/>
          <p:nvPr>
            <p:ph type="title"/>
          </p:nvPr>
        </p:nvSpPr>
        <p:spPr>
          <a:xfrm>
            <a:off x="0" y="2251925"/>
            <a:ext cx="12192000" cy="1325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rgbClr val="FFFFFF"/>
                </a:solidFill>
              </a:rPr>
              <a:t>Thank You!</a:t>
            </a:r>
            <a:endParaRPr>
              <a:solidFill>
                <a:srgbClr val="FFFFFF"/>
              </a:solidFill>
            </a:endParaRPr>
          </a:p>
        </p:txBody>
      </p:sp>
      <p:sp>
        <p:nvSpPr>
          <p:cNvPr id="2051" name="Google Shape;2051;p241"/>
          <p:cNvSpPr txBox="1"/>
          <p:nvPr/>
        </p:nvSpPr>
        <p:spPr>
          <a:xfrm>
            <a:off x="8610600" y="6375300"/>
            <a:ext cx="3217200" cy="25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latin typeface="Open Sans"/>
                <a:ea typeface="Open Sans"/>
                <a:cs typeface="Open Sans"/>
                <a:sym typeface="Open Sans"/>
              </a:rPr>
              <a:t>Photo by Eliott Foust</a:t>
            </a:r>
            <a:endParaRPr>
              <a:solidFill>
                <a:srgbClr val="FFFFFF"/>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8">
                                            <p:txEl>
                                              <p:pRg end="0" st="0"/>
                                            </p:txEl>
                                          </p:spTgt>
                                        </p:tgtEl>
                                        <p:attrNameLst>
                                          <p:attrName>style.visibility</p:attrName>
                                        </p:attrNameLst>
                                      </p:cBhvr>
                                      <p:to>
                                        <p:strVal val="visible"/>
                                      </p:to>
                                    </p:set>
                                    <p:animEffect filter="fade" transition="in">
                                      <p:cBhvr>
                                        <p:cTn dur="1000"/>
                                        <p:tgtEl>
                                          <p:spTgt spid="204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8">
                                            <p:txEl>
                                              <p:pRg end="1" st="1"/>
                                            </p:txEl>
                                          </p:spTgt>
                                        </p:tgtEl>
                                        <p:attrNameLst>
                                          <p:attrName>style.visibility</p:attrName>
                                        </p:attrNameLst>
                                      </p:cBhvr>
                                      <p:to>
                                        <p:strVal val="visible"/>
                                      </p:to>
                                    </p:set>
                                    <p:animEffect filter="fade" transition="in">
                                      <p:cBhvr>
                                        <p:cTn dur="1000"/>
                                        <p:tgtEl>
                                          <p:spTgt spid="204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8">
                                            <p:txEl>
                                              <p:pRg end="2" st="2"/>
                                            </p:txEl>
                                          </p:spTgt>
                                        </p:tgtEl>
                                        <p:attrNameLst>
                                          <p:attrName>style.visibility</p:attrName>
                                        </p:attrNameLst>
                                      </p:cBhvr>
                                      <p:to>
                                        <p:strVal val="visible"/>
                                      </p:to>
                                    </p:set>
                                    <p:animEffect filter="fade" transition="in">
                                      <p:cBhvr>
                                        <p:cTn dur="1000"/>
                                        <p:tgtEl>
                                          <p:spTgt spid="204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8">
                                            <p:txEl>
                                              <p:pRg end="3" st="3"/>
                                            </p:txEl>
                                          </p:spTgt>
                                        </p:tgtEl>
                                        <p:attrNameLst>
                                          <p:attrName>style.visibility</p:attrName>
                                        </p:attrNameLst>
                                      </p:cBhvr>
                                      <p:to>
                                        <p:strVal val="visible"/>
                                      </p:to>
                                    </p:set>
                                    <p:animEffect filter="fade" transition="in">
                                      <p:cBhvr>
                                        <p:cTn dur="1000"/>
                                        <p:tgtEl>
                                          <p:spTgt spid="204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8" name="Shape 738"/>
        <p:cNvGrpSpPr/>
        <p:nvPr/>
      </p:nvGrpSpPr>
      <p:grpSpPr>
        <a:xfrm>
          <a:off x="0" y="0"/>
          <a:ext cx="0" cy="0"/>
          <a:chOff x="0" y="0"/>
          <a:chExt cx="0" cy="0"/>
        </a:xfrm>
      </p:grpSpPr>
      <p:sp>
        <p:nvSpPr>
          <p:cNvPr id="739" name="Google Shape;739;p94"/>
          <p:cNvSpPr txBox="1"/>
          <p:nvPr>
            <p:ph type="title"/>
          </p:nvPr>
        </p:nvSpPr>
        <p:spPr>
          <a:xfrm>
            <a:off x="838200" y="365125"/>
            <a:ext cx="8715000" cy="1325700"/>
          </a:xfrm>
          <a:prstGeom prst="rect">
            <a:avLst/>
          </a:prstGeom>
        </p:spPr>
        <p:txBody>
          <a:bodyPr anchorCtr="0" anchor="ctr" bIns="45700" lIns="91425" spcFirstLastPara="1" rIns="91425" wrap="square" tIns="45700">
            <a:noAutofit/>
          </a:bodyPr>
          <a:lstStyle/>
          <a:p>
            <a:pPr indent="0" lvl="0" marL="0" rtl="0" algn="l">
              <a:spcBef>
                <a:spcPts val="1000"/>
              </a:spcBef>
              <a:spcAft>
                <a:spcPts val="0"/>
              </a:spcAft>
              <a:buNone/>
            </a:pPr>
            <a:r>
              <a:rPr b="1" i="1" lang="en-US" sz="2800">
                <a:latin typeface="Open Sans"/>
                <a:ea typeface="Open Sans"/>
                <a:cs typeface="Open Sans"/>
                <a:sym typeface="Open Sans"/>
              </a:rPr>
              <a:t>How can we create a culture of talk in our classrooms?</a:t>
            </a:r>
            <a:endParaRPr/>
          </a:p>
        </p:txBody>
      </p:sp>
      <p:sp>
        <p:nvSpPr>
          <p:cNvPr id="740" name="Google Shape;740;p94"/>
          <p:cNvSpPr txBox="1"/>
          <p:nvPr>
            <p:ph idx="1" type="body"/>
          </p:nvPr>
        </p:nvSpPr>
        <p:spPr>
          <a:xfrm>
            <a:off x="838200" y="2059725"/>
            <a:ext cx="10515600" cy="4625700"/>
          </a:xfrm>
          <a:prstGeom prst="rect">
            <a:avLst/>
          </a:prstGeom>
        </p:spPr>
        <p:txBody>
          <a:bodyPr anchorCtr="0" anchor="t" bIns="45700" lIns="91425" spcFirstLastPara="1" rIns="91425" wrap="square" tIns="45700">
            <a:noAutofit/>
          </a:bodyPr>
          <a:lstStyle/>
          <a:p>
            <a:pPr indent="-400050" lvl="0" marL="400050" rtl="0" algn="l">
              <a:spcBef>
                <a:spcPts val="1000"/>
              </a:spcBef>
              <a:spcAft>
                <a:spcPts val="0"/>
              </a:spcAft>
              <a:buNone/>
            </a:pPr>
            <a:r>
              <a:rPr b="1" lang="en-US" sz="2400"/>
              <a:t>1</a:t>
            </a:r>
            <a:r>
              <a:rPr lang="en-US" sz="2400"/>
              <a:t>- On your own, read through the Elements of Academically Productive Talk. </a:t>
            </a:r>
            <a:r>
              <a:rPr b="1" i="1" lang="en-US" sz="2400"/>
              <a:t>What questions come up for you?</a:t>
            </a:r>
            <a:endParaRPr b="1" i="1" sz="2400"/>
          </a:p>
          <a:p>
            <a:pPr indent="0" lvl="0" marL="0" rtl="0" algn="l">
              <a:spcBef>
                <a:spcPts val="1000"/>
              </a:spcBef>
              <a:spcAft>
                <a:spcPts val="0"/>
              </a:spcAft>
              <a:buNone/>
            </a:pPr>
            <a:r>
              <a:t/>
            </a:r>
            <a:endParaRPr sz="2400"/>
          </a:p>
          <a:p>
            <a:pPr indent="-400050" lvl="0" marL="400050" rtl="0" algn="l">
              <a:spcBef>
                <a:spcPts val="1000"/>
              </a:spcBef>
              <a:spcAft>
                <a:spcPts val="0"/>
              </a:spcAft>
              <a:buNone/>
            </a:pPr>
            <a:r>
              <a:rPr b="1" lang="en-US" sz="2400"/>
              <a:t>2</a:t>
            </a:r>
            <a:r>
              <a:rPr lang="en-US" sz="2400"/>
              <a:t>- Stand up and find a partner. </a:t>
            </a:r>
            <a:r>
              <a:rPr b="1" i="1" lang="en-US" sz="2400"/>
              <a:t>Discuss something that you found compelling/intriguing from the reading.</a:t>
            </a:r>
            <a:endParaRPr b="1" i="1" sz="2400"/>
          </a:p>
          <a:p>
            <a:pPr indent="0" lvl="0" marL="0" rtl="0" algn="l">
              <a:spcBef>
                <a:spcPts val="1000"/>
              </a:spcBef>
              <a:spcAft>
                <a:spcPts val="0"/>
              </a:spcAft>
              <a:buNone/>
            </a:pPr>
            <a:r>
              <a:t/>
            </a:r>
            <a:endParaRPr sz="2400"/>
          </a:p>
          <a:p>
            <a:pPr indent="-342900" lvl="0" marL="342900" rtl="0" algn="l">
              <a:spcBef>
                <a:spcPts val="1000"/>
              </a:spcBef>
              <a:spcAft>
                <a:spcPts val="0"/>
              </a:spcAft>
              <a:buNone/>
            </a:pPr>
            <a:r>
              <a:rPr b="1" lang="en-US" sz="2400"/>
              <a:t>4</a:t>
            </a:r>
            <a:r>
              <a:rPr lang="en-US" sz="2400"/>
              <a:t>- Join to make a group of four. </a:t>
            </a:r>
            <a:r>
              <a:rPr b="1" i="1" lang="en-US" sz="2400"/>
              <a:t>Discuss ideas for attending to this in your classrooms. What have your experiences been?</a:t>
            </a:r>
            <a:endParaRPr b="1" i="1" sz="2400"/>
          </a:p>
          <a:p>
            <a:pPr indent="0" lvl="0" marL="0" rtl="0" algn="l">
              <a:spcBef>
                <a:spcPts val="1000"/>
              </a:spcBef>
              <a:spcAft>
                <a:spcPts val="0"/>
              </a:spcAft>
              <a:buNone/>
            </a:pPr>
            <a:r>
              <a:t/>
            </a:r>
            <a:endParaRPr sz="2400"/>
          </a:p>
          <a:p>
            <a:pPr indent="0" lvl="0" marL="0" rtl="0" algn="l">
              <a:spcBef>
                <a:spcPts val="1000"/>
              </a:spcBef>
              <a:spcAft>
                <a:spcPts val="0"/>
              </a:spcAft>
              <a:buNone/>
            </a:pPr>
            <a:r>
              <a:rPr b="1" lang="en-US" sz="2400"/>
              <a:t>All</a:t>
            </a:r>
            <a:r>
              <a:rPr lang="en-US" sz="2400"/>
              <a:t>- Whole group share out</a:t>
            </a:r>
            <a:endParaRPr sz="2400"/>
          </a:p>
        </p:txBody>
      </p:sp>
      <p:sp>
        <p:nvSpPr>
          <p:cNvPr id="741" name="Google Shape;741;p94"/>
          <p:cNvSpPr/>
          <p:nvPr/>
        </p:nvSpPr>
        <p:spPr>
          <a:xfrm rot="806906">
            <a:off x="9826525" y="198116"/>
            <a:ext cx="2035515" cy="1853169"/>
          </a:xfrm>
          <a:prstGeom prst="ellipse">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400">
                <a:solidFill>
                  <a:schemeClr val="dk1"/>
                </a:solidFill>
                <a:latin typeface="Open Sans"/>
                <a:ea typeface="Open Sans"/>
                <a:cs typeface="Open Sans"/>
                <a:sym typeface="Open Sans"/>
              </a:rPr>
              <a:t>1-2-4-All</a:t>
            </a:r>
            <a:endParaRPr sz="2400">
              <a:solidFill>
                <a:schemeClr val="dk1"/>
              </a:solidFill>
              <a:latin typeface="Open Sans"/>
              <a:ea typeface="Open Sans"/>
              <a:cs typeface="Open Sans"/>
              <a:sym typeface="Open Sans"/>
            </a:endParaRPr>
          </a:p>
          <a:p>
            <a:pPr indent="0" lvl="0" marL="0" rtl="0" algn="ctr">
              <a:spcBef>
                <a:spcPts val="0"/>
              </a:spcBef>
              <a:spcAft>
                <a:spcPts val="0"/>
              </a:spcAft>
              <a:buClr>
                <a:schemeClr val="dk1"/>
              </a:buClr>
              <a:buSzPts val="1100"/>
              <a:buFont typeface="Arial"/>
              <a:buNone/>
            </a:pPr>
            <a:r>
              <a:rPr lang="en-US">
                <a:solidFill>
                  <a:schemeClr val="dk1"/>
                </a:solidFill>
                <a:latin typeface="Open Sans"/>
                <a:ea typeface="Open Sans"/>
                <a:cs typeface="Open Sans"/>
                <a:sym typeface="Open Sans"/>
              </a:rPr>
              <a:t>Engage everyone simultaneously in generating ideas</a:t>
            </a:r>
            <a:endParaRPr>
              <a:solidFill>
                <a:schemeClr val="dk1"/>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5" name="Shape 745"/>
        <p:cNvGrpSpPr/>
        <p:nvPr/>
      </p:nvGrpSpPr>
      <p:grpSpPr>
        <a:xfrm>
          <a:off x="0" y="0"/>
          <a:ext cx="0" cy="0"/>
          <a:chOff x="0" y="0"/>
          <a:chExt cx="0" cy="0"/>
        </a:xfrm>
      </p:grpSpPr>
      <p:sp>
        <p:nvSpPr>
          <p:cNvPr id="746" name="Google Shape;746;p95"/>
          <p:cNvSpPr txBox="1"/>
          <p:nvPr>
            <p:ph type="title"/>
          </p:nvPr>
        </p:nvSpPr>
        <p:spPr>
          <a:xfrm>
            <a:off x="838200" y="365133"/>
            <a:ext cx="81729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Overview of GLOBE Weather</a:t>
            </a:r>
            <a:endParaRPr/>
          </a:p>
        </p:txBody>
      </p:sp>
      <p:sp>
        <p:nvSpPr>
          <p:cNvPr id="747" name="Google Shape;747;p95"/>
          <p:cNvSpPr txBox="1"/>
          <p:nvPr>
            <p:ph idx="1" type="body"/>
          </p:nvPr>
        </p:nvSpPr>
        <p:spPr>
          <a:xfrm>
            <a:off x="838200" y="1503575"/>
            <a:ext cx="11353500" cy="1979700"/>
          </a:xfrm>
          <a:prstGeom prst="rect">
            <a:avLst/>
          </a:prstGeom>
          <a:noFill/>
          <a:ln>
            <a:noFill/>
          </a:ln>
        </p:spPr>
        <p:txBody>
          <a:bodyPr anchorCtr="0" anchor="t" bIns="45700" lIns="91425" spcFirstLastPara="1" rIns="91425" wrap="square" tIns="45700">
            <a:noAutofit/>
          </a:bodyPr>
          <a:lstStyle/>
          <a:p>
            <a:pPr indent="-336550" lvl="0" marL="457200" rtl="0" algn="l">
              <a:spcBef>
                <a:spcPts val="0"/>
              </a:spcBef>
              <a:spcAft>
                <a:spcPts val="0"/>
              </a:spcAft>
              <a:buSzPts val="1900"/>
              <a:buChar char="•"/>
            </a:pPr>
            <a:r>
              <a:rPr lang="en-US"/>
              <a:t>Storyline approach</a:t>
            </a:r>
            <a:endParaRPr/>
          </a:p>
          <a:p>
            <a:pPr indent="-336550" lvl="0" marL="457200" rtl="0" algn="l">
              <a:spcBef>
                <a:spcPts val="0"/>
              </a:spcBef>
              <a:spcAft>
                <a:spcPts val="0"/>
              </a:spcAft>
              <a:buSzPts val="1900"/>
              <a:buChar char="•"/>
            </a:pPr>
            <a:r>
              <a:rPr lang="en-US"/>
              <a:t>A focus on weather phenomena </a:t>
            </a:r>
            <a:endParaRPr/>
          </a:p>
          <a:p>
            <a:pPr indent="-336550" lvl="0" marL="457200" rtl="0" algn="l">
              <a:spcBef>
                <a:spcPts val="0"/>
              </a:spcBef>
              <a:spcAft>
                <a:spcPts val="0"/>
              </a:spcAft>
              <a:buSzPts val="1900"/>
              <a:buChar char="•"/>
            </a:pPr>
            <a:r>
              <a:rPr lang="en-US"/>
              <a:t>Student experiences with data analysis &amp; modeling</a:t>
            </a:r>
            <a:endParaRPr/>
          </a:p>
          <a:p>
            <a:pPr indent="-336550" lvl="0" marL="457200" rtl="0" algn="l">
              <a:spcBef>
                <a:spcPts val="0"/>
              </a:spcBef>
              <a:spcAft>
                <a:spcPts val="0"/>
              </a:spcAft>
              <a:buSzPts val="1900"/>
              <a:buChar char="•"/>
            </a:pPr>
            <a:r>
              <a:rPr lang="en-US"/>
              <a:t>Connection to the GLOBE Program</a:t>
            </a:r>
            <a:endParaRPr/>
          </a:p>
          <a:p>
            <a:pPr indent="0" lvl="0" marL="457200" rtl="0" algn="l">
              <a:spcBef>
                <a:spcPts val="0"/>
              </a:spcBef>
              <a:spcAft>
                <a:spcPts val="0"/>
              </a:spcAft>
              <a:buNone/>
            </a:pPr>
            <a:r>
              <a:t/>
            </a:r>
            <a:endParaRPr/>
          </a:p>
        </p:txBody>
      </p:sp>
      <p:sp>
        <p:nvSpPr>
          <p:cNvPr id="748" name="Google Shape;748;p95"/>
          <p:cNvSpPr txBox="1"/>
          <p:nvPr>
            <p:ph idx="11" type="ftr"/>
          </p:nvPr>
        </p:nvSpPr>
        <p:spPr>
          <a:xfrm>
            <a:off x="850900" y="6356367"/>
            <a:ext cx="53148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749" name="Google Shape;749;p95"/>
          <p:cNvPicPr preferRelativeResize="0"/>
          <p:nvPr/>
        </p:nvPicPr>
        <p:blipFill>
          <a:blip r:embed="rId3">
            <a:alphaModFix/>
          </a:blip>
          <a:stretch>
            <a:fillRect/>
          </a:stretch>
        </p:blipFill>
        <p:spPr>
          <a:xfrm>
            <a:off x="1041400" y="3495343"/>
            <a:ext cx="1784733" cy="2637154"/>
          </a:xfrm>
          <a:prstGeom prst="rect">
            <a:avLst/>
          </a:prstGeom>
          <a:noFill/>
          <a:ln>
            <a:noFill/>
          </a:ln>
          <a:effectLst>
            <a:outerShdw blurRad="57150" rotWithShape="0" algn="bl" dir="5400000" dist="19050">
              <a:srgbClr val="000000">
                <a:alpha val="50000"/>
              </a:srgbClr>
            </a:outerShdw>
          </a:effectLst>
        </p:spPr>
      </p:pic>
      <p:pic>
        <p:nvPicPr>
          <p:cNvPr id="750" name="Google Shape;750;p95"/>
          <p:cNvPicPr preferRelativeResize="0"/>
          <p:nvPr/>
        </p:nvPicPr>
        <p:blipFill>
          <a:blip r:embed="rId4">
            <a:alphaModFix/>
          </a:blip>
          <a:stretch>
            <a:fillRect/>
          </a:stretch>
        </p:blipFill>
        <p:spPr>
          <a:xfrm>
            <a:off x="9333238" y="3482981"/>
            <a:ext cx="1977867" cy="2637156"/>
          </a:xfrm>
          <a:prstGeom prst="rect">
            <a:avLst/>
          </a:prstGeom>
          <a:noFill/>
          <a:ln>
            <a:noFill/>
          </a:ln>
          <a:effectLst>
            <a:outerShdw blurRad="57150" rotWithShape="0" algn="bl" dir="5400000" dist="19050">
              <a:srgbClr val="000000">
                <a:alpha val="50000"/>
              </a:srgbClr>
            </a:outerShdw>
          </a:effectLst>
        </p:spPr>
      </p:pic>
      <p:pic>
        <p:nvPicPr>
          <p:cNvPr id="751" name="Google Shape;751;p95"/>
          <p:cNvPicPr preferRelativeResize="0"/>
          <p:nvPr/>
        </p:nvPicPr>
        <p:blipFill>
          <a:blip r:embed="rId5">
            <a:alphaModFix/>
          </a:blip>
          <a:stretch>
            <a:fillRect/>
          </a:stretch>
        </p:blipFill>
        <p:spPr>
          <a:xfrm>
            <a:off x="2945325" y="3495362"/>
            <a:ext cx="3906886" cy="2637148"/>
          </a:xfrm>
          <a:prstGeom prst="rect">
            <a:avLst/>
          </a:prstGeom>
          <a:noFill/>
          <a:ln>
            <a:noFill/>
          </a:ln>
          <a:effectLst>
            <a:outerShdw blurRad="57150" rotWithShape="0" algn="bl" dir="5400000" dist="19050">
              <a:srgbClr val="000000">
                <a:alpha val="50000"/>
              </a:srgbClr>
            </a:outerShdw>
          </a:effectLst>
        </p:spPr>
      </p:pic>
      <p:pic>
        <p:nvPicPr>
          <p:cNvPr id="752" name="Google Shape;752;p95"/>
          <p:cNvPicPr preferRelativeResize="0"/>
          <p:nvPr/>
        </p:nvPicPr>
        <p:blipFill>
          <a:blip r:embed="rId6">
            <a:alphaModFix/>
          </a:blip>
          <a:stretch>
            <a:fillRect/>
          </a:stretch>
        </p:blipFill>
        <p:spPr>
          <a:xfrm>
            <a:off x="6971430" y="3495356"/>
            <a:ext cx="2242622" cy="2612390"/>
          </a:xfrm>
          <a:prstGeom prst="rect">
            <a:avLst/>
          </a:prstGeom>
          <a:noFill/>
          <a:ln>
            <a:noFill/>
          </a:ln>
          <a:effectLst>
            <a:outerShdw blurRad="57150" rotWithShape="0" algn="bl" dir="5400000" dist="19050">
              <a:srgbClr val="000000">
                <a:alpha val="50000"/>
              </a:srgbClr>
            </a:outerShdw>
          </a:effectLst>
        </p:spPr>
      </p:pic>
      <p:pic>
        <p:nvPicPr>
          <p:cNvPr id="753" name="Google Shape;753;p95"/>
          <p:cNvPicPr preferRelativeResize="0"/>
          <p:nvPr/>
        </p:nvPicPr>
        <p:blipFill>
          <a:blip r:embed="rId7">
            <a:alphaModFix/>
          </a:blip>
          <a:stretch>
            <a:fillRect/>
          </a:stretch>
        </p:blipFill>
        <p:spPr>
          <a:xfrm>
            <a:off x="9321867" y="618762"/>
            <a:ext cx="2242632" cy="2295806"/>
          </a:xfrm>
          <a:prstGeom prst="rect">
            <a:avLst/>
          </a:prstGeom>
          <a:noFill/>
          <a:ln>
            <a:noFill/>
          </a:ln>
        </p:spPr>
      </p:pic>
      <p:sp>
        <p:nvSpPr>
          <p:cNvPr id="754" name="Google Shape;754;p95"/>
          <p:cNvSpPr txBox="1"/>
          <p:nvPr/>
        </p:nvSpPr>
        <p:spPr>
          <a:xfrm>
            <a:off x="10073067" y="90233"/>
            <a:ext cx="1299600" cy="6783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rPr b="1" lang="en-US" sz="2400">
                <a:solidFill>
                  <a:srgbClr val="595857"/>
                </a:solidFill>
                <a:latin typeface="Open Sans"/>
                <a:ea typeface="Open Sans"/>
                <a:cs typeface="Open Sans"/>
                <a:sym typeface="Open Sans"/>
              </a:rPr>
              <a:t>NGSS</a:t>
            </a:r>
            <a:endParaRPr b="1" sz="2400">
              <a:solidFill>
                <a:srgbClr val="595857"/>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749"/>
                                        </p:tgtEl>
                                        <p:attrNameLst>
                                          <p:attrName>style.visibility</p:attrName>
                                        </p:attrNameLst>
                                      </p:cBhvr>
                                      <p:to>
                                        <p:strVal val="visible"/>
                                      </p:to>
                                    </p:set>
                                    <p:animEffect filter="fade" transition="in">
                                      <p:cBhvr>
                                        <p:cTn dur="2600"/>
                                        <p:tgtEl>
                                          <p:spTgt spid="749"/>
                                        </p:tgtEl>
                                      </p:cBhvr>
                                    </p:animEffect>
                                  </p:childTnLst>
                                </p:cTn>
                              </p:par>
                            </p:childTnLst>
                          </p:cTn>
                        </p:par>
                        <p:par>
                          <p:cTn fill="hold">
                            <p:stCondLst>
                              <p:cond delay="2600"/>
                            </p:stCondLst>
                            <p:childTnLst>
                              <p:par>
                                <p:cTn fill="hold" nodeType="afterEffect" presetClass="entr" presetID="10" presetSubtype="0">
                                  <p:stCondLst>
                                    <p:cond delay="0"/>
                                  </p:stCondLst>
                                  <p:childTnLst>
                                    <p:set>
                                      <p:cBhvr>
                                        <p:cTn dur="1" fill="hold">
                                          <p:stCondLst>
                                            <p:cond delay="0"/>
                                          </p:stCondLst>
                                        </p:cTn>
                                        <p:tgtEl>
                                          <p:spTgt spid="751"/>
                                        </p:tgtEl>
                                        <p:attrNameLst>
                                          <p:attrName>style.visibility</p:attrName>
                                        </p:attrNameLst>
                                      </p:cBhvr>
                                      <p:to>
                                        <p:strVal val="visible"/>
                                      </p:to>
                                    </p:set>
                                    <p:animEffect filter="fade" transition="in">
                                      <p:cBhvr>
                                        <p:cTn dur="2600"/>
                                        <p:tgtEl>
                                          <p:spTgt spid="751"/>
                                        </p:tgtEl>
                                      </p:cBhvr>
                                    </p:animEffect>
                                  </p:childTnLst>
                                </p:cTn>
                              </p:par>
                            </p:childTnLst>
                          </p:cTn>
                        </p:par>
                        <p:par>
                          <p:cTn fill="hold">
                            <p:stCondLst>
                              <p:cond delay="5200"/>
                            </p:stCondLst>
                            <p:childTnLst>
                              <p:par>
                                <p:cTn fill="hold" nodeType="afterEffect" presetClass="entr" presetID="10" presetSubtype="0">
                                  <p:stCondLst>
                                    <p:cond delay="0"/>
                                  </p:stCondLst>
                                  <p:childTnLst>
                                    <p:set>
                                      <p:cBhvr>
                                        <p:cTn dur="1" fill="hold">
                                          <p:stCondLst>
                                            <p:cond delay="0"/>
                                          </p:stCondLst>
                                        </p:cTn>
                                        <p:tgtEl>
                                          <p:spTgt spid="752"/>
                                        </p:tgtEl>
                                        <p:attrNameLst>
                                          <p:attrName>style.visibility</p:attrName>
                                        </p:attrNameLst>
                                      </p:cBhvr>
                                      <p:to>
                                        <p:strVal val="visible"/>
                                      </p:to>
                                    </p:set>
                                    <p:animEffect filter="fade" transition="in">
                                      <p:cBhvr>
                                        <p:cTn dur="2600"/>
                                        <p:tgtEl>
                                          <p:spTgt spid="752"/>
                                        </p:tgtEl>
                                      </p:cBhvr>
                                    </p:animEffect>
                                  </p:childTnLst>
                                </p:cTn>
                              </p:par>
                            </p:childTnLst>
                          </p:cTn>
                        </p:par>
                        <p:par>
                          <p:cTn fill="hold">
                            <p:stCondLst>
                              <p:cond delay="7800"/>
                            </p:stCondLst>
                            <p:childTnLst>
                              <p:par>
                                <p:cTn fill="hold" nodeType="afterEffect" presetClass="entr" presetID="10" presetSubtype="0">
                                  <p:stCondLst>
                                    <p:cond delay="0"/>
                                  </p:stCondLst>
                                  <p:childTnLst>
                                    <p:set>
                                      <p:cBhvr>
                                        <p:cTn dur="1" fill="hold">
                                          <p:stCondLst>
                                            <p:cond delay="0"/>
                                          </p:stCondLst>
                                        </p:cTn>
                                        <p:tgtEl>
                                          <p:spTgt spid="750"/>
                                        </p:tgtEl>
                                        <p:attrNameLst>
                                          <p:attrName>style.visibility</p:attrName>
                                        </p:attrNameLst>
                                      </p:cBhvr>
                                      <p:to>
                                        <p:strVal val="visible"/>
                                      </p:to>
                                    </p:set>
                                    <p:animEffect filter="fade" transition="in">
                                      <p:cBhvr>
                                        <p:cTn dur="2500"/>
                                        <p:tgtEl>
                                          <p:spTgt spid="7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8" name="Shape 758"/>
        <p:cNvGrpSpPr/>
        <p:nvPr/>
      </p:nvGrpSpPr>
      <p:grpSpPr>
        <a:xfrm>
          <a:off x="0" y="0"/>
          <a:ext cx="0" cy="0"/>
          <a:chOff x="0" y="0"/>
          <a:chExt cx="0" cy="0"/>
        </a:xfrm>
      </p:grpSpPr>
      <p:sp>
        <p:nvSpPr>
          <p:cNvPr id="759" name="Google Shape;759;p96"/>
          <p:cNvSpPr txBox="1"/>
          <p:nvPr>
            <p:ph idx="11" type="ftr"/>
          </p:nvPr>
        </p:nvSpPr>
        <p:spPr>
          <a:xfrm>
            <a:off x="10668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grpSp>
        <p:nvGrpSpPr>
          <p:cNvPr id="760" name="Google Shape;760;p96"/>
          <p:cNvGrpSpPr/>
          <p:nvPr/>
        </p:nvGrpSpPr>
        <p:grpSpPr>
          <a:xfrm>
            <a:off x="3752680" y="2620300"/>
            <a:ext cx="7752935" cy="2701488"/>
            <a:chOff x="714850" y="1099459"/>
            <a:chExt cx="8225926" cy="3613064"/>
          </a:xfrm>
        </p:grpSpPr>
        <p:pic>
          <p:nvPicPr>
            <p:cNvPr id="761" name="Google Shape;761;p96"/>
            <p:cNvPicPr preferRelativeResize="0"/>
            <p:nvPr/>
          </p:nvPicPr>
          <p:blipFill rotWithShape="1">
            <a:blip r:embed="rId3">
              <a:alphaModFix amt="11000"/>
            </a:blip>
            <a:srcRect b="0" l="0" r="0" t="0"/>
            <a:stretch/>
          </p:blipFill>
          <p:spPr>
            <a:xfrm>
              <a:off x="1345076" y="1182376"/>
              <a:ext cx="5625300" cy="2540100"/>
            </a:xfrm>
            <a:prstGeom prst="rect">
              <a:avLst/>
            </a:prstGeom>
            <a:noFill/>
            <a:ln>
              <a:noFill/>
            </a:ln>
          </p:spPr>
        </p:pic>
        <p:pic>
          <p:nvPicPr>
            <p:cNvPr id="762" name="Google Shape;762;p96"/>
            <p:cNvPicPr preferRelativeResize="0"/>
            <p:nvPr/>
          </p:nvPicPr>
          <p:blipFill rotWithShape="1">
            <a:blip r:embed="rId4">
              <a:alphaModFix/>
            </a:blip>
            <a:srcRect b="0" l="0" r="0" t="0"/>
            <a:stretch/>
          </p:blipFill>
          <p:spPr>
            <a:xfrm>
              <a:off x="714850" y="1561535"/>
              <a:ext cx="955200" cy="947400"/>
            </a:xfrm>
            <a:prstGeom prst="rect">
              <a:avLst/>
            </a:prstGeom>
            <a:noFill/>
            <a:ln>
              <a:noFill/>
            </a:ln>
          </p:spPr>
        </p:pic>
        <p:sp>
          <p:nvSpPr>
            <p:cNvPr id="763" name="Google Shape;763;p96"/>
            <p:cNvSpPr txBox="1"/>
            <p:nvPr/>
          </p:nvSpPr>
          <p:spPr>
            <a:xfrm>
              <a:off x="5224222" y="3663723"/>
              <a:ext cx="1745700" cy="104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en-US" sz="2000">
                  <a:latin typeface="Open Sans"/>
                  <a:ea typeface="Open Sans"/>
                  <a:cs typeface="Open Sans"/>
                  <a:sym typeface="Open Sans"/>
                </a:rPr>
                <a:t>Worldwide Weather</a:t>
              </a:r>
              <a:endParaRPr i="0" sz="2000" u="none" cap="none" strike="noStrike">
                <a:solidFill>
                  <a:srgbClr val="000000"/>
                </a:solidFill>
                <a:latin typeface="Open Sans"/>
                <a:ea typeface="Open Sans"/>
                <a:cs typeface="Open Sans"/>
                <a:sym typeface="Open Sans"/>
              </a:endParaRPr>
            </a:p>
          </p:txBody>
        </p:sp>
        <p:sp>
          <p:nvSpPr>
            <p:cNvPr id="764" name="Google Shape;764;p96"/>
            <p:cNvSpPr txBox="1"/>
            <p:nvPr/>
          </p:nvSpPr>
          <p:spPr>
            <a:xfrm>
              <a:off x="3573612" y="3663723"/>
              <a:ext cx="1650600" cy="104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en-US" sz="2000">
                  <a:latin typeface="Open Sans"/>
                  <a:ea typeface="Open Sans"/>
                  <a:cs typeface="Open Sans"/>
                  <a:sym typeface="Open Sans"/>
                </a:rPr>
                <a:t>A Front Headed Your Way</a:t>
              </a:r>
              <a:endParaRPr i="0" sz="2000" u="none" cap="none" strike="noStrike">
                <a:solidFill>
                  <a:srgbClr val="000000"/>
                </a:solidFill>
                <a:latin typeface="Open Sans"/>
                <a:ea typeface="Open Sans"/>
                <a:cs typeface="Open Sans"/>
                <a:sym typeface="Open Sans"/>
              </a:endParaRPr>
            </a:p>
          </p:txBody>
        </p:sp>
        <p:sp>
          <p:nvSpPr>
            <p:cNvPr id="765" name="Google Shape;765;p96"/>
            <p:cNvSpPr txBox="1"/>
            <p:nvPr/>
          </p:nvSpPr>
          <p:spPr>
            <a:xfrm>
              <a:off x="1766264" y="3605076"/>
              <a:ext cx="1683000" cy="893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en-US" sz="2000">
                  <a:latin typeface="Open Sans"/>
                  <a:ea typeface="Open Sans"/>
                  <a:cs typeface="Open Sans"/>
                  <a:sym typeface="Open Sans"/>
                </a:rPr>
                <a:t>From Cloud to Storm</a:t>
              </a:r>
              <a:endParaRPr sz="2000">
                <a:latin typeface="Open Sans"/>
                <a:ea typeface="Open Sans"/>
                <a:cs typeface="Open Sans"/>
                <a:sym typeface="Open Sans"/>
              </a:endParaRPr>
            </a:p>
          </p:txBody>
        </p:sp>
        <p:sp>
          <p:nvSpPr>
            <p:cNvPr id="766" name="Google Shape;766;p96"/>
            <p:cNvSpPr/>
            <p:nvPr/>
          </p:nvSpPr>
          <p:spPr>
            <a:xfrm>
              <a:off x="6970376" y="1099459"/>
              <a:ext cx="1970400" cy="990000"/>
            </a:xfrm>
            <a:prstGeom prst="roundRect">
              <a:avLst>
                <a:gd fmla="val 16667" name="adj"/>
              </a:avLst>
            </a:prstGeom>
            <a:solidFill>
              <a:srgbClr val="00206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lang="en-US" sz="2000">
                  <a:solidFill>
                    <a:srgbClr val="FFFFFF"/>
                  </a:solidFill>
                  <a:latin typeface="Open Sans"/>
                  <a:ea typeface="Open Sans"/>
                  <a:cs typeface="Open Sans"/>
                  <a:sym typeface="Open Sans"/>
                </a:rPr>
                <a:t>Snow Day?</a:t>
              </a:r>
              <a:endParaRPr i="0" sz="2000" u="none" cap="none" strike="noStrike">
                <a:solidFill>
                  <a:srgbClr val="FFFFFF"/>
                </a:solidFill>
                <a:latin typeface="Open Sans"/>
                <a:ea typeface="Open Sans"/>
                <a:cs typeface="Open Sans"/>
                <a:sym typeface="Open Sans"/>
              </a:endParaRPr>
            </a:p>
          </p:txBody>
        </p:sp>
      </p:grpSp>
      <p:sp>
        <p:nvSpPr>
          <p:cNvPr id="767" name="Google Shape;767;p96"/>
          <p:cNvSpPr txBox="1"/>
          <p:nvPr/>
        </p:nvSpPr>
        <p:spPr>
          <a:xfrm>
            <a:off x="2610875" y="3740550"/>
            <a:ext cx="2097300" cy="596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lang="en-US" sz="1800">
                <a:latin typeface="Open Sans"/>
                <a:ea typeface="Open Sans"/>
                <a:cs typeface="Open Sans"/>
                <a:sym typeface="Open Sans"/>
              </a:rPr>
              <a:t>An Unexpected Storm</a:t>
            </a:r>
            <a:endParaRPr i="0" sz="18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96"/>
          <p:cNvSpPr txBox="1"/>
          <p:nvPr/>
        </p:nvSpPr>
        <p:spPr>
          <a:xfrm>
            <a:off x="2771582" y="4398235"/>
            <a:ext cx="1651200" cy="70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i="1" lang="en-US">
                <a:solidFill>
                  <a:srgbClr val="1679CA"/>
                </a:solidFill>
                <a:latin typeface="Open Sans"/>
                <a:ea typeface="Open Sans"/>
                <a:cs typeface="Open Sans"/>
                <a:sym typeface="Open Sans"/>
              </a:rPr>
              <a:t>Extreme rainfall events impact a community </a:t>
            </a:r>
            <a:endParaRPr i="1" u="none" cap="none" strike="noStrike">
              <a:solidFill>
                <a:srgbClr val="1679CA"/>
              </a:solidFill>
              <a:latin typeface="Open Sans"/>
              <a:ea typeface="Open Sans"/>
              <a:cs typeface="Open Sans"/>
              <a:sym typeface="Open Sans"/>
            </a:endParaRPr>
          </a:p>
        </p:txBody>
      </p:sp>
      <p:sp>
        <p:nvSpPr>
          <p:cNvPr id="769" name="Google Shape;769;p96"/>
          <p:cNvSpPr txBox="1"/>
          <p:nvPr/>
        </p:nvSpPr>
        <p:spPr>
          <a:xfrm>
            <a:off x="4951850" y="5229475"/>
            <a:ext cx="1193100" cy="80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rgbClr val="1679CA"/>
                </a:solidFill>
                <a:latin typeface="Open Sans"/>
                <a:ea typeface="Open Sans"/>
                <a:cs typeface="Open Sans"/>
                <a:sym typeface="Open Sans"/>
              </a:rPr>
              <a:t>Short-lived, isolated storms</a:t>
            </a:r>
            <a:endParaRPr/>
          </a:p>
        </p:txBody>
      </p:sp>
      <p:sp>
        <p:nvSpPr>
          <p:cNvPr id="770" name="Google Shape;770;p96"/>
          <p:cNvSpPr txBox="1"/>
          <p:nvPr/>
        </p:nvSpPr>
        <p:spPr>
          <a:xfrm>
            <a:off x="6526400" y="5537050"/>
            <a:ext cx="1439700" cy="91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rgbClr val="1679CA"/>
                </a:solidFill>
                <a:latin typeface="Open Sans"/>
                <a:ea typeface="Open Sans"/>
                <a:cs typeface="Open Sans"/>
                <a:sym typeface="Open Sans"/>
              </a:rPr>
              <a:t>Stormy weather over a large region for many days</a:t>
            </a:r>
            <a:endParaRPr/>
          </a:p>
        </p:txBody>
      </p:sp>
      <p:sp>
        <p:nvSpPr>
          <p:cNvPr id="771" name="Google Shape;771;p96"/>
          <p:cNvSpPr txBox="1"/>
          <p:nvPr/>
        </p:nvSpPr>
        <p:spPr>
          <a:xfrm>
            <a:off x="8188325" y="5229475"/>
            <a:ext cx="1439700" cy="103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rgbClr val="1679CA"/>
                </a:solidFill>
                <a:latin typeface="Open Sans"/>
                <a:ea typeface="Open Sans"/>
                <a:cs typeface="Open Sans"/>
                <a:sym typeface="Open Sans"/>
              </a:rPr>
              <a:t>How and why storms move around the Earth</a:t>
            </a:r>
            <a:endParaRPr/>
          </a:p>
        </p:txBody>
      </p:sp>
      <p:sp>
        <p:nvSpPr>
          <p:cNvPr id="772" name="Google Shape;772;p96"/>
          <p:cNvSpPr txBox="1"/>
          <p:nvPr/>
        </p:nvSpPr>
        <p:spPr>
          <a:xfrm>
            <a:off x="9967400" y="3520650"/>
            <a:ext cx="1298100" cy="103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a:solidFill>
                  <a:srgbClr val="1679CA"/>
                </a:solidFill>
                <a:latin typeface="Open Sans"/>
                <a:ea typeface="Open Sans"/>
                <a:cs typeface="Open Sans"/>
                <a:sym typeface="Open Sans"/>
              </a:rPr>
              <a:t>Applying our learning to other types of storms</a:t>
            </a:r>
            <a:endParaRPr/>
          </a:p>
        </p:txBody>
      </p:sp>
      <p:sp>
        <p:nvSpPr>
          <p:cNvPr id="773" name="Google Shape;773;p96"/>
          <p:cNvSpPr txBox="1"/>
          <p:nvPr/>
        </p:nvSpPr>
        <p:spPr>
          <a:xfrm>
            <a:off x="475500" y="344850"/>
            <a:ext cx="11497800" cy="165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4400">
                <a:solidFill>
                  <a:srgbClr val="595857"/>
                </a:solidFill>
                <a:latin typeface="Raleway SemiBold"/>
                <a:ea typeface="Raleway SemiBold"/>
                <a:cs typeface="Raleway SemiBold"/>
                <a:sym typeface="Raleway SemiBold"/>
              </a:rPr>
              <a:t>GLOBE Weather Curriculum</a:t>
            </a:r>
            <a:endParaRPr sz="4400">
              <a:solidFill>
                <a:srgbClr val="595857"/>
              </a:solidFill>
              <a:latin typeface="Raleway SemiBold"/>
              <a:ea typeface="Raleway SemiBold"/>
              <a:cs typeface="Raleway SemiBold"/>
              <a:sym typeface="Raleway SemiBold"/>
            </a:endParaRPr>
          </a:p>
          <a:p>
            <a:pPr indent="-406400" lvl="0" marL="914400" rtl="0" algn="l">
              <a:lnSpc>
                <a:spcPct val="115000"/>
              </a:lnSpc>
              <a:spcBef>
                <a:spcPts val="0"/>
              </a:spcBef>
              <a:spcAft>
                <a:spcPts val="0"/>
              </a:spcAft>
              <a:buClr>
                <a:srgbClr val="595857"/>
              </a:buClr>
              <a:buSzPts val="2800"/>
              <a:buFont typeface="Open Sans"/>
              <a:buChar char="●"/>
            </a:pPr>
            <a:r>
              <a:rPr i="1" lang="en-US" sz="2800">
                <a:solidFill>
                  <a:srgbClr val="595857"/>
                </a:solidFill>
                <a:latin typeface="Open Sans"/>
                <a:ea typeface="Open Sans"/>
                <a:cs typeface="Open Sans"/>
                <a:sym typeface="Open Sans"/>
              </a:rPr>
              <a:t>Anchor phenomenon</a:t>
            </a:r>
            <a:endParaRPr i="1" sz="2800">
              <a:solidFill>
                <a:srgbClr val="595857"/>
              </a:solidFill>
              <a:latin typeface="Open Sans"/>
              <a:ea typeface="Open Sans"/>
              <a:cs typeface="Open Sans"/>
              <a:sym typeface="Open Sans"/>
            </a:endParaRPr>
          </a:p>
          <a:p>
            <a:pPr indent="-406400" lvl="0" marL="914400" rtl="0" algn="l">
              <a:lnSpc>
                <a:spcPct val="115000"/>
              </a:lnSpc>
              <a:spcBef>
                <a:spcPts val="0"/>
              </a:spcBef>
              <a:spcAft>
                <a:spcPts val="0"/>
              </a:spcAft>
              <a:buClr>
                <a:srgbClr val="595857"/>
              </a:buClr>
              <a:buSzPts val="2800"/>
              <a:buFont typeface="Open Sans"/>
              <a:buChar char="●"/>
            </a:pPr>
            <a:r>
              <a:rPr i="1" lang="en-US" sz="2800">
                <a:solidFill>
                  <a:srgbClr val="595857"/>
                </a:solidFill>
                <a:latin typeface="Open Sans"/>
                <a:ea typeface="Open Sans"/>
                <a:cs typeface="Open Sans"/>
                <a:sym typeface="Open Sans"/>
              </a:rPr>
              <a:t>Three guided-inquiry learning sequences</a:t>
            </a:r>
            <a:endParaRPr i="1" sz="2800">
              <a:solidFill>
                <a:srgbClr val="595857"/>
              </a:solidFill>
              <a:latin typeface="Open Sans"/>
              <a:ea typeface="Open Sans"/>
              <a:cs typeface="Open Sans"/>
              <a:sym typeface="Open Sans"/>
            </a:endParaRPr>
          </a:p>
          <a:p>
            <a:pPr indent="-406400" lvl="0" marL="914400" rtl="0" algn="l">
              <a:lnSpc>
                <a:spcPct val="115000"/>
              </a:lnSpc>
              <a:spcBef>
                <a:spcPts val="0"/>
              </a:spcBef>
              <a:spcAft>
                <a:spcPts val="0"/>
              </a:spcAft>
              <a:buClr>
                <a:srgbClr val="595857"/>
              </a:buClr>
              <a:buSzPts val="2800"/>
              <a:buFont typeface="Open Sans"/>
              <a:buChar char="●"/>
            </a:pPr>
            <a:r>
              <a:rPr i="1" lang="en-US" sz="2800">
                <a:solidFill>
                  <a:srgbClr val="595857"/>
                </a:solidFill>
                <a:latin typeface="Open Sans"/>
                <a:ea typeface="Open Sans"/>
                <a:cs typeface="Open Sans"/>
                <a:sym typeface="Open Sans"/>
              </a:rPr>
              <a:t>Culminating task</a:t>
            </a:r>
            <a:endParaRPr i="1" sz="2800">
              <a:solidFill>
                <a:srgbClr val="595857"/>
              </a:solidFill>
              <a:latin typeface="Open Sans"/>
              <a:ea typeface="Open Sans"/>
              <a:cs typeface="Open Sans"/>
              <a:sym typeface="Open Sans"/>
            </a:endParaRPr>
          </a:p>
          <a:p>
            <a:pPr indent="-381000" lvl="0" marL="914400" rtl="0" algn="l">
              <a:lnSpc>
                <a:spcPct val="115000"/>
              </a:lnSpc>
              <a:spcBef>
                <a:spcPts val="0"/>
              </a:spcBef>
              <a:spcAft>
                <a:spcPts val="0"/>
              </a:spcAft>
              <a:buSzPts val="2400"/>
              <a:buFont typeface="Open Sans"/>
              <a:buChar char="●"/>
            </a:pPr>
            <a:r>
              <a:rPr i="1" lang="en-US" sz="2800">
                <a:solidFill>
                  <a:srgbClr val="595857"/>
                </a:solidFill>
                <a:latin typeface="Open Sans"/>
                <a:ea typeface="Open Sans"/>
                <a:cs typeface="Open Sans"/>
                <a:sym typeface="Open Sans"/>
              </a:rPr>
              <a:t>Assessments</a:t>
            </a:r>
            <a:br>
              <a:rPr i="1" lang="en-US" sz="2400">
                <a:latin typeface="Open Sans"/>
                <a:ea typeface="Open Sans"/>
                <a:cs typeface="Open Sans"/>
                <a:sym typeface="Open Sans"/>
              </a:rPr>
            </a:br>
            <a:endParaRPr i="1" sz="2400">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9" name="Shape 609"/>
        <p:cNvGrpSpPr/>
        <p:nvPr/>
      </p:nvGrpSpPr>
      <p:grpSpPr>
        <a:xfrm>
          <a:off x="0" y="0"/>
          <a:ext cx="0" cy="0"/>
          <a:chOff x="0" y="0"/>
          <a:chExt cx="0" cy="0"/>
        </a:xfrm>
      </p:grpSpPr>
      <p:sp>
        <p:nvSpPr>
          <p:cNvPr id="610" name="Google Shape;610;p79"/>
          <p:cNvSpPr txBox="1"/>
          <p:nvPr>
            <p:ph type="title"/>
          </p:nvPr>
        </p:nvSpPr>
        <p:spPr>
          <a:xfrm>
            <a:off x="838200" y="2127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GLOBE Weather Development Process</a:t>
            </a:r>
            <a:endParaRPr/>
          </a:p>
        </p:txBody>
      </p:sp>
      <p:graphicFrame>
        <p:nvGraphicFramePr>
          <p:cNvPr id="611" name="Google Shape;611;p79"/>
          <p:cNvGraphicFramePr/>
          <p:nvPr/>
        </p:nvGraphicFramePr>
        <p:xfrm>
          <a:off x="952500" y="1409700"/>
          <a:ext cx="3000000" cy="3000000"/>
        </p:xfrm>
        <a:graphic>
          <a:graphicData uri="http://schemas.openxmlformats.org/drawingml/2006/table">
            <a:tbl>
              <a:tblPr>
                <a:noFill/>
                <a:tableStyleId>{1DC83AE1-D194-489C-BD2B-D54F3193FE0C}</a:tableStyleId>
              </a:tblPr>
              <a:tblGrid>
                <a:gridCol w="6557225"/>
                <a:gridCol w="3729775"/>
              </a:tblGrid>
              <a:tr h="381000">
                <a:tc>
                  <a:txBody>
                    <a:bodyPr/>
                    <a:lstStyle/>
                    <a:p>
                      <a:pPr indent="0" lvl="0" marL="0" rtl="0" algn="l">
                        <a:spcBef>
                          <a:spcPts val="0"/>
                        </a:spcBef>
                        <a:spcAft>
                          <a:spcPts val="0"/>
                        </a:spcAft>
                        <a:buNone/>
                      </a:pPr>
                      <a:r>
                        <a:rPr b="1" lang="en-US" sz="1800">
                          <a:solidFill>
                            <a:srgbClr val="FFFFFF"/>
                          </a:solidFill>
                          <a:latin typeface="Calibri"/>
                          <a:ea typeface="Calibri"/>
                          <a:cs typeface="Calibri"/>
                          <a:sym typeface="Calibri"/>
                        </a:rPr>
                        <a:t>Activity</a:t>
                      </a:r>
                      <a:endParaRPr b="1" sz="1800">
                        <a:solidFill>
                          <a:srgbClr val="FFFFFF"/>
                        </a:solidFill>
                        <a:latin typeface="Calibri"/>
                        <a:ea typeface="Calibri"/>
                        <a:cs typeface="Calibri"/>
                        <a:sym typeface="Calibri"/>
                      </a:endParaRPr>
                    </a:p>
                  </a:txBody>
                  <a:tcPr marT="91425" marB="91425" marR="91425" marL="91425">
                    <a:solidFill>
                      <a:srgbClr val="4A86E8"/>
                    </a:solidFill>
                  </a:tcPr>
                </a:tc>
                <a:tc>
                  <a:txBody>
                    <a:bodyPr/>
                    <a:lstStyle/>
                    <a:p>
                      <a:pPr indent="0" lvl="0" marL="0" rtl="0" algn="l">
                        <a:spcBef>
                          <a:spcPts val="0"/>
                        </a:spcBef>
                        <a:spcAft>
                          <a:spcPts val="0"/>
                        </a:spcAft>
                        <a:buNone/>
                      </a:pPr>
                      <a:r>
                        <a:rPr b="1" lang="en-US" sz="1800">
                          <a:solidFill>
                            <a:srgbClr val="FFFFFF"/>
                          </a:solidFill>
                          <a:latin typeface="Calibri"/>
                          <a:ea typeface="Calibri"/>
                          <a:cs typeface="Calibri"/>
                          <a:sym typeface="Calibri"/>
                        </a:rPr>
                        <a:t>Timing</a:t>
                      </a:r>
                      <a:endParaRPr b="1" sz="1800">
                        <a:solidFill>
                          <a:srgbClr val="FFFFFF"/>
                        </a:solidFill>
                        <a:latin typeface="Calibri"/>
                        <a:ea typeface="Calibri"/>
                        <a:cs typeface="Calibri"/>
                        <a:sym typeface="Calibri"/>
                      </a:endParaRPr>
                    </a:p>
                  </a:txBody>
                  <a:tcPr marT="91425" marB="91425" marR="91425" marL="91425">
                    <a:solidFill>
                      <a:srgbClr val="4A86E8"/>
                    </a:solidFill>
                  </a:tcPr>
                </a:tc>
              </a:tr>
              <a:tr h="381000">
                <a:tc>
                  <a:txBody>
                    <a:bodyPr/>
                    <a:lstStyle/>
                    <a:p>
                      <a:pPr indent="0" lvl="0" marL="0" rtl="0" algn="l">
                        <a:lnSpc>
                          <a:spcPct val="115000"/>
                        </a:lnSpc>
                        <a:spcBef>
                          <a:spcPts val="0"/>
                        </a:spcBef>
                        <a:spcAft>
                          <a:spcPts val="0"/>
                        </a:spcAft>
                        <a:buClr>
                          <a:schemeClr val="dk1"/>
                        </a:buClr>
                        <a:buSzPts val="1100"/>
                        <a:buFont typeface="Arial"/>
                        <a:buNone/>
                      </a:pPr>
                      <a:r>
                        <a:rPr lang="en-US" sz="1600">
                          <a:solidFill>
                            <a:schemeClr val="dk1"/>
                          </a:solidFill>
                          <a:latin typeface="Calibri"/>
                          <a:ea typeface="Calibri"/>
                          <a:cs typeface="Calibri"/>
                          <a:sym typeface="Calibri"/>
                        </a:rPr>
                        <a:t>Curriculum design discussions</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Scoping out DCIs and SEPs that connect to NGSS </a:t>
                      </a:r>
                      <a:endParaRPr sz="16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Develop 1</a:t>
                      </a:r>
                      <a:r>
                        <a:rPr baseline="30000" lang="en-US" sz="1600">
                          <a:solidFill>
                            <a:schemeClr val="dk1"/>
                          </a:solidFill>
                          <a:latin typeface="Calibri"/>
                          <a:ea typeface="Calibri"/>
                          <a:cs typeface="Calibri"/>
                          <a:sym typeface="Calibri"/>
                        </a:rPr>
                        <a:t>st</a:t>
                      </a:r>
                      <a:r>
                        <a:rPr lang="en-US" sz="1600">
                          <a:solidFill>
                            <a:schemeClr val="dk1"/>
                          </a:solidFill>
                          <a:latin typeface="Calibri"/>
                          <a:ea typeface="Calibri"/>
                          <a:cs typeface="Calibri"/>
                          <a:sym typeface="Calibri"/>
                        </a:rPr>
                        <a:t> draft of curriculum</a:t>
                      </a:r>
                      <a:endParaRPr sz="1600">
                        <a:latin typeface="Calibri"/>
                        <a:ea typeface="Calibri"/>
                        <a:cs typeface="Calibri"/>
                        <a:sym typeface="Calibri"/>
                      </a:endParaRPr>
                    </a:p>
                  </a:txBody>
                  <a:tcPr marT="91425" marB="91425" marR="91425" marL="91425">
                    <a:solidFill>
                      <a:srgbClr val="EFEFEF"/>
                    </a:solidFill>
                  </a:tcPr>
                </a:tc>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Winter-Spring 2017</a:t>
                      </a:r>
                      <a:endParaRPr sz="1600">
                        <a:latin typeface="Calibri"/>
                        <a:ea typeface="Calibri"/>
                        <a:cs typeface="Calibri"/>
                        <a:sym typeface="Calibri"/>
                      </a:endParaRPr>
                    </a:p>
                  </a:txBody>
                  <a:tcPr marT="91425" marB="91425" marR="91425" marL="91425">
                    <a:solidFill>
                      <a:srgbClr val="EFEFEF"/>
                    </a:solidFill>
                  </a:tcPr>
                </a:tc>
              </a:tr>
              <a:tr h="381000">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PD workshop for 1</a:t>
                      </a:r>
                      <a:r>
                        <a:rPr baseline="30000" lang="en-US" sz="1600">
                          <a:solidFill>
                            <a:schemeClr val="dk1"/>
                          </a:solidFill>
                          <a:latin typeface="Calibri"/>
                          <a:ea typeface="Calibri"/>
                          <a:cs typeface="Calibri"/>
                          <a:sym typeface="Calibri"/>
                        </a:rPr>
                        <a:t>st</a:t>
                      </a:r>
                      <a:r>
                        <a:rPr lang="en-US" sz="1600">
                          <a:solidFill>
                            <a:schemeClr val="dk1"/>
                          </a:solidFill>
                          <a:latin typeface="Calibri"/>
                          <a:ea typeface="Calibri"/>
                          <a:cs typeface="Calibri"/>
                          <a:sym typeface="Calibri"/>
                        </a:rPr>
                        <a:t> cohort of field test teachers</a:t>
                      </a:r>
                      <a:endParaRPr sz="1600">
                        <a:latin typeface="Calibri"/>
                        <a:ea typeface="Calibri"/>
                        <a:cs typeface="Calibri"/>
                        <a:sym typeface="Calibri"/>
                      </a:endParaRPr>
                    </a:p>
                  </a:txBody>
                  <a:tcPr marT="91425" marB="91425" marR="91425" marL="91425">
                    <a:solidFill>
                      <a:srgbClr val="CFE2F3"/>
                    </a:solidFill>
                  </a:tcPr>
                </a:tc>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Summer 2017</a:t>
                      </a:r>
                      <a:endParaRPr sz="1600">
                        <a:latin typeface="Calibri"/>
                        <a:ea typeface="Calibri"/>
                        <a:cs typeface="Calibri"/>
                        <a:sym typeface="Calibri"/>
                      </a:endParaRPr>
                    </a:p>
                  </a:txBody>
                  <a:tcPr marT="91425" marB="91425" marR="91425" marL="91425">
                    <a:solidFill>
                      <a:srgbClr val="CFE2F3"/>
                    </a:solidFill>
                  </a:tcPr>
                </a:tc>
              </a:tr>
              <a:tr h="381000">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Classroom Field Test #1</a:t>
                      </a:r>
                      <a:endParaRPr sz="1600">
                        <a:latin typeface="Calibri"/>
                        <a:ea typeface="Calibri"/>
                        <a:cs typeface="Calibri"/>
                        <a:sym typeface="Calibri"/>
                      </a:endParaRPr>
                    </a:p>
                  </a:txBody>
                  <a:tcPr marT="91425" marB="91425" marR="91425" marL="91425">
                    <a:solidFill>
                      <a:srgbClr val="EFEFEF"/>
                    </a:solidFill>
                  </a:tcPr>
                </a:tc>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Fall 2017</a:t>
                      </a:r>
                      <a:endParaRPr sz="1600">
                        <a:latin typeface="Calibri"/>
                        <a:ea typeface="Calibri"/>
                        <a:cs typeface="Calibri"/>
                        <a:sym typeface="Calibri"/>
                      </a:endParaRPr>
                    </a:p>
                  </a:txBody>
                  <a:tcPr marT="91425" marB="91425" marR="91425" marL="91425">
                    <a:solidFill>
                      <a:srgbClr val="EFEFEF"/>
                    </a:solidFill>
                  </a:tcPr>
                </a:tc>
              </a:tr>
              <a:tr h="381000">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Analysis of field test data, curriculum revisions</a:t>
                      </a:r>
                      <a:endParaRPr sz="1600">
                        <a:latin typeface="Calibri"/>
                        <a:ea typeface="Calibri"/>
                        <a:cs typeface="Calibri"/>
                        <a:sym typeface="Calibri"/>
                      </a:endParaRPr>
                    </a:p>
                  </a:txBody>
                  <a:tcPr marT="91425" marB="91425" marR="91425" marL="91425">
                    <a:solidFill>
                      <a:srgbClr val="CFE2F3"/>
                    </a:solidFill>
                  </a:tcPr>
                </a:tc>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Winter-Spring 2018</a:t>
                      </a:r>
                      <a:endParaRPr sz="1600">
                        <a:latin typeface="Calibri"/>
                        <a:ea typeface="Calibri"/>
                        <a:cs typeface="Calibri"/>
                        <a:sym typeface="Calibri"/>
                      </a:endParaRPr>
                    </a:p>
                  </a:txBody>
                  <a:tcPr marT="91425" marB="91425" marR="91425" marL="91425">
                    <a:solidFill>
                      <a:srgbClr val="CFE2F3"/>
                    </a:solidFill>
                  </a:tcPr>
                </a:tc>
              </a:tr>
              <a:tr h="381000">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PD workshop for 2</a:t>
                      </a:r>
                      <a:r>
                        <a:rPr baseline="30000" lang="en-US" sz="1600">
                          <a:solidFill>
                            <a:schemeClr val="dk1"/>
                          </a:solidFill>
                          <a:latin typeface="Calibri"/>
                          <a:ea typeface="Calibri"/>
                          <a:cs typeface="Calibri"/>
                          <a:sym typeface="Calibri"/>
                        </a:rPr>
                        <a:t>nd</a:t>
                      </a:r>
                      <a:r>
                        <a:rPr lang="en-US" sz="1600">
                          <a:solidFill>
                            <a:schemeClr val="dk1"/>
                          </a:solidFill>
                          <a:latin typeface="Calibri"/>
                          <a:ea typeface="Calibri"/>
                          <a:cs typeface="Calibri"/>
                          <a:sym typeface="Calibri"/>
                        </a:rPr>
                        <a:t> cohort of field test teachers</a:t>
                      </a:r>
                      <a:endParaRPr sz="1600">
                        <a:latin typeface="Calibri"/>
                        <a:ea typeface="Calibri"/>
                        <a:cs typeface="Calibri"/>
                        <a:sym typeface="Calibri"/>
                      </a:endParaRPr>
                    </a:p>
                  </a:txBody>
                  <a:tcPr marT="91425" marB="91425" marR="91425" marL="91425">
                    <a:solidFill>
                      <a:srgbClr val="EFEFEF"/>
                    </a:solidFill>
                  </a:tcPr>
                </a:tc>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Summer 2018</a:t>
                      </a:r>
                      <a:endParaRPr sz="1600">
                        <a:latin typeface="Calibri"/>
                        <a:ea typeface="Calibri"/>
                        <a:cs typeface="Calibri"/>
                        <a:sym typeface="Calibri"/>
                      </a:endParaRPr>
                    </a:p>
                  </a:txBody>
                  <a:tcPr marT="91425" marB="91425" marR="91425" marL="91425">
                    <a:solidFill>
                      <a:srgbClr val="EFEFEF"/>
                    </a:solidFill>
                  </a:tcPr>
                </a:tc>
              </a:tr>
              <a:tr h="381000">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Classroom Field Test #2</a:t>
                      </a:r>
                      <a:endParaRPr sz="1600">
                        <a:latin typeface="Calibri"/>
                        <a:ea typeface="Calibri"/>
                        <a:cs typeface="Calibri"/>
                        <a:sym typeface="Calibri"/>
                      </a:endParaRPr>
                    </a:p>
                  </a:txBody>
                  <a:tcPr marT="91425" marB="91425" marR="91425" marL="91425">
                    <a:solidFill>
                      <a:srgbClr val="CFE2F3"/>
                    </a:solidFill>
                  </a:tcPr>
                </a:tc>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Fall 2018</a:t>
                      </a:r>
                      <a:endParaRPr sz="1600">
                        <a:latin typeface="Calibri"/>
                        <a:ea typeface="Calibri"/>
                        <a:cs typeface="Calibri"/>
                        <a:sym typeface="Calibri"/>
                      </a:endParaRPr>
                    </a:p>
                  </a:txBody>
                  <a:tcPr marT="91425" marB="91425" marR="91425" marL="91425">
                    <a:solidFill>
                      <a:srgbClr val="CFE2F3"/>
                    </a:solidFill>
                  </a:tcPr>
                </a:tc>
              </a:tr>
              <a:tr h="381000">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Analysis of field test data, final curriculum revisions</a:t>
                      </a:r>
                      <a:endParaRPr sz="1600">
                        <a:latin typeface="Calibri"/>
                        <a:ea typeface="Calibri"/>
                        <a:cs typeface="Calibri"/>
                        <a:sym typeface="Calibri"/>
                      </a:endParaRPr>
                    </a:p>
                  </a:txBody>
                  <a:tcPr marT="91425" marB="91425" marR="91425" marL="91425">
                    <a:solidFill>
                      <a:srgbClr val="EFEFEF"/>
                    </a:solidFill>
                  </a:tcPr>
                </a:tc>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Winter-Spring 2019</a:t>
                      </a:r>
                      <a:endParaRPr sz="1600">
                        <a:latin typeface="Calibri"/>
                        <a:ea typeface="Calibri"/>
                        <a:cs typeface="Calibri"/>
                        <a:sym typeface="Calibri"/>
                      </a:endParaRPr>
                    </a:p>
                  </a:txBody>
                  <a:tcPr marT="91425" marB="91425" marR="91425" marL="91425">
                    <a:solidFill>
                      <a:srgbClr val="EFEFEF"/>
                    </a:solidFill>
                  </a:tcPr>
                </a:tc>
              </a:tr>
              <a:tr h="381000">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Dissemination: released website, teacher workshops, train-the-trainer workshop, presentations</a:t>
                      </a:r>
                      <a:endParaRPr sz="1600">
                        <a:latin typeface="Calibri"/>
                        <a:ea typeface="Calibri"/>
                        <a:cs typeface="Calibri"/>
                        <a:sym typeface="Calibri"/>
                      </a:endParaRPr>
                    </a:p>
                  </a:txBody>
                  <a:tcPr marT="91425" marB="91425" marR="91425" marL="91425">
                    <a:solidFill>
                      <a:srgbClr val="EFEFEF"/>
                    </a:solidFill>
                  </a:tcPr>
                </a:tc>
                <a:tc>
                  <a:txBody>
                    <a:bodyPr/>
                    <a:lstStyle/>
                    <a:p>
                      <a:pPr indent="0" lvl="0" marL="0" rtl="0" algn="l">
                        <a:lnSpc>
                          <a:spcPct val="115000"/>
                        </a:lnSpc>
                        <a:spcBef>
                          <a:spcPts val="0"/>
                        </a:spcBef>
                        <a:spcAft>
                          <a:spcPts val="0"/>
                        </a:spcAft>
                        <a:buNone/>
                      </a:pPr>
                      <a:r>
                        <a:rPr lang="en-US" sz="1600">
                          <a:solidFill>
                            <a:schemeClr val="dk1"/>
                          </a:solidFill>
                          <a:latin typeface="Calibri"/>
                          <a:ea typeface="Calibri"/>
                          <a:cs typeface="Calibri"/>
                          <a:sym typeface="Calibri"/>
                        </a:rPr>
                        <a:t>Spring 2019-Present</a:t>
                      </a:r>
                      <a:endParaRPr sz="1600">
                        <a:latin typeface="Calibri"/>
                        <a:ea typeface="Calibri"/>
                        <a:cs typeface="Calibri"/>
                        <a:sym typeface="Calibri"/>
                      </a:endParaRPr>
                    </a:p>
                  </a:txBody>
                  <a:tcPr marT="91425" marB="91425" marR="91425" marL="91425">
                    <a:solidFill>
                      <a:srgbClr val="EFEFEF"/>
                    </a:solidFill>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7" name="Shape 777"/>
        <p:cNvGrpSpPr/>
        <p:nvPr/>
      </p:nvGrpSpPr>
      <p:grpSpPr>
        <a:xfrm>
          <a:off x="0" y="0"/>
          <a:ext cx="0" cy="0"/>
          <a:chOff x="0" y="0"/>
          <a:chExt cx="0" cy="0"/>
        </a:xfrm>
      </p:grpSpPr>
      <p:sp>
        <p:nvSpPr>
          <p:cNvPr id="778" name="Google Shape;778;p97"/>
          <p:cNvSpPr txBox="1"/>
          <p:nvPr>
            <p:ph type="title"/>
          </p:nvPr>
        </p:nvSpPr>
        <p:spPr>
          <a:xfrm>
            <a:off x="241300" y="281300"/>
            <a:ext cx="11595000" cy="10044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None/>
            </a:pPr>
            <a:r>
              <a:rPr lang="en-US" sz="6500"/>
              <a:t>Features of </a:t>
            </a:r>
            <a:r>
              <a:rPr lang="en-US" sz="6500"/>
              <a:t>GLOBE Weather</a:t>
            </a:r>
            <a:endParaRPr sz="6500"/>
          </a:p>
        </p:txBody>
      </p:sp>
      <p:sp>
        <p:nvSpPr>
          <p:cNvPr id="779" name="Google Shape;779;p97"/>
          <p:cNvSpPr txBox="1"/>
          <p:nvPr>
            <p:ph idx="1" type="body"/>
          </p:nvPr>
        </p:nvSpPr>
        <p:spPr>
          <a:xfrm>
            <a:off x="2628900" y="4870100"/>
            <a:ext cx="9105900" cy="1219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sz="2200">
                <a:solidFill>
                  <a:srgbClr val="595857"/>
                </a:solidFill>
              </a:rPr>
              <a:t>Can you find examples of all of these icons throughout the </a:t>
            </a:r>
            <a:r>
              <a:rPr lang="en-US" sz="2200">
                <a:solidFill>
                  <a:srgbClr val="595857"/>
                </a:solidFill>
              </a:rPr>
              <a:t>curriculum</a:t>
            </a:r>
            <a:r>
              <a:rPr lang="en-US" sz="2200">
                <a:solidFill>
                  <a:srgbClr val="595857"/>
                </a:solidFill>
              </a:rPr>
              <a:t>? </a:t>
            </a:r>
            <a:endParaRPr sz="2200">
              <a:solidFill>
                <a:srgbClr val="595857"/>
              </a:solidFill>
            </a:endParaRPr>
          </a:p>
          <a:p>
            <a:pPr indent="0" lvl="0" marL="0" rtl="0" algn="l">
              <a:lnSpc>
                <a:spcPct val="90000"/>
              </a:lnSpc>
              <a:spcBef>
                <a:spcPts val="0"/>
              </a:spcBef>
              <a:spcAft>
                <a:spcPts val="0"/>
              </a:spcAft>
              <a:buClr>
                <a:schemeClr val="dk1"/>
              </a:buClr>
              <a:buSzPts val="2800"/>
              <a:buNone/>
            </a:pPr>
            <a:r>
              <a:t/>
            </a:r>
            <a:endParaRPr sz="2200">
              <a:solidFill>
                <a:srgbClr val="595857"/>
              </a:solidFill>
            </a:endParaRPr>
          </a:p>
          <a:p>
            <a:pPr indent="0" lvl="0" marL="0" rtl="0" algn="l">
              <a:lnSpc>
                <a:spcPct val="90000"/>
              </a:lnSpc>
              <a:spcBef>
                <a:spcPts val="0"/>
              </a:spcBef>
              <a:spcAft>
                <a:spcPts val="0"/>
              </a:spcAft>
              <a:buClr>
                <a:schemeClr val="dk1"/>
              </a:buClr>
              <a:buSzPts val="2800"/>
              <a:buNone/>
            </a:pPr>
            <a:r>
              <a:rPr lang="en-US" sz="2200">
                <a:solidFill>
                  <a:srgbClr val="595857"/>
                </a:solidFill>
              </a:rPr>
              <a:t>How might these features support your instruction?</a:t>
            </a:r>
            <a:endParaRPr sz="2200">
              <a:solidFill>
                <a:srgbClr val="595857"/>
              </a:solidFill>
            </a:endParaRPr>
          </a:p>
        </p:txBody>
      </p:sp>
      <p:sp>
        <p:nvSpPr>
          <p:cNvPr id="780" name="Google Shape;780;p97"/>
          <p:cNvSpPr txBox="1"/>
          <p:nvPr>
            <p:ph idx="4294967295" type="ftr"/>
          </p:nvPr>
        </p:nvSpPr>
        <p:spPr>
          <a:xfrm>
            <a:off x="417513" y="6370638"/>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781" name="Google Shape;781;p97"/>
          <p:cNvSpPr/>
          <p:nvPr/>
        </p:nvSpPr>
        <p:spPr>
          <a:xfrm rot="401">
            <a:off x="2239640" y="908944"/>
            <a:ext cx="7712700" cy="1200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7200">
                <a:solidFill>
                  <a:srgbClr val="0070C0"/>
                </a:solidFill>
                <a:latin typeface="Permanent Marker"/>
                <a:ea typeface="Permanent Marker"/>
                <a:cs typeface="Permanent Marker"/>
                <a:sym typeface="Permanent Marker"/>
              </a:rPr>
              <a:t>Scavenger Hunt!</a:t>
            </a:r>
            <a:endParaRPr sz="7200">
              <a:solidFill>
                <a:srgbClr val="0070C0"/>
              </a:solidFill>
              <a:latin typeface="Permanent Marker"/>
              <a:ea typeface="Permanent Marker"/>
              <a:cs typeface="Permanent Marker"/>
              <a:sym typeface="Permanent Marker"/>
            </a:endParaRPr>
          </a:p>
        </p:txBody>
      </p:sp>
      <p:pic>
        <p:nvPicPr>
          <p:cNvPr id="782" name="Google Shape;782;p97"/>
          <p:cNvPicPr preferRelativeResize="0"/>
          <p:nvPr/>
        </p:nvPicPr>
        <p:blipFill>
          <a:blip r:embed="rId3">
            <a:alphaModFix/>
          </a:blip>
          <a:stretch>
            <a:fillRect/>
          </a:stretch>
        </p:blipFill>
        <p:spPr>
          <a:xfrm>
            <a:off x="843375" y="4877050"/>
            <a:ext cx="1851638" cy="1201200"/>
          </a:xfrm>
          <a:prstGeom prst="rect">
            <a:avLst/>
          </a:prstGeom>
          <a:noFill/>
          <a:ln>
            <a:noFill/>
          </a:ln>
        </p:spPr>
      </p:pic>
      <p:pic>
        <p:nvPicPr>
          <p:cNvPr id="783" name="Google Shape;783;p97"/>
          <p:cNvPicPr preferRelativeResize="0"/>
          <p:nvPr/>
        </p:nvPicPr>
        <p:blipFill>
          <a:blip r:embed="rId4">
            <a:alphaModFix/>
          </a:blip>
          <a:stretch>
            <a:fillRect/>
          </a:stretch>
        </p:blipFill>
        <p:spPr>
          <a:xfrm>
            <a:off x="4476463" y="2397393"/>
            <a:ext cx="1658451" cy="1078992"/>
          </a:xfrm>
          <a:prstGeom prst="rect">
            <a:avLst/>
          </a:prstGeom>
          <a:noFill/>
          <a:ln>
            <a:noFill/>
          </a:ln>
        </p:spPr>
      </p:pic>
      <p:pic>
        <p:nvPicPr>
          <p:cNvPr id="784" name="Google Shape;784;p97"/>
          <p:cNvPicPr preferRelativeResize="0"/>
          <p:nvPr/>
        </p:nvPicPr>
        <p:blipFill>
          <a:blip r:embed="rId5">
            <a:alphaModFix/>
          </a:blip>
          <a:stretch>
            <a:fillRect/>
          </a:stretch>
        </p:blipFill>
        <p:spPr>
          <a:xfrm>
            <a:off x="2999826" y="2398798"/>
            <a:ext cx="1658887" cy="1076175"/>
          </a:xfrm>
          <a:prstGeom prst="rect">
            <a:avLst/>
          </a:prstGeom>
          <a:noFill/>
          <a:ln>
            <a:noFill/>
          </a:ln>
        </p:spPr>
      </p:pic>
      <p:pic>
        <p:nvPicPr>
          <p:cNvPr id="785" name="Google Shape;785;p97"/>
          <p:cNvPicPr preferRelativeResize="0"/>
          <p:nvPr/>
        </p:nvPicPr>
        <p:blipFill>
          <a:blip r:embed="rId6">
            <a:alphaModFix/>
          </a:blip>
          <a:stretch>
            <a:fillRect/>
          </a:stretch>
        </p:blipFill>
        <p:spPr>
          <a:xfrm>
            <a:off x="7154175" y="2397393"/>
            <a:ext cx="1658900" cy="1078992"/>
          </a:xfrm>
          <a:prstGeom prst="rect">
            <a:avLst/>
          </a:prstGeom>
          <a:noFill/>
          <a:ln>
            <a:noFill/>
          </a:ln>
        </p:spPr>
      </p:pic>
      <p:pic>
        <p:nvPicPr>
          <p:cNvPr id="786" name="Google Shape;786;p97"/>
          <p:cNvPicPr preferRelativeResize="0"/>
          <p:nvPr/>
        </p:nvPicPr>
        <p:blipFill>
          <a:blip r:embed="rId7">
            <a:alphaModFix/>
          </a:blip>
          <a:stretch>
            <a:fillRect/>
          </a:stretch>
        </p:blipFill>
        <p:spPr>
          <a:xfrm>
            <a:off x="8069823" y="3590257"/>
            <a:ext cx="993094" cy="993094"/>
          </a:xfrm>
          <a:prstGeom prst="rect">
            <a:avLst/>
          </a:prstGeom>
          <a:noFill/>
          <a:ln>
            <a:noFill/>
          </a:ln>
        </p:spPr>
      </p:pic>
      <p:pic>
        <p:nvPicPr>
          <p:cNvPr id="787" name="Google Shape;787;p97"/>
          <p:cNvPicPr preferRelativeResize="0"/>
          <p:nvPr/>
        </p:nvPicPr>
        <p:blipFill>
          <a:blip r:embed="rId8">
            <a:alphaModFix/>
          </a:blip>
          <a:stretch>
            <a:fillRect/>
          </a:stretch>
        </p:blipFill>
        <p:spPr>
          <a:xfrm>
            <a:off x="1254875" y="3588957"/>
            <a:ext cx="995694" cy="995693"/>
          </a:xfrm>
          <a:prstGeom prst="rect">
            <a:avLst/>
          </a:prstGeom>
          <a:noFill/>
          <a:ln>
            <a:noFill/>
          </a:ln>
        </p:spPr>
      </p:pic>
      <p:pic>
        <p:nvPicPr>
          <p:cNvPr id="788" name="Google Shape;788;p97"/>
          <p:cNvPicPr preferRelativeResize="0"/>
          <p:nvPr/>
        </p:nvPicPr>
        <p:blipFill>
          <a:blip r:embed="rId9">
            <a:alphaModFix/>
          </a:blip>
          <a:stretch>
            <a:fillRect/>
          </a:stretch>
        </p:blipFill>
        <p:spPr>
          <a:xfrm>
            <a:off x="3934754" y="3590248"/>
            <a:ext cx="993094" cy="993113"/>
          </a:xfrm>
          <a:prstGeom prst="rect">
            <a:avLst/>
          </a:prstGeom>
          <a:noFill/>
          <a:ln>
            <a:noFill/>
          </a:ln>
        </p:spPr>
      </p:pic>
      <p:pic>
        <p:nvPicPr>
          <p:cNvPr id="789" name="Google Shape;789;p97"/>
          <p:cNvPicPr preferRelativeResize="0"/>
          <p:nvPr/>
        </p:nvPicPr>
        <p:blipFill>
          <a:blip r:embed="rId10">
            <a:alphaModFix/>
          </a:blip>
          <a:stretch>
            <a:fillRect/>
          </a:stretch>
        </p:blipFill>
        <p:spPr>
          <a:xfrm>
            <a:off x="9466388" y="3572136"/>
            <a:ext cx="993094" cy="993113"/>
          </a:xfrm>
          <a:prstGeom prst="rect">
            <a:avLst/>
          </a:prstGeom>
          <a:noFill/>
          <a:ln>
            <a:noFill/>
          </a:ln>
        </p:spPr>
      </p:pic>
      <p:pic>
        <p:nvPicPr>
          <p:cNvPr id="790" name="Google Shape;790;p97"/>
          <p:cNvPicPr preferRelativeResize="0"/>
          <p:nvPr/>
        </p:nvPicPr>
        <p:blipFill>
          <a:blip r:embed="rId11">
            <a:alphaModFix/>
          </a:blip>
          <a:stretch>
            <a:fillRect/>
          </a:stretch>
        </p:blipFill>
        <p:spPr>
          <a:xfrm>
            <a:off x="2585713" y="3590257"/>
            <a:ext cx="993094" cy="993113"/>
          </a:xfrm>
          <a:prstGeom prst="rect">
            <a:avLst/>
          </a:prstGeom>
          <a:noFill/>
          <a:ln>
            <a:noFill/>
          </a:ln>
        </p:spPr>
      </p:pic>
      <p:pic>
        <p:nvPicPr>
          <p:cNvPr id="791" name="Google Shape;791;p97"/>
          <p:cNvPicPr preferRelativeResize="0"/>
          <p:nvPr/>
        </p:nvPicPr>
        <p:blipFill>
          <a:blip r:embed="rId12">
            <a:alphaModFix/>
          </a:blip>
          <a:stretch>
            <a:fillRect/>
          </a:stretch>
        </p:blipFill>
        <p:spPr>
          <a:xfrm>
            <a:off x="5294869" y="3590257"/>
            <a:ext cx="993094" cy="993113"/>
          </a:xfrm>
          <a:prstGeom prst="rect">
            <a:avLst/>
          </a:prstGeom>
          <a:noFill/>
          <a:ln>
            <a:noFill/>
          </a:ln>
        </p:spPr>
      </p:pic>
      <p:pic>
        <p:nvPicPr>
          <p:cNvPr id="792" name="Google Shape;792;p97"/>
          <p:cNvPicPr preferRelativeResize="0"/>
          <p:nvPr/>
        </p:nvPicPr>
        <p:blipFill>
          <a:blip r:embed="rId13">
            <a:alphaModFix/>
          </a:blip>
          <a:stretch>
            <a:fillRect/>
          </a:stretch>
        </p:blipFill>
        <p:spPr>
          <a:xfrm>
            <a:off x="6682346" y="3590269"/>
            <a:ext cx="993094" cy="993094"/>
          </a:xfrm>
          <a:prstGeom prst="rect">
            <a:avLst/>
          </a:prstGeom>
          <a:noFill/>
          <a:ln>
            <a:noFill/>
          </a:ln>
        </p:spPr>
      </p:pic>
      <p:pic>
        <p:nvPicPr>
          <p:cNvPr id="793" name="Google Shape;793;p97"/>
          <p:cNvPicPr preferRelativeResize="0"/>
          <p:nvPr/>
        </p:nvPicPr>
        <p:blipFill>
          <a:blip r:embed="rId14">
            <a:alphaModFix/>
          </a:blip>
          <a:stretch>
            <a:fillRect/>
          </a:stretch>
        </p:blipFill>
        <p:spPr>
          <a:xfrm>
            <a:off x="8777436" y="2397400"/>
            <a:ext cx="995694" cy="995693"/>
          </a:xfrm>
          <a:prstGeom prst="rect">
            <a:avLst/>
          </a:prstGeom>
          <a:noFill/>
          <a:ln>
            <a:noFill/>
          </a:ln>
        </p:spPr>
      </p:pic>
      <p:pic>
        <p:nvPicPr>
          <p:cNvPr id="794" name="Google Shape;794;p97"/>
          <p:cNvPicPr preferRelativeResize="0"/>
          <p:nvPr/>
        </p:nvPicPr>
        <p:blipFill>
          <a:blip r:embed="rId15">
            <a:alphaModFix/>
          </a:blip>
          <a:stretch>
            <a:fillRect/>
          </a:stretch>
        </p:blipFill>
        <p:spPr>
          <a:xfrm>
            <a:off x="1939925" y="2405821"/>
            <a:ext cx="995694" cy="995693"/>
          </a:xfrm>
          <a:prstGeom prst="rect">
            <a:avLst/>
          </a:prstGeom>
          <a:noFill/>
          <a:ln>
            <a:noFill/>
          </a:ln>
        </p:spPr>
      </p:pic>
      <p:pic>
        <p:nvPicPr>
          <p:cNvPr id="795" name="Google Shape;795;p97"/>
          <p:cNvPicPr preferRelativeResize="0"/>
          <p:nvPr/>
        </p:nvPicPr>
        <p:blipFill>
          <a:blip r:embed="rId16">
            <a:alphaModFix/>
          </a:blip>
          <a:stretch>
            <a:fillRect/>
          </a:stretch>
        </p:blipFill>
        <p:spPr>
          <a:xfrm>
            <a:off x="6058715" y="2397388"/>
            <a:ext cx="1000520" cy="107899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0" name="Shape 800"/>
        <p:cNvGrpSpPr/>
        <p:nvPr/>
      </p:nvGrpSpPr>
      <p:grpSpPr>
        <a:xfrm>
          <a:off x="0" y="0"/>
          <a:ext cx="0" cy="0"/>
          <a:chOff x="0" y="0"/>
          <a:chExt cx="0" cy="0"/>
        </a:xfrm>
      </p:grpSpPr>
      <p:sp>
        <p:nvSpPr>
          <p:cNvPr id="801" name="Google Shape;801;p98"/>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802" name="Google Shape;802;p98"/>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803" name="Google Shape;803;p98"/>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7" name="Shape 807"/>
        <p:cNvGrpSpPr/>
        <p:nvPr/>
      </p:nvGrpSpPr>
      <p:grpSpPr>
        <a:xfrm>
          <a:off x="0" y="0"/>
          <a:ext cx="0" cy="0"/>
          <a:chOff x="0" y="0"/>
          <a:chExt cx="0" cy="0"/>
        </a:xfrm>
      </p:grpSpPr>
      <p:sp>
        <p:nvSpPr>
          <p:cNvPr id="808" name="Google Shape;808;p99"/>
          <p:cNvSpPr txBox="1"/>
          <p:nvPr>
            <p:ph type="title"/>
          </p:nvPr>
        </p:nvSpPr>
        <p:spPr>
          <a:xfrm>
            <a:off x="1114575" y="46650"/>
            <a:ext cx="8494500" cy="665100"/>
          </a:xfrm>
          <a:prstGeom prst="rect">
            <a:avLst/>
          </a:prstGeom>
          <a:noFill/>
          <a:ln>
            <a:noFill/>
          </a:ln>
        </p:spPr>
        <p:txBody>
          <a:bodyPr anchorCtr="0" anchor="ctr" bIns="45700" lIns="91425" spcFirstLastPara="1" rIns="91425" wrap="square" tIns="45700">
            <a:noAutofit/>
          </a:bodyPr>
          <a:lstStyle/>
          <a:p>
            <a:pPr indent="0" lvl="0" marL="177800" rtl="0" algn="l">
              <a:spcBef>
                <a:spcPts val="0"/>
              </a:spcBef>
              <a:spcAft>
                <a:spcPts val="0"/>
              </a:spcAft>
              <a:buClr>
                <a:srgbClr val="595857"/>
              </a:buClr>
              <a:buSzPts val="2800"/>
              <a:buFont typeface="Arial"/>
              <a:buNone/>
            </a:pPr>
            <a:r>
              <a:rPr b="1" lang="en-US" sz="3000">
                <a:solidFill>
                  <a:srgbClr val="888888"/>
                </a:solidFill>
                <a:latin typeface="Raleway"/>
                <a:ea typeface="Raleway"/>
                <a:cs typeface="Raleway"/>
                <a:sym typeface="Raleway"/>
              </a:rPr>
              <a:t>NGSS 				</a:t>
            </a:r>
            <a:r>
              <a:rPr lang="en-US" sz="2400">
                <a:solidFill>
                  <a:schemeClr val="hlink"/>
                </a:solidFill>
                <a:uFill>
                  <a:noFill/>
                </a:uFill>
                <a:latin typeface="Arial"/>
                <a:ea typeface="Arial"/>
                <a:cs typeface="Arial"/>
                <a:sym typeface="Arial"/>
                <a:hlinkClick r:id="rId3"/>
              </a:rPr>
              <a:t>https://www.nextgenscience.org/</a:t>
            </a:r>
            <a:endParaRPr b="1" sz="2400">
              <a:solidFill>
                <a:srgbClr val="888888"/>
              </a:solidFill>
              <a:latin typeface="Raleway"/>
              <a:ea typeface="Raleway"/>
              <a:cs typeface="Raleway"/>
              <a:sym typeface="Raleway"/>
            </a:endParaRPr>
          </a:p>
        </p:txBody>
      </p:sp>
      <p:sp>
        <p:nvSpPr>
          <p:cNvPr id="809" name="Google Shape;809;p99"/>
          <p:cNvSpPr txBox="1"/>
          <p:nvPr>
            <p:ph idx="1" type="body"/>
          </p:nvPr>
        </p:nvSpPr>
        <p:spPr>
          <a:xfrm>
            <a:off x="838200" y="822650"/>
            <a:ext cx="10515600" cy="5566800"/>
          </a:xfrm>
          <a:prstGeom prst="rect">
            <a:avLst/>
          </a:prstGeom>
          <a:noFill/>
          <a:ln>
            <a:noFill/>
          </a:ln>
        </p:spPr>
        <p:txBody>
          <a:bodyPr anchorCtr="0" anchor="t" bIns="45700" lIns="91425" spcFirstLastPara="1" rIns="91425" wrap="square" tIns="45700">
            <a:noAutofit/>
          </a:bodyPr>
          <a:lstStyle/>
          <a:p>
            <a:pPr indent="0" lvl="0" marL="2743200" rtl="0" algn="l">
              <a:spcBef>
                <a:spcPts val="0"/>
              </a:spcBef>
              <a:spcAft>
                <a:spcPts val="0"/>
              </a:spcAft>
              <a:buClr>
                <a:srgbClr val="000000"/>
              </a:buClr>
              <a:buSzPts val="1100"/>
              <a:buFont typeface="Arial"/>
              <a:buNone/>
            </a:pPr>
            <a:r>
              <a:rPr lang="en-US" sz="2400" u="sng"/>
              <a:t>Science and Engineering Practices:</a:t>
            </a:r>
            <a:endParaRPr sz="2400" u="sng"/>
          </a:p>
          <a:p>
            <a:pPr indent="-342900" lvl="0" marL="3200400" rtl="0" algn="l">
              <a:spcBef>
                <a:spcPts val="0"/>
              </a:spcBef>
              <a:spcAft>
                <a:spcPts val="0"/>
              </a:spcAft>
              <a:buSzPts val="1800"/>
              <a:buChar char="•"/>
            </a:pPr>
            <a:r>
              <a:rPr lang="en-US" sz="1800"/>
              <a:t>Developing and using models</a:t>
            </a:r>
            <a:endParaRPr sz="1800"/>
          </a:p>
          <a:p>
            <a:pPr indent="-342900" lvl="0" marL="3200400" rtl="0" algn="l">
              <a:spcBef>
                <a:spcPts val="0"/>
              </a:spcBef>
              <a:spcAft>
                <a:spcPts val="0"/>
              </a:spcAft>
              <a:buSzPts val="1800"/>
              <a:buChar char="•"/>
            </a:pPr>
            <a:r>
              <a:rPr lang="en-US" sz="1800"/>
              <a:t>Analyzing and interpreting data</a:t>
            </a:r>
            <a:endParaRPr sz="1800"/>
          </a:p>
          <a:p>
            <a:pPr indent="0" lvl="0" marL="2743200" rtl="0" algn="l">
              <a:spcBef>
                <a:spcPts val="0"/>
              </a:spcBef>
              <a:spcAft>
                <a:spcPts val="0"/>
              </a:spcAft>
              <a:buNone/>
            </a:pPr>
            <a:r>
              <a:rPr lang="en-US" sz="2400" u="sng"/>
              <a:t>Disciplinary Core Ideas:</a:t>
            </a:r>
            <a:endParaRPr sz="2400" u="sng"/>
          </a:p>
          <a:p>
            <a:pPr indent="-342900" lvl="0" marL="3200400" rtl="0" algn="l">
              <a:spcBef>
                <a:spcPts val="0"/>
              </a:spcBef>
              <a:spcAft>
                <a:spcPts val="0"/>
              </a:spcAft>
              <a:buSzPts val="1800"/>
              <a:buChar char="•"/>
            </a:pPr>
            <a:r>
              <a:rPr lang="en-US" sz="1800"/>
              <a:t>ESS2-C:</a:t>
            </a:r>
            <a:r>
              <a:rPr lang="en-US" sz="1800">
                <a:solidFill>
                  <a:srgbClr val="333333"/>
                </a:solidFill>
              </a:rPr>
              <a:t>The Roles of Water in Earth’s Surface Processes</a:t>
            </a:r>
            <a:endParaRPr sz="1800">
              <a:solidFill>
                <a:srgbClr val="333333"/>
              </a:solidFill>
            </a:endParaRPr>
          </a:p>
          <a:p>
            <a:pPr indent="-342900" lvl="0" marL="3200400" rtl="0" algn="l">
              <a:spcBef>
                <a:spcPts val="0"/>
              </a:spcBef>
              <a:spcAft>
                <a:spcPts val="0"/>
              </a:spcAft>
              <a:buClr>
                <a:srgbClr val="333333"/>
              </a:buClr>
              <a:buSzPts val="1800"/>
              <a:buChar char="•"/>
            </a:pPr>
            <a:r>
              <a:rPr lang="en-US" sz="1800">
                <a:solidFill>
                  <a:srgbClr val="333333"/>
                </a:solidFill>
              </a:rPr>
              <a:t>ESS2-D</a:t>
            </a:r>
            <a:r>
              <a:rPr b="1" lang="en-US" sz="1800">
                <a:solidFill>
                  <a:srgbClr val="333333"/>
                </a:solidFill>
              </a:rPr>
              <a:t>:</a:t>
            </a:r>
            <a:r>
              <a:rPr lang="en-US" sz="1800">
                <a:solidFill>
                  <a:srgbClr val="333333"/>
                </a:solidFill>
              </a:rPr>
              <a:t> Weather and Climate</a:t>
            </a:r>
            <a:endParaRPr sz="1800">
              <a:solidFill>
                <a:srgbClr val="333333"/>
              </a:solidFill>
            </a:endParaRPr>
          </a:p>
          <a:p>
            <a:pPr indent="0" lvl="0" marL="2743200" rtl="0" algn="l">
              <a:lnSpc>
                <a:spcPct val="90000"/>
              </a:lnSpc>
              <a:spcBef>
                <a:spcPts val="0"/>
              </a:spcBef>
              <a:spcAft>
                <a:spcPts val="0"/>
              </a:spcAft>
              <a:buNone/>
            </a:pPr>
            <a:r>
              <a:rPr lang="en-US" sz="2400" u="sng"/>
              <a:t>Crosscutting Concepts:</a:t>
            </a:r>
            <a:endParaRPr sz="2400" u="sng"/>
          </a:p>
          <a:p>
            <a:pPr indent="-342900" lvl="0" marL="3200400" rtl="0" algn="l">
              <a:lnSpc>
                <a:spcPct val="90000"/>
              </a:lnSpc>
              <a:spcBef>
                <a:spcPts val="0"/>
              </a:spcBef>
              <a:spcAft>
                <a:spcPts val="0"/>
              </a:spcAft>
              <a:buSzPts val="1800"/>
              <a:buChar char="•"/>
            </a:pPr>
            <a:r>
              <a:rPr lang="en-US" sz="1800"/>
              <a:t>Cause and effect</a:t>
            </a:r>
            <a:endParaRPr sz="1800"/>
          </a:p>
          <a:p>
            <a:pPr indent="-342900" lvl="0" marL="3200400" rtl="0" algn="l">
              <a:lnSpc>
                <a:spcPct val="90000"/>
              </a:lnSpc>
              <a:spcBef>
                <a:spcPts val="0"/>
              </a:spcBef>
              <a:spcAft>
                <a:spcPts val="0"/>
              </a:spcAft>
              <a:buSzPts val="1800"/>
              <a:buChar char="•"/>
            </a:pPr>
            <a:r>
              <a:rPr lang="en-US" sz="1800"/>
              <a:t>Systems and systems modeling</a:t>
            </a:r>
            <a:endParaRPr sz="1800"/>
          </a:p>
          <a:p>
            <a:pPr indent="-342900" lvl="0" marL="3200400" rtl="0" algn="l">
              <a:lnSpc>
                <a:spcPct val="90000"/>
              </a:lnSpc>
              <a:spcBef>
                <a:spcPts val="0"/>
              </a:spcBef>
              <a:spcAft>
                <a:spcPts val="0"/>
              </a:spcAft>
              <a:buSzPts val="1800"/>
              <a:buChar char="•"/>
            </a:pPr>
            <a:r>
              <a:rPr lang="en-US" sz="1800"/>
              <a:t>Patterns</a:t>
            </a:r>
            <a:endParaRPr sz="1800"/>
          </a:p>
          <a:p>
            <a:pPr indent="0" lvl="0" marL="0" rtl="0" algn="l">
              <a:spcBef>
                <a:spcPts val="0"/>
              </a:spcBef>
              <a:spcAft>
                <a:spcPts val="0"/>
              </a:spcAft>
              <a:buSzPts val="1100"/>
              <a:buNone/>
            </a:pPr>
            <a:r>
              <a:t/>
            </a:r>
            <a:endParaRPr sz="2400" u="sng"/>
          </a:p>
          <a:p>
            <a:pPr indent="0" lvl="0" marL="0" rtl="0" algn="l">
              <a:spcBef>
                <a:spcPts val="0"/>
              </a:spcBef>
              <a:spcAft>
                <a:spcPts val="0"/>
              </a:spcAft>
              <a:buClr>
                <a:srgbClr val="000000"/>
              </a:buClr>
              <a:buSzPts val="1100"/>
              <a:buFont typeface="Arial"/>
              <a:buNone/>
            </a:pPr>
            <a:r>
              <a:rPr lang="en-US" sz="2400" u="sng"/>
              <a:t>Performance Expectations:</a:t>
            </a:r>
            <a:endParaRPr sz="2400" u="sng"/>
          </a:p>
          <a:p>
            <a:pPr indent="-342900" lvl="0" marL="457200" rtl="0" algn="l">
              <a:spcBef>
                <a:spcPts val="0"/>
              </a:spcBef>
              <a:spcAft>
                <a:spcPts val="0"/>
              </a:spcAft>
              <a:buSzPts val="1800"/>
              <a:buChar char="•"/>
            </a:pPr>
            <a:r>
              <a:rPr b="1" lang="en-US" sz="1800"/>
              <a:t>MS-ESS2-5:</a:t>
            </a:r>
            <a:r>
              <a:rPr lang="en-US" sz="1800">
                <a:solidFill>
                  <a:srgbClr val="333333"/>
                </a:solidFill>
              </a:rPr>
              <a:t>Collect data to provide evidence for how the motions and complex interactions of air masses result in changes in weather conditions. </a:t>
            </a:r>
            <a:endParaRPr sz="1800"/>
          </a:p>
          <a:p>
            <a:pPr indent="-342900" lvl="0" marL="457200" rtl="0" algn="l">
              <a:spcBef>
                <a:spcPts val="0"/>
              </a:spcBef>
              <a:spcAft>
                <a:spcPts val="0"/>
              </a:spcAft>
              <a:buSzPts val="1800"/>
              <a:buChar char="•"/>
            </a:pPr>
            <a:r>
              <a:rPr b="1" lang="en-US" sz="1800"/>
              <a:t>MS-ESS2-4:</a:t>
            </a:r>
            <a:r>
              <a:rPr lang="en-US" sz="1800"/>
              <a:t> </a:t>
            </a:r>
            <a:r>
              <a:rPr lang="en-US" sz="1800">
                <a:solidFill>
                  <a:srgbClr val="333333"/>
                </a:solidFill>
              </a:rPr>
              <a:t>Develop a model to describe</a:t>
            </a:r>
            <a:r>
              <a:rPr lang="en-US" sz="1800">
                <a:solidFill>
                  <a:srgbClr val="333333"/>
                </a:solidFill>
                <a:highlight>
                  <a:srgbClr val="FFFFFF"/>
                </a:highlight>
              </a:rPr>
              <a:t> </a:t>
            </a:r>
            <a:r>
              <a:rPr lang="en-US" sz="1800">
                <a:solidFill>
                  <a:srgbClr val="333333"/>
                </a:solidFill>
              </a:rPr>
              <a:t>the cycling of water through Earth's systems</a:t>
            </a:r>
            <a:r>
              <a:rPr lang="en-US" sz="1800">
                <a:solidFill>
                  <a:srgbClr val="333333"/>
                </a:solidFill>
                <a:highlight>
                  <a:srgbClr val="FFFFFF"/>
                </a:highlight>
              </a:rPr>
              <a:t> </a:t>
            </a:r>
            <a:r>
              <a:rPr lang="en-US" sz="1800">
                <a:solidFill>
                  <a:srgbClr val="333333"/>
                </a:solidFill>
              </a:rPr>
              <a:t>driven by energy</a:t>
            </a:r>
            <a:r>
              <a:rPr lang="en-US" sz="1800">
                <a:solidFill>
                  <a:srgbClr val="333333"/>
                </a:solidFill>
                <a:highlight>
                  <a:srgbClr val="FFFFFF"/>
                </a:highlight>
              </a:rPr>
              <a:t> </a:t>
            </a:r>
            <a:r>
              <a:rPr lang="en-US" sz="1800">
                <a:solidFill>
                  <a:srgbClr val="333333"/>
                </a:solidFill>
              </a:rPr>
              <a:t>from the sun </a:t>
            </a:r>
            <a:r>
              <a:rPr lang="en-US" sz="1800" strike="sngStrike">
                <a:solidFill>
                  <a:srgbClr val="333333"/>
                </a:solidFill>
              </a:rPr>
              <a:t>and the force of gravity</a:t>
            </a:r>
            <a:r>
              <a:rPr lang="en-US" sz="1800">
                <a:solidFill>
                  <a:srgbClr val="333333"/>
                </a:solidFill>
              </a:rPr>
              <a:t>.</a:t>
            </a:r>
            <a:r>
              <a:rPr lang="en-US" sz="1800">
                <a:solidFill>
                  <a:srgbClr val="333333"/>
                </a:solidFill>
                <a:highlight>
                  <a:srgbClr val="FFFFFF"/>
                </a:highlight>
              </a:rPr>
              <a:t> </a:t>
            </a:r>
            <a:endParaRPr sz="1800"/>
          </a:p>
          <a:p>
            <a:pPr indent="-342900" lvl="0" marL="457200" rtl="0" algn="l">
              <a:spcBef>
                <a:spcPts val="0"/>
              </a:spcBef>
              <a:spcAft>
                <a:spcPts val="0"/>
              </a:spcAft>
              <a:buSzPts val="1800"/>
              <a:buChar char="•"/>
            </a:pPr>
            <a:r>
              <a:rPr b="1" lang="en-US" sz="1800"/>
              <a:t>MS-ESS2-6:</a:t>
            </a:r>
            <a:r>
              <a:rPr lang="en-US" sz="1800">
                <a:solidFill>
                  <a:srgbClr val="333333"/>
                </a:solidFill>
              </a:rPr>
              <a:t>Develop and use a model to describe how unequal heating and rotation of the Earth cause patterns of atmospheric </a:t>
            </a:r>
            <a:r>
              <a:rPr lang="en-US" sz="1800" strike="sngStrike">
                <a:solidFill>
                  <a:srgbClr val="333333"/>
                </a:solidFill>
              </a:rPr>
              <a:t>and oceanic </a:t>
            </a:r>
            <a:r>
              <a:rPr lang="en-US" sz="1800">
                <a:solidFill>
                  <a:srgbClr val="333333"/>
                </a:solidFill>
              </a:rPr>
              <a:t>circulation </a:t>
            </a:r>
            <a:r>
              <a:rPr lang="en-US" sz="1800" strike="sngStrike">
                <a:solidFill>
                  <a:srgbClr val="333333"/>
                </a:solidFill>
              </a:rPr>
              <a:t>that determine regional climates.</a:t>
            </a:r>
            <a:endParaRPr sz="1800" strike="sngStrike"/>
          </a:p>
        </p:txBody>
      </p:sp>
      <p:sp>
        <p:nvSpPr>
          <p:cNvPr id="810" name="Google Shape;810;p99"/>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811" name="Google Shape;811;p99"/>
          <p:cNvPicPr preferRelativeResize="0"/>
          <p:nvPr/>
        </p:nvPicPr>
        <p:blipFill rotWithShape="1">
          <a:blip r:embed="rId4">
            <a:alphaModFix/>
          </a:blip>
          <a:srcRect b="0" l="0" r="0" t="17641"/>
          <a:stretch/>
        </p:blipFill>
        <p:spPr>
          <a:xfrm flipH="1">
            <a:off x="-63500" y="822650"/>
            <a:ext cx="7605900" cy="6263951"/>
          </a:xfrm>
          <a:prstGeom prst="rect">
            <a:avLst/>
          </a:prstGeom>
          <a:noFill/>
          <a:ln>
            <a:noFill/>
          </a:ln>
        </p:spPr>
      </p:pic>
      <p:pic>
        <p:nvPicPr>
          <p:cNvPr id="812" name="Google Shape;812;p99"/>
          <p:cNvPicPr preferRelativeResize="0"/>
          <p:nvPr/>
        </p:nvPicPr>
        <p:blipFill>
          <a:blip r:embed="rId5">
            <a:alphaModFix/>
          </a:blip>
          <a:stretch>
            <a:fillRect/>
          </a:stretch>
        </p:blipFill>
        <p:spPr>
          <a:xfrm>
            <a:off x="393701" y="822650"/>
            <a:ext cx="2582600" cy="26438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7" name="Shape 817"/>
        <p:cNvGrpSpPr/>
        <p:nvPr/>
      </p:nvGrpSpPr>
      <p:grpSpPr>
        <a:xfrm>
          <a:off x="0" y="0"/>
          <a:ext cx="0" cy="0"/>
          <a:chOff x="0" y="0"/>
          <a:chExt cx="0" cy="0"/>
        </a:xfrm>
      </p:grpSpPr>
      <p:pic>
        <p:nvPicPr>
          <p:cNvPr id="818" name="Google Shape;818;p100"/>
          <p:cNvPicPr preferRelativeResize="0"/>
          <p:nvPr/>
        </p:nvPicPr>
        <p:blipFill>
          <a:blip r:embed="rId3">
            <a:alphaModFix/>
          </a:blip>
          <a:stretch>
            <a:fillRect/>
          </a:stretch>
        </p:blipFill>
        <p:spPr>
          <a:xfrm>
            <a:off x="3551025" y="-533400"/>
            <a:ext cx="8793376" cy="5862251"/>
          </a:xfrm>
          <a:prstGeom prst="rect">
            <a:avLst/>
          </a:prstGeom>
          <a:noFill/>
          <a:ln>
            <a:noFill/>
          </a:ln>
        </p:spPr>
      </p:pic>
      <p:sp>
        <p:nvSpPr>
          <p:cNvPr id="819" name="Google Shape;819;p100"/>
          <p:cNvSpPr txBox="1"/>
          <p:nvPr>
            <p:ph type="title"/>
          </p:nvPr>
        </p:nvSpPr>
        <p:spPr>
          <a:xfrm>
            <a:off x="776925" y="2270125"/>
            <a:ext cx="8166900" cy="5218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How do I find more </a:t>
            </a:r>
            <a:endParaRPr/>
          </a:p>
          <a:p>
            <a:pPr indent="0" lvl="0" marL="0" rtl="0" algn="l">
              <a:spcBef>
                <a:spcPts val="0"/>
              </a:spcBef>
              <a:spcAft>
                <a:spcPts val="0"/>
              </a:spcAft>
              <a:buNone/>
            </a:pPr>
            <a:r>
              <a:rPr lang="en-US"/>
              <a:t>GLOBE Weather resources?</a:t>
            </a:r>
            <a:endParaRPr/>
          </a:p>
        </p:txBody>
      </p:sp>
      <p:pic>
        <p:nvPicPr>
          <p:cNvPr id="820" name="Google Shape;820;p100"/>
          <p:cNvPicPr preferRelativeResize="0"/>
          <p:nvPr/>
        </p:nvPicPr>
        <p:blipFill>
          <a:blip r:embed="rId4">
            <a:alphaModFix/>
          </a:blip>
          <a:stretch>
            <a:fillRect/>
          </a:stretch>
        </p:blipFill>
        <p:spPr>
          <a:xfrm>
            <a:off x="1143000" y="381000"/>
            <a:ext cx="4759400" cy="39661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4" name="Shape 824"/>
        <p:cNvGrpSpPr/>
        <p:nvPr/>
      </p:nvGrpSpPr>
      <p:grpSpPr>
        <a:xfrm>
          <a:off x="0" y="0"/>
          <a:ext cx="0" cy="0"/>
          <a:chOff x="0" y="0"/>
          <a:chExt cx="0" cy="0"/>
        </a:xfrm>
      </p:grpSpPr>
      <p:sp>
        <p:nvSpPr>
          <p:cNvPr id="825" name="Google Shape;825;p101"/>
          <p:cNvSpPr txBox="1"/>
          <p:nvPr/>
        </p:nvSpPr>
        <p:spPr>
          <a:xfrm>
            <a:off x="526200" y="6235425"/>
            <a:ext cx="61176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888888"/>
                </a:solidFill>
                <a:latin typeface="Open Sans"/>
                <a:ea typeface="Open Sans"/>
                <a:cs typeface="Open Sans"/>
                <a:sym typeface="Open Sans"/>
              </a:rPr>
              <a:t>© 2019 University Corporation for Atmospheric Research. All Rights Reserved </a:t>
            </a:r>
            <a:endParaRPr sz="1100">
              <a:solidFill>
                <a:srgbClr val="888888"/>
              </a:solidFill>
              <a:latin typeface="Open Sans"/>
              <a:ea typeface="Open Sans"/>
              <a:cs typeface="Open Sans"/>
              <a:sym typeface="Open Sans"/>
            </a:endParaRPr>
          </a:p>
        </p:txBody>
      </p:sp>
      <p:pic>
        <p:nvPicPr>
          <p:cNvPr id="826" name="Google Shape;826;p101"/>
          <p:cNvPicPr preferRelativeResize="0"/>
          <p:nvPr/>
        </p:nvPicPr>
        <p:blipFill>
          <a:blip r:embed="rId3">
            <a:alphaModFix/>
          </a:blip>
          <a:stretch>
            <a:fillRect/>
          </a:stretch>
        </p:blipFill>
        <p:spPr>
          <a:xfrm>
            <a:off x="1908933" y="493600"/>
            <a:ext cx="8366902" cy="5587500"/>
          </a:xfrm>
          <a:prstGeom prst="rect">
            <a:avLst/>
          </a:prstGeom>
          <a:noFill/>
          <a:ln>
            <a:noFill/>
          </a:ln>
          <a:effectLst>
            <a:outerShdw blurRad="57150" rotWithShape="0" algn="bl" dir="5400000" dist="19050">
              <a:srgbClr val="000000">
                <a:alpha val="50000"/>
              </a:srgbClr>
            </a:outerShdw>
          </a:effectLst>
        </p:spPr>
      </p:pic>
      <p:sp>
        <p:nvSpPr>
          <p:cNvPr id="827" name="Google Shape;827;p101"/>
          <p:cNvSpPr/>
          <p:nvPr/>
        </p:nvSpPr>
        <p:spPr>
          <a:xfrm>
            <a:off x="1626000" y="4689233"/>
            <a:ext cx="4673100" cy="800400"/>
          </a:xfrm>
          <a:prstGeom prst="ellipse">
            <a:avLst/>
          </a:prstGeom>
          <a:noFill/>
          <a:ln cap="flat" cmpd="sng" w="76200">
            <a:solidFill>
              <a:schemeClr val="accent6"/>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827"/>
                                        </p:tgtEl>
                                        <p:attrNameLst>
                                          <p:attrName>style.visibility</p:attrName>
                                        </p:attrNameLst>
                                      </p:cBhvr>
                                      <p:to>
                                        <p:strVal val="visible"/>
                                      </p:to>
                                    </p:set>
                                    <p:anim calcmode="lin" valueType="num">
                                      <p:cBhvr additive="base">
                                        <p:cTn dur="1000"/>
                                        <p:tgtEl>
                                          <p:spTgt spid="82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2" name="Shape 832"/>
        <p:cNvGrpSpPr/>
        <p:nvPr/>
      </p:nvGrpSpPr>
      <p:grpSpPr>
        <a:xfrm>
          <a:off x="0" y="0"/>
          <a:ext cx="0" cy="0"/>
          <a:chOff x="0" y="0"/>
          <a:chExt cx="0" cy="0"/>
        </a:xfrm>
      </p:grpSpPr>
      <p:sp>
        <p:nvSpPr>
          <p:cNvPr id="833" name="Google Shape;833;p102"/>
          <p:cNvSpPr txBox="1"/>
          <p:nvPr>
            <p:ph type="ctrTitle"/>
          </p:nvPr>
        </p:nvSpPr>
        <p:spPr>
          <a:xfrm>
            <a:off x="825125" y="427175"/>
            <a:ext cx="9843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From Cloud to </a:t>
            </a:r>
            <a:r>
              <a:rPr lang="en-US"/>
              <a:t>Storm</a:t>
            </a:r>
            <a:endParaRPr/>
          </a:p>
        </p:txBody>
      </p:sp>
      <p:sp>
        <p:nvSpPr>
          <p:cNvPr id="834" name="Google Shape;834;p102"/>
          <p:cNvSpPr txBox="1"/>
          <p:nvPr>
            <p:ph idx="1" type="subTitle"/>
          </p:nvPr>
        </p:nvSpPr>
        <p:spPr>
          <a:xfrm>
            <a:off x="2246489" y="2872563"/>
            <a:ext cx="76989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What causes an isolated storm?</a:t>
            </a:r>
            <a:endParaRPr/>
          </a:p>
        </p:txBody>
      </p:sp>
      <p:sp>
        <p:nvSpPr>
          <p:cNvPr id="835" name="Google Shape;835;p102"/>
          <p:cNvSpPr txBox="1"/>
          <p:nvPr/>
        </p:nvSpPr>
        <p:spPr>
          <a:xfrm>
            <a:off x="333975" y="6341200"/>
            <a:ext cx="5712600" cy="36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
        <p:nvSpPr>
          <p:cNvPr id="836" name="Google Shape;836;p102"/>
          <p:cNvSpPr txBox="1"/>
          <p:nvPr/>
        </p:nvSpPr>
        <p:spPr>
          <a:xfrm>
            <a:off x="8722725" y="280850"/>
            <a:ext cx="30357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Montserrat"/>
                <a:ea typeface="Montserrat"/>
                <a:cs typeface="Montserrat"/>
                <a:sym typeface="Montserrat"/>
              </a:rPr>
              <a:t>LEARNING SEQUENCE 1</a:t>
            </a:r>
            <a:endParaRPr b="1" sz="1800">
              <a:solidFill>
                <a:schemeClr val="dk2"/>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1" name="Shape 841"/>
        <p:cNvGrpSpPr/>
        <p:nvPr/>
      </p:nvGrpSpPr>
      <p:grpSpPr>
        <a:xfrm>
          <a:off x="0" y="0"/>
          <a:ext cx="0" cy="0"/>
          <a:chOff x="0" y="0"/>
          <a:chExt cx="0" cy="0"/>
        </a:xfrm>
      </p:grpSpPr>
      <p:sp>
        <p:nvSpPr>
          <p:cNvPr id="842" name="Google Shape;842;p103"/>
          <p:cNvSpPr txBox="1"/>
          <p:nvPr>
            <p:ph type="title"/>
          </p:nvPr>
        </p:nvSpPr>
        <p:spPr>
          <a:xfrm>
            <a:off x="838200" y="2747097"/>
            <a:ext cx="10515600" cy="20685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4800"/>
              <a:t>What scientific concepts do we draw upon to explain how a storm forms?</a:t>
            </a:r>
            <a:endParaRPr sz="4800"/>
          </a:p>
        </p:txBody>
      </p:sp>
      <p:pic>
        <p:nvPicPr>
          <p:cNvPr id="843" name="Google Shape;843;p103"/>
          <p:cNvPicPr preferRelativeResize="0"/>
          <p:nvPr/>
        </p:nvPicPr>
        <p:blipFill>
          <a:blip r:embed="rId3">
            <a:alphaModFix/>
          </a:blip>
          <a:stretch>
            <a:fillRect/>
          </a:stretch>
        </p:blipFill>
        <p:spPr>
          <a:xfrm>
            <a:off x="9149350" y="485422"/>
            <a:ext cx="2319790" cy="1737603"/>
          </a:xfrm>
          <a:prstGeom prst="rect">
            <a:avLst/>
          </a:prstGeom>
          <a:noFill/>
          <a:ln>
            <a:noFill/>
          </a:ln>
        </p:spPr>
      </p:pic>
      <p:sp>
        <p:nvSpPr>
          <p:cNvPr id="844" name="Google Shape;844;p103"/>
          <p:cNvSpPr txBox="1"/>
          <p:nvPr>
            <p:ph idx="11" type="ftr"/>
          </p:nvPr>
        </p:nvSpPr>
        <p:spPr>
          <a:xfrm>
            <a:off x="850900" y="6356350"/>
            <a:ext cx="5972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9" name="Shape 849"/>
        <p:cNvGrpSpPr/>
        <p:nvPr/>
      </p:nvGrpSpPr>
      <p:grpSpPr>
        <a:xfrm>
          <a:off x="0" y="0"/>
          <a:ext cx="0" cy="0"/>
          <a:chOff x="0" y="0"/>
          <a:chExt cx="0" cy="0"/>
        </a:xfrm>
      </p:grpSpPr>
      <p:sp>
        <p:nvSpPr>
          <p:cNvPr id="850" name="Google Shape;850;p104"/>
          <p:cNvSpPr txBox="1"/>
          <p:nvPr>
            <p:ph type="title"/>
          </p:nvPr>
        </p:nvSpPr>
        <p:spPr>
          <a:xfrm>
            <a:off x="838200" y="0"/>
            <a:ext cx="10515600" cy="764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Science Talk</a:t>
            </a:r>
            <a:endParaRPr/>
          </a:p>
        </p:txBody>
      </p:sp>
      <p:pic>
        <p:nvPicPr>
          <p:cNvPr id="851" name="Google Shape;851;p104" title="LS1_clouds_v2.mp4">
            <a:hlinkClick r:id="rId3"/>
          </p:cNvPr>
          <p:cNvPicPr preferRelativeResize="0"/>
          <p:nvPr/>
        </p:nvPicPr>
        <p:blipFill>
          <a:blip r:embed="rId4">
            <a:alphaModFix/>
          </a:blip>
          <a:stretch>
            <a:fillRect/>
          </a:stretch>
        </p:blipFill>
        <p:spPr>
          <a:xfrm>
            <a:off x="1359488" y="764713"/>
            <a:ext cx="9473021" cy="53285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6" name="Shape 856"/>
        <p:cNvGrpSpPr/>
        <p:nvPr/>
      </p:nvGrpSpPr>
      <p:grpSpPr>
        <a:xfrm>
          <a:off x="0" y="0"/>
          <a:ext cx="0" cy="0"/>
          <a:chOff x="0" y="0"/>
          <a:chExt cx="0" cy="0"/>
        </a:xfrm>
      </p:grpSpPr>
      <p:sp>
        <p:nvSpPr>
          <p:cNvPr id="857" name="Google Shape;857;p105"/>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858" name="Google Shape;858;p105"/>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859" name="Google Shape;859;p105"/>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3" name="Shape 863"/>
        <p:cNvGrpSpPr/>
        <p:nvPr/>
      </p:nvGrpSpPr>
      <p:grpSpPr>
        <a:xfrm>
          <a:off x="0" y="0"/>
          <a:ext cx="0" cy="0"/>
          <a:chOff x="0" y="0"/>
          <a:chExt cx="0" cy="0"/>
        </a:xfrm>
      </p:grpSpPr>
      <p:pic>
        <p:nvPicPr>
          <p:cNvPr id="864" name="Google Shape;864;p106"/>
          <p:cNvPicPr preferRelativeResize="0"/>
          <p:nvPr/>
        </p:nvPicPr>
        <p:blipFill>
          <a:blip r:embed="rId3">
            <a:alphaModFix/>
          </a:blip>
          <a:stretch>
            <a:fillRect/>
          </a:stretch>
        </p:blipFill>
        <p:spPr>
          <a:xfrm>
            <a:off x="97389" y="76200"/>
            <a:ext cx="5430909" cy="6727824"/>
          </a:xfrm>
          <a:prstGeom prst="rect">
            <a:avLst/>
          </a:prstGeom>
          <a:noFill/>
          <a:ln>
            <a:noFill/>
          </a:ln>
        </p:spPr>
      </p:pic>
      <p:cxnSp>
        <p:nvCxnSpPr>
          <p:cNvPr id="865" name="Google Shape;865;p106"/>
          <p:cNvCxnSpPr/>
          <p:nvPr/>
        </p:nvCxnSpPr>
        <p:spPr>
          <a:xfrm rot="10800000">
            <a:off x="5749525" y="6151025"/>
            <a:ext cx="2919600" cy="0"/>
          </a:xfrm>
          <a:prstGeom prst="straightConnector1">
            <a:avLst/>
          </a:prstGeom>
          <a:noFill/>
          <a:ln cap="flat" cmpd="sng" w="38100">
            <a:solidFill>
              <a:schemeClr val="dk2"/>
            </a:solidFill>
            <a:prstDash val="solid"/>
            <a:round/>
            <a:headEnd len="med" w="med" type="none"/>
            <a:tailEnd len="med" w="med" type="triangle"/>
          </a:ln>
        </p:spPr>
      </p:cxnSp>
      <p:sp>
        <p:nvSpPr>
          <p:cNvPr id="866" name="Google Shape;866;p106"/>
          <p:cNvSpPr txBox="1"/>
          <p:nvPr/>
        </p:nvSpPr>
        <p:spPr>
          <a:xfrm>
            <a:off x="304800" y="6535800"/>
            <a:ext cx="2030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Open Sans"/>
                <a:ea typeface="Open Sans"/>
                <a:cs typeface="Open Sans"/>
                <a:sym typeface="Open Sans"/>
              </a:rPr>
              <a:t>NOAA - NWS</a:t>
            </a:r>
            <a:endParaRPr>
              <a:latin typeface="Open Sans"/>
              <a:ea typeface="Open Sans"/>
              <a:cs typeface="Open Sans"/>
              <a:sym typeface="Open Sans"/>
            </a:endParaRPr>
          </a:p>
        </p:txBody>
      </p:sp>
      <p:sp>
        <p:nvSpPr>
          <p:cNvPr id="867" name="Google Shape;867;p106"/>
          <p:cNvSpPr txBox="1"/>
          <p:nvPr/>
        </p:nvSpPr>
        <p:spPr>
          <a:xfrm>
            <a:off x="6393217" y="4881600"/>
            <a:ext cx="2747100" cy="104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595857"/>
                </a:solidFill>
                <a:latin typeface="Open Sans"/>
                <a:ea typeface="Open Sans"/>
                <a:cs typeface="Open Sans"/>
                <a:sym typeface="Open Sans"/>
              </a:rPr>
              <a:t>Temperature cools with altitude in the troposphere.</a:t>
            </a:r>
            <a:endParaRPr sz="1800">
              <a:solidFill>
                <a:srgbClr val="595857"/>
              </a:solidFill>
              <a:latin typeface="Open Sans"/>
              <a:ea typeface="Open Sans"/>
              <a:cs typeface="Open Sans"/>
              <a:sym typeface="Open Sans"/>
            </a:endParaRPr>
          </a:p>
        </p:txBody>
      </p:sp>
      <p:sp>
        <p:nvSpPr>
          <p:cNvPr id="868" name="Google Shape;868;p106"/>
          <p:cNvSpPr txBox="1"/>
          <p:nvPr/>
        </p:nvSpPr>
        <p:spPr>
          <a:xfrm>
            <a:off x="6393233" y="1437825"/>
            <a:ext cx="5231700" cy="1233900"/>
          </a:xfrm>
          <a:prstGeom prst="rect">
            <a:avLst/>
          </a:prstGeom>
          <a:noFill/>
          <a:ln>
            <a:noFill/>
          </a:ln>
        </p:spPr>
        <p:txBody>
          <a:bodyPr anchorCtr="0" anchor="t" bIns="91425" lIns="91425" spcFirstLastPara="1" rIns="91425" wrap="square" tIns="91425">
            <a:noAutofit/>
          </a:bodyPr>
          <a:lstStyle/>
          <a:p>
            <a:pPr indent="-431800" lvl="0" marL="457200" rtl="0" algn="l">
              <a:spcBef>
                <a:spcPts val="640"/>
              </a:spcBef>
              <a:spcAft>
                <a:spcPts val="0"/>
              </a:spcAft>
              <a:buClr>
                <a:srgbClr val="595857"/>
              </a:buClr>
              <a:buSzPts val="3200"/>
              <a:buChar char="•"/>
            </a:pPr>
            <a:r>
              <a:rPr b="1" lang="en-US" sz="3200">
                <a:solidFill>
                  <a:srgbClr val="595857"/>
                </a:solidFill>
                <a:latin typeface="Open Sans"/>
                <a:ea typeface="Open Sans"/>
                <a:cs typeface="Open Sans"/>
                <a:sym typeface="Open Sans"/>
              </a:rPr>
              <a:t>Cooling air temperature</a:t>
            </a:r>
            <a:r>
              <a:rPr lang="en-US" sz="3200">
                <a:solidFill>
                  <a:srgbClr val="595857"/>
                </a:solidFill>
                <a:latin typeface="Open Sans"/>
                <a:ea typeface="Open Sans"/>
                <a:cs typeface="Open Sans"/>
                <a:sym typeface="Open Sans"/>
              </a:rPr>
              <a:t> </a:t>
            </a:r>
            <a:endParaRPr sz="3200">
              <a:solidFill>
                <a:srgbClr val="595857"/>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6" name="Shape 616"/>
        <p:cNvGrpSpPr/>
        <p:nvPr/>
      </p:nvGrpSpPr>
      <p:grpSpPr>
        <a:xfrm>
          <a:off x="0" y="0"/>
          <a:ext cx="0" cy="0"/>
          <a:chOff x="0" y="0"/>
          <a:chExt cx="0" cy="0"/>
        </a:xfrm>
      </p:grpSpPr>
      <p:sp>
        <p:nvSpPr>
          <p:cNvPr id="617" name="Google Shape;617;p80"/>
          <p:cNvSpPr txBox="1"/>
          <p:nvPr>
            <p:ph idx="1" type="body"/>
          </p:nvPr>
        </p:nvSpPr>
        <p:spPr>
          <a:xfrm>
            <a:off x="838200" y="1501600"/>
            <a:ext cx="10515600" cy="4675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sz="2400"/>
          </a:p>
          <a:p>
            <a:pPr indent="0" lvl="0" marL="0" rtl="0" algn="l">
              <a:spcBef>
                <a:spcPts val="1000"/>
              </a:spcBef>
              <a:spcAft>
                <a:spcPts val="0"/>
              </a:spcAft>
              <a:buNone/>
            </a:pPr>
            <a:r>
              <a:rPr b="1" lang="en-US"/>
              <a:t>From your laptop</a:t>
            </a:r>
            <a:r>
              <a:rPr lang="en-US"/>
              <a:t>: </a:t>
            </a:r>
            <a:endParaRPr/>
          </a:p>
          <a:p>
            <a:pPr indent="-342900" lvl="1" marL="914400" rtl="0" algn="l">
              <a:spcBef>
                <a:spcPts val="500"/>
              </a:spcBef>
              <a:spcAft>
                <a:spcPts val="0"/>
              </a:spcAft>
              <a:buSzPts val="1800"/>
              <a:buChar char="•"/>
            </a:pPr>
            <a:r>
              <a:rPr lang="en-US"/>
              <a:t>Navigate to: </a:t>
            </a:r>
            <a:r>
              <a:rPr lang="en-US">
                <a:solidFill>
                  <a:srgbClr val="0070C0"/>
                </a:solidFill>
                <a:highlight>
                  <a:srgbClr val="E9EFF4"/>
                </a:highlight>
                <a:uFill>
                  <a:noFill/>
                </a:uFill>
                <a:latin typeface="Arial"/>
                <a:ea typeface="Arial"/>
                <a:cs typeface="Arial"/>
                <a:sym typeface="Arial"/>
                <a:hlinkClick r:id="rId3"/>
              </a:rPr>
              <a:t>PollEv.com/melissarumme026</a:t>
            </a:r>
            <a:endParaRPr>
              <a:solidFill>
                <a:srgbClr val="666666"/>
              </a:solidFill>
            </a:endParaRPr>
          </a:p>
          <a:p>
            <a:pPr indent="-342900" lvl="1" marL="914400" rtl="0" algn="l">
              <a:spcBef>
                <a:spcPts val="0"/>
              </a:spcBef>
              <a:spcAft>
                <a:spcPts val="0"/>
              </a:spcAft>
              <a:buClr>
                <a:srgbClr val="434343"/>
              </a:buClr>
              <a:buSzPts val="1800"/>
              <a:buChar char="•"/>
            </a:pPr>
            <a:r>
              <a:rPr lang="en-US">
                <a:solidFill>
                  <a:srgbClr val="434343"/>
                </a:solidFill>
              </a:rPr>
              <a:t>Enter your screen name</a:t>
            </a:r>
            <a:endParaRPr>
              <a:solidFill>
                <a:srgbClr val="434343"/>
              </a:solidFill>
            </a:endParaRPr>
          </a:p>
          <a:p>
            <a:pPr indent="0" lvl="0" marL="0" rtl="0" algn="l">
              <a:spcBef>
                <a:spcPts val="1000"/>
              </a:spcBef>
              <a:spcAft>
                <a:spcPts val="0"/>
              </a:spcAft>
              <a:buNone/>
            </a:pPr>
            <a:r>
              <a:t/>
            </a:r>
            <a:endParaRPr>
              <a:solidFill>
                <a:srgbClr val="434343"/>
              </a:solidFill>
            </a:endParaRPr>
          </a:p>
          <a:p>
            <a:pPr indent="0" lvl="0" marL="0" rtl="0" algn="l">
              <a:spcBef>
                <a:spcPts val="1000"/>
              </a:spcBef>
              <a:spcAft>
                <a:spcPts val="0"/>
              </a:spcAft>
              <a:buNone/>
            </a:pPr>
            <a:r>
              <a:rPr b="1" lang="en-US">
                <a:solidFill>
                  <a:srgbClr val="434343"/>
                </a:solidFill>
              </a:rPr>
              <a:t>From your mobile device:</a:t>
            </a:r>
            <a:r>
              <a:rPr lang="en-US">
                <a:solidFill>
                  <a:srgbClr val="434343"/>
                </a:solidFill>
              </a:rPr>
              <a:t> </a:t>
            </a:r>
            <a:endParaRPr>
              <a:solidFill>
                <a:srgbClr val="434343"/>
              </a:solidFill>
            </a:endParaRPr>
          </a:p>
          <a:p>
            <a:pPr indent="-381000" lvl="0" marL="914400" rtl="0" algn="l">
              <a:spcBef>
                <a:spcPts val="1000"/>
              </a:spcBef>
              <a:spcAft>
                <a:spcPts val="0"/>
              </a:spcAft>
              <a:buClr>
                <a:srgbClr val="434343"/>
              </a:buClr>
              <a:buSzPts val="2400"/>
              <a:buChar char="•"/>
            </a:pPr>
            <a:r>
              <a:rPr lang="en-US" sz="2400">
                <a:solidFill>
                  <a:srgbClr val="434343"/>
                </a:solidFill>
              </a:rPr>
              <a:t>Compose a new text message to the number: </a:t>
            </a:r>
            <a:r>
              <a:rPr b="1" lang="en-US" sz="2400">
                <a:solidFill>
                  <a:srgbClr val="1679CA"/>
                </a:solidFill>
              </a:rPr>
              <a:t>22333</a:t>
            </a:r>
            <a:endParaRPr b="1" sz="2400">
              <a:solidFill>
                <a:srgbClr val="1679CA"/>
              </a:solidFill>
            </a:endParaRPr>
          </a:p>
          <a:p>
            <a:pPr indent="-381000" lvl="0" marL="914400" rtl="0" algn="l">
              <a:spcBef>
                <a:spcPts val="0"/>
              </a:spcBef>
              <a:spcAft>
                <a:spcPts val="0"/>
              </a:spcAft>
              <a:buClr>
                <a:srgbClr val="434343"/>
              </a:buClr>
              <a:buSzPts val="2400"/>
              <a:buChar char="•"/>
            </a:pPr>
            <a:r>
              <a:rPr lang="en-US" sz="2400">
                <a:solidFill>
                  <a:srgbClr val="434343"/>
                </a:solidFill>
              </a:rPr>
              <a:t>To join the session send the message: </a:t>
            </a:r>
            <a:r>
              <a:rPr b="1" lang="en-US" sz="2400">
                <a:solidFill>
                  <a:srgbClr val="1679CA"/>
                </a:solidFill>
              </a:rPr>
              <a:t>melissarumme026</a:t>
            </a:r>
            <a:endParaRPr b="1" sz="2400">
              <a:solidFill>
                <a:srgbClr val="1679CA"/>
              </a:solidFill>
            </a:endParaRPr>
          </a:p>
          <a:p>
            <a:pPr indent="0" lvl="0" marL="0" rtl="0" algn="l">
              <a:spcBef>
                <a:spcPts val="1000"/>
              </a:spcBef>
              <a:spcAft>
                <a:spcPts val="0"/>
              </a:spcAft>
              <a:buNone/>
            </a:pPr>
            <a:r>
              <a:t/>
            </a:r>
            <a:endParaRPr b="1" sz="2400">
              <a:solidFill>
                <a:srgbClr val="1679CA"/>
              </a:solidFill>
            </a:endParaRPr>
          </a:p>
          <a:p>
            <a:pPr indent="0" lvl="0" marL="0" rtl="0" algn="ctr">
              <a:spcBef>
                <a:spcPts val="1000"/>
              </a:spcBef>
              <a:spcAft>
                <a:spcPts val="0"/>
              </a:spcAft>
              <a:buClr>
                <a:schemeClr val="dk1"/>
              </a:buClr>
              <a:buSzPts val="1100"/>
              <a:buFont typeface="Arial"/>
              <a:buNone/>
            </a:pPr>
            <a:r>
              <a:rPr lang="en-US" sz="2400" u="sng">
                <a:solidFill>
                  <a:schemeClr val="hlink"/>
                </a:solidFill>
                <a:hlinkClick r:id="rId4"/>
              </a:rPr>
              <a:t>www.polleverywhere.com</a:t>
            </a:r>
            <a:endParaRPr b="1" sz="2400">
              <a:solidFill>
                <a:srgbClr val="1679CA"/>
              </a:solidFill>
            </a:endParaRPr>
          </a:p>
        </p:txBody>
      </p:sp>
      <p:pic>
        <p:nvPicPr>
          <p:cNvPr id="618" name="Google Shape;618;p80"/>
          <p:cNvPicPr preferRelativeResize="0"/>
          <p:nvPr/>
        </p:nvPicPr>
        <p:blipFill>
          <a:blip r:embed="rId5">
            <a:alphaModFix/>
          </a:blip>
          <a:stretch>
            <a:fillRect/>
          </a:stretch>
        </p:blipFill>
        <p:spPr>
          <a:xfrm>
            <a:off x="1407538" y="231400"/>
            <a:ext cx="8201025" cy="13525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2" name="Shape 872"/>
        <p:cNvGrpSpPr/>
        <p:nvPr/>
      </p:nvGrpSpPr>
      <p:grpSpPr>
        <a:xfrm>
          <a:off x="0" y="0"/>
          <a:ext cx="0" cy="0"/>
          <a:chOff x="0" y="0"/>
          <a:chExt cx="0" cy="0"/>
        </a:xfrm>
      </p:grpSpPr>
      <p:sp>
        <p:nvSpPr>
          <p:cNvPr id="873" name="Google Shape;873;p107"/>
          <p:cNvSpPr txBox="1"/>
          <p:nvPr/>
        </p:nvSpPr>
        <p:spPr>
          <a:xfrm>
            <a:off x="1041821" y="514050"/>
            <a:ext cx="8492400" cy="93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595857"/>
                </a:solidFill>
                <a:latin typeface="Open Sans"/>
                <a:ea typeface="Open Sans"/>
                <a:cs typeface="Open Sans"/>
                <a:sym typeface="Open Sans"/>
              </a:rPr>
              <a:t>As air at the surface warms, molecules spread apart. The warmed air has lower pressure.</a:t>
            </a:r>
            <a:endParaRPr sz="2400">
              <a:solidFill>
                <a:srgbClr val="595857"/>
              </a:solidFill>
              <a:latin typeface="Open Sans"/>
              <a:ea typeface="Open Sans"/>
              <a:cs typeface="Open Sans"/>
              <a:sym typeface="Open Sans"/>
            </a:endParaRPr>
          </a:p>
        </p:txBody>
      </p:sp>
      <p:pic>
        <p:nvPicPr>
          <p:cNvPr id="874" name="Google Shape;874;p107"/>
          <p:cNvPicPr preferRelativeResize="0"/>
          <p:nvPr/>
        </p:nvPicPr>
        <p:blipFill>
          <a:blip r:embed="rId3">
            <a:alphaModFix/>
          </a:blip>
          <a:stretch>
            <a:fillRect/>
          </a:stretch>
        </p:blipFill>
        <p:spPr>
          <a:xfrm>
            <a:off x="2475200" y="1550375"/>
            <a:ext cx="5625626" cy="4410625"/>
          </a:xfrm>
          <a:prstGeom prst="rect">
            <a:avLst/>
          </a:prstGeom>
          <a:noFill/>
          <a:ln>
            <a:noFill/>
          </a:ln>
          <a:effectLst>
            <a:outerShdw blurRad="57150" rotWithShape="0" algn="bl" dir="5400000" dist="19050">
              <a:srgbClr val="000000">
                <a:alpha val="50000"/>
              </a:srgbClr>
            </a:outerShdw>
          </a:effectLst>
        </p:spPr>
      </p:pic>
      <p:sp>
        <p:nvSpPr>
          <p:cNvPr id="875" name="Google Shape;875;p107"/>
          <p:cNvSpPr txBox="1"/>
          <p:nvPr/>
        </p:nvSpPr>
        <p:spPr>
          <a:xfrm>
            <a:off x="3146867" y="5533775"/>
            <a:ext cx="1631100" cy="3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595857"/>
                </a:solidFill>
                <a:latin typeface="Open Sans"/>
                <a:ea typeface="Open Sans"/>
                <a:cs typeface="Open Sans"/>
                <a:sym typeface="Open Sans"/>
              </a:rPr>
              <a:t>Cold Air</a:t>
            </a:r>
            <a:endParaRPr>
              <a:solidFill>
                <a:srgbClr val="595857"/>
              </a:solidFill>
              <a:latin typeface="Open Sans"/>
              <a:ea typeface="Open Sans"/>
              <a:cs typeface="Open Sans"/>
              <a:sym typeface="Open Sans"/>
            </a:endParaRPr>
          </a:p>
        </p:txBody>
      </p:sp>
      <p:sp>
        <p:nvSpPr>
          <p:cNvPr id="876" name="Google Shape;876;p107"/>
          <p:cNvSpPr txBox="1"/>
          <p:nvPr/>
        </p:nvSpPr>
        <p:spPr>
          <a:xfrm>
            <a:off x="5598908" y="5533775"/>
            <a:ext cx="1631100" cy="3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595857"/>
                </a:solidFill>
                <a:latin typeface="Open Sans"/>
                <a:ea typeface="Open Sans"/>
                <a:cs typeface="Open Sans"/>
                <a:sym typeface="Open Sans"/>
              </a:rPr>
              <a:t>Warm Air</a:t>
            </a:r>
            <a:endParaRPr>
              <a:solidFill>
                <a:srgbClr val="595857"/>
              </a:solidFill>
              <a:latin typeface="Open Sans"/>
              <a:ea typeface="Open Sans"/>
              <a:cs typeface="Open Sans"/>
              <a:sym typeface="Ope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1" name="Shape 881"/>
        <p:cNvGrpSpPr/>
        <p:nvPr/>
      </p:nvGrpSpPr>
      <p:grpSpPr>
        <a:xfrm>
          <a:off x="0" y="0"/>
          <a:ext cx="0" cy="0"/>
          <a:chOff x="0" y="0"/>
          <a:chExt cx="0" cy="0"/>
        </a:xfrm>
      </p:grpSpPr>
      <p:sp>
        <p:nvSpPr>
          <p:cNvPr id="882" name="Google Shape;882;p108"/>
          <p:cNvSpPr txBox="1"/>
          <p:nvPr>
            <p:ph type="title"/>
          </p:nvPr>
        </p:nvSpPr>
        <p:spPr>
          <a:xfrm>
            <a:off x="831833" y="750676"/>
            <a:ext cx="10515600" cy="1734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108"/>
          <p:cNvSpPr txBox="1"/>
          <p:nvPr>
            <p:ph idx="1" type="body"/>
          </p:nvPr>
        </p:nvSpPr>
        <p:spPr>
          <a:xfrm>
            <a:off x="838216" y="2678839"/>
            <a:ext cx="10515600" cy="15003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t/>
            </a:r>
            <a:endParaRPr/>
          </a:p>
        </p:txBody>
      </p:sp>
      <p:pic>
        <p:nvPicPr>
          <p:cNvPr id="884" name="Google Shape;884;p108"/>
          <p:cNvPicPr preferRelativeResize="0"/>
          <p:nvPr/>
        </p:nvPicPr>
        <p:blipFill>
          <a:blip r:embed="rId3">
            <a:alphaModFix/>
          </a:blip>
          <a:stretch>
            <a:fillRect/>
          </a:stretch>
        </p:blipFill>
        <p:spPr>
          <a:xfrm>
            <a:off x="547338" y="433251"/>
            <a:ext cx="11097376" cy="62422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8" name="Shape 888"/>
        <p:cNvGrpSpPr/>
        <p:nvPr/>
      </p:nvGrpSpPr>
      <p:grpSpPr>
        <a:xfrm>
          <a:off x="0" y="0"/>
          <a:ext cx="0" cy="0"/>
          <a:chOff x="0" y="0"/>
          <a:chExt cx="0" cy="0"/>
        </a:xfrm>
      </p:grpSpPr>
      <p:pic>
        <p:nvPicPr>
          <p:cNvPr descr="convection9_3june.jpg" id="889" name="Google Shape;889;p109"/>
          <p:cNvPicPr preferRelativeResize="0"/>
          <p:nvPr/>
        </p:nvPicPr>
        <p:blipFill rotWithShape="1">
          <a:blip r:embed="rId3">
            <a:alphaModFix/>
          </a:blip>
          <a:srcRect b="0" l="0" r="0" t="0"/>
          <a:stretch/>
        </p:blipFill>
        <p:spPr>
          <a:xfrm>
            <a:off x="1472325" y="0"/>
            <a:ext cx="9440550" cy="7080399"/>
          </a:xfrm>
          <a:prstGeom prst="rect">
            <a:avLst/>
          </a:prstGeom>
          <a:noFill/>
          <a:ln>
            <a:noFill/>
          </a:ln>
        </p:spPr>
      </p:pic>
      <p:sp>
        <p:nvSpPr>
          <p:cNvPr id="890" name="Google Shape;890;p109"/>
          <p:cNvSpPr txBox="1"/>
          <p:nvPr/>
        </p:nvSpPr>
        <p:spPr>
          <a:xfrm>
            <a:off x="3779133" y="3006600"/>
            <a:ext cx="4312800" cy="84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000"/>
              <a:t>CONVECTION</a:t>
            </a:r>
            <a:endParaRPr b="1" sz="30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4" name="Shape 894"/>
        <p:cNvGrpSpPr/>
        <p:nvPr/>
      </p:nvGrpSpPr>
      <p:grpSpPr>
        <a:xfrm>
          <a:off x="0" y="0"/>
          <a:ext cx="0" cy="0"/>
          <a:chOff x="0" y="0"/>
          <a:chExt cx="0" cy="0"/>
        </a:xfrm>
      </p:grpSpPr>
      <p:sp>
        <p:nvSpPr>
          <p:cNvPr id="895" name="Google Shape;895;p110"/>
          <p:cNvSpPr txBox="1"/>
          <p:nvPr>
            <p:ph type="title"/>
          </p:nvPr>
        </p:nvSpPr>
        <p:spPr>
          <a:xfrm>
            <a:off x="2097625" y="364850"/>
            <a:ext cx="92562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Watching the Sky</a:t>
            </a:r>
            <a:endParaRPr sz="3600"/>
          </a:p>
        </p:txBody>
      </p:sp>
      <p:sp>
        <p:nvSpPr>
          <p:cNvPr id="896" name="Google Shape;896;p110"/>
          <p:cNvSpPr txBox="1"/>
          <p:nvPr>
            <p:ph idx="1" type="body"/>
          </p:nvPr>
        </p:nvSpPr>
        <p:spPr>
          <a:xfrm>
            <a:off x="492850" y="1847850"/>
            <a:ext cx="47616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What we can learn about storms by watching clouds in the sky?</a:t>
            </a:r>
            <a:endParaRPr/>
          </a:p>
          <a:p>
            <a:pPr indent="0" lvl="0" marL="457200" rtl="0" algn="l">
              <a:lnSpc>
                <a:spcPct val="100000"/>
              </a:lnSpc>
              <a:spcBef>
                <a:spcPts val="0"/>
              </a:spcBef>
              <a:spcAft>
                <a:spcPts val="0"/>
              </a:spcAft>
              <a:buNone/>
            </a:pPr>
            <a:r>
              <a:t/>
            </a:r>
            <a:endParaRPr/>
          </a:p>
          <a:p>
            <a:pPr indent="-342900" lvl="0" marL="457200" rtl="0" algn="l">
              <a:lnSpc>
                <a:spcPct val="100000"/>
              </a:lnSpc>
              <a:spcBef>
                <a:spcPts val="0"/>
              </a:spcBef>
              <a:spcAft>
                <a:spcPts val="0"/>
              </a:spcAft>
              <a:buSzPts val="1800"/>
              <a:buChar char="•"/>
            </a:pPr>
            <a:r>
              <a:rPr lang="en-US"/>
              <a:t>Students watch time lapse videos of a sunny day &amp; a stormy day</a:t>
            </a:r>
            <a:endParaRPr/>
          </a:p>
          <a:p>
            <a:pPr indent="0" lvl="0" marL="457200" rtl="0" algn="l">
              <a:lnSpc>
                <a:spcPct val="100000"/>
              </a:lnSpc>
              <a:spcBef>
                <a:spcPts val="0"/>
              </a:spcBef>
              <a:spcAft>
                <a:spcPts val="0"/>
              </a:spcAft>
              <a:buNone/>
            </a:pPr>
            <a:r>
              <a:t/>
            </a:r>
            <a:endParaRPr/>
          </a:p>
        </p:txBody>
      </p:sp>
      <p:sp>
        <p:nvSpPr>
          <p:cNvPr id="897" name="Google Shape;897;p110"/>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898" name="Google Shape;898;p110"/>
          <p:cNvPicPr preferRelativeResize="0"/>
          <p:nvPr/>
        </p:nvPicPr>
        <p:blipFill>
          <a:blip r:embed="rId3">
            <a:alphaModFix/>
          </a:blip>
          <a:stretch>
            <a:fillRect/>
          </a:stretch>
        </p:blipFill>
        <p:spPr>
          <a:xfrm>
            <a:off x="838198" y="445925"/>
            <a:ext cx="1246725" cy="1244625"/>
          </a:xfrm>
          <a:prstGeom prst="rect">
            <a:avLst/>
          </a:prstGeom>
          <a:noFill/>
          <a:ln>
            <a:noFill/>
          </a:ln>
        </p:spPr>
      </p:pic>
      <p:pic>
        <p:nvPicPr>
          <p:cNvPr id="899" name="Google Shape;899;p110"/>
          <p:cNvPicPr preferRelativeResize="0"/>
          <p:nvPr/>
        </p:nvPicPr>
        <p:blipFill>
          <a:blip r:embed="rId4">
            <a:alphaModFix/>
          </a:blip>
          <a:stretch>
            <a:fillRect/>
          </a:stretch>
        </p:blipFill>
        <p:spPr>
          <a:xfrm>
            <a:off x="5447475" y="1900225"/>
            <a:ext cx="6210975" cy="38154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3" name="Shape 903"/>
        <p:cNvGrpSpPr/>
        <p:nvPr/>
      </p:nvGrpSpPr>
      <p:grpSpPr>
        <a:xfrm>
          <a:off x="0" y="0"/>
          <a:ext cx="0" cy="0"/>
          <a:chOff x="0" y="0"/>
          <a:chExt cx="0" cy="0"/>
        </a:xfrm>
      </p:grpSpPr>
      <p:sp>
        <p:nvSpPr>
          <p:cNvPr id="904" name="Google Shape;904;p111"/>
          <p:cNvSpPr txBox="1"/>
          <p:nvPr>
            <p:ph type="title"/>
          </p:nvPr>
        </p:nvSpPr>
        <p:spPr>
          <a:xfrm>
            <a:off x="2097625" y="364850"/>
            <a:ext cx="92562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Watching the Sky</a:t>
            </a:r>
            <a:endParaRPr sz="3600"/>
          </a:p>
        </p:txBody>
      </p:sp>
      <p:sp>
        <p:nvSpPr>
          <p:cNvPr id="905" name="Google Shape;905;p111"/>
          <p:cNvSpPr txBox="1"/>
          <p:nvPr>
            <p:ph idx="1" type="body"/>
          </p:nvPr>
        </p:nvSpPr>
        <p:spPr>
          <a:xfrm>
            <a:off x="838200" y="1847850"/>
            <a:ext cx="5390700" cy="43512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Clr>
                <a:srgbClr val="000000"/>
              </a:buClr>
              <a:buSzPts val="1100"/>
              <a:buFont typeface="Arial"/>
              <a:buNone/>
            </a:pPr>
            <a:r>
              <a:t/>
            </a:r>
            <a:endParaRPr/>
          </a:p>
          <a:p>
            <a:pPr indent="-342900" lvl="0" marL="457200" rtl="0" algn="l">
              <a:lnSpc>
                <a:spcPct val="100000"/>
              </a:lnSpc>
              <a:spcBef>
                <a:spcPts val="0"/>
              </a:spcBef>
              <a:spcAft>
                <a:spcPts val="0"/>
              </a:spcAft>
              <a:buSzPts val="1800"/>
              <a:buChar char="•"/>
            </a:pPr>
            <a:r>
              <a:rPr lang="en-US"/>
              <a:t>Students construct</a:t>
            </a:r>
            <a:r>
              <a:rPr lang="en-US"/>
              <a:t> a time series diagram showing how an isolated storm forms throughout the day.</a:t>
            </a:r>
            <a:endParaRPr/>
          </a:p>
          <a:p>
            <a:pPr indent="0" lvl="0" marL="45720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None/>
            </a:pPr>
            <a:r>
              <a:t/>
            </a:r>
            <a:endParaRPr/>
          </a:p>
          <a:p>
            <a:pPr indent="0" lvl="0" marL="457200" rtl="0" algn="l">
              <a:lnSpc>
                <a:spcPct val="100000"/>
              </a:lnSpc>
              <a:spcBef>
                <a:spcPts val="0"/>
              </a:spcBef>
              <a:spcAft>
                <a:spcPts val="0"/>
              </a:spcAft>
              <a:buNone/>
            </a:pPr>
            <a:r>
              <a:t/>
            </a:r>
            <a:endParaRPr/>
          </a:p>
        </p:txBody>
      </p:sp>
      <p:sp>
        <p:nvSpPr>
          <p:cNvPr id="906" name="Google Shape;906;p111"/>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907" name="Google Shape;907;p111"/>
          <p:cNvPicPr preferRelativeResize="0"/>
          <p:nvPr/>
        </p:nvPicPr>
        <p:blipFill>
          <a:blip r:embed="rId3">
            <a:alphaModFix/>
          </a:blip>
          <a:stretch>
            <a:fillRect/>
          </a:stretch>
        </p:blipFill>
        <p:spPr>
          <a:xfrm>
            <a:off x="838198" y="445925"/>
            <a:ext cx="1246725" cy="1244625"/>
          </a:xfrm>
          <a:prstGeom prst="rect">
            <a:avLst/>
          </a:prstGeom>
          <a:noFill/>
          <a:ln>
            <a:noFill/>
          </a:ln>
        </p:spPr>
      </p:pic>
      <p:pic>
        <p:nvPicPr>
          <p:cNvPr id="908" name="Google Shape;908;p111"/>
          <p:cNvPicPr preferRelativeResize="0"/>
          <p:nvPr/>
        </p:nvPicPr>
        <p:blipFill>
          <a:blip r:embed="rId4">
            <a:alphaModFix/>
          </a:blip>
          <a:stretch>
            <a:fillRect/>
          </a:stretch>
        </p:blipFill>
        <p:spPr>
          <a:xfrm rot="2">
            <a:off x="6319250" y="1372651"/>
            <a:ext cx="5302250" cy="397667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2" name="Shape 912"/>
        <p:cNvGrpSpPr/>
        <p:nvPr/>
      </p:nvGrpSpPr>
      <p:grpSpPr>
        <a:xfrm>
          <a:off x="0" y="0"/>
          <a:ext cx="0" cy="0"/>
          <a:chOff x="0" y="0"/>
          <a:chExt cx="0" cy="0"/>
        </a:xfrm>
      </p:grpSpPr>
      <p:sp>
        <p:nvSpPr>
          <p:cNvPr id="913" name="Google Shape;913;p112"/>
          <p:cNvSpPr txBox="1"/>
          <p:nvPr>
            <p:ph type="title"/>
          </p:nvPr>
        </p:nvSpPr>
        <p:spPr>
          <a:xfrm>
            <a:off x="2097625" y="364850"/>
            <a:ext cx="92562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Watching the Sky</a:t>
            </a:r>
            <a:endParaRPr sz="3600"/>
          </a:p>
        </p:txBody>
      </p:sp>
      <p:sp>
        <p:nvSpPr>
          <p:cNvPr id="914" name="Google Shape;914;p112"/>
          <p:cNvSpPr txBox="1"/>
          <p:nvPr>
            <p:ph idx="1" type="body"/>
          </p:nvPr>
        </p:nvSpPr>
        <p:spPr>
          <a:xfrm>
            <a:off x="640675" y="1847850"/>
            <a:ext cx="49716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100"/>
              <a:buFont typeface="Arial"/>
              <a:buNone/>
            </a:pPr>
            <a:r>
              <a:t/>
            </a:r>
            <a:endParaRPr/>
          </a:p>
          <a:p>
            <a:pPr indent="-342900" lvl="0" marL="457200" rtl="0" algn="l">
              <a:lnSpc>
                <a:spcPct val="100000"/>
              </a:lnSpc>
              <a:spcBef>
                <a:spcPts val="0"/>
              </a:spcBef>
              <a:spcAft>
                <a:spcPts val="0"/>
              </a:spcAft>
              <a:buSzPts val="1800"/>
              <a:buChar char="•"/>
            </a:pPr>
            <a:r>
              <a:rPr lang="en-US"/>
              <a:t>Students o</a:t>
            </a:r>
            <a:r>
              <a:rPr lang="en-US"/>
              <a:t>bserve clouds outside</a:t>
            </a:r>
            <a:endParaRPr/>
          </a:p>
          <a:p>
            <a:pPr indent="0" lvl="0" marL="457200" rtl="0" algn="l">
              <a:lnSpc>
                <a:spcPct val="100000"/>
              </a:lnSpc>
              <a:spcBef>
                <a:spcPts val="0"/>
              </a:spcBef>
              <a:spcAft>
                <a:spcPts val="0"/>
              </a:spcAft>
              <a:buNone/>
            </a:pPr>
            <a:r>
              <a:t/>
            </a:r>
            <a:endParaRPr/>
          </a:p>
          <a:p>
            <a:pPr indent="-381000" lvl="1" marL="914400" rtl="0" algn="l">
              <a:lnSpc>
                <a:spcPct val="100000"/>
              </a:lnSpc>
              <a:spcBef>
                <a:spcPts val="0"/>
              </a:spcBef>
              <a:spcAft>
                <a:spcPts val="0"/>
              </a:spcAft>
              <a:buSzPts val="2400"/>
              <a:buChar char="•"/>
            </a:pPr>
            <a:r>
              <a:rPr lang="en-US"/>
              <a:t>An opportunity to use GLOBE protocols to </a:t>
            </a:r>
            <a:endParaRPr/>
          </a:p>
          <a:p>
            <a:pPr indent="0" lvl="0" marL="914400" rtl="0" algn="l">
              <a:lnSpc>
                <a:spcPct val="100000"/>
              </a:lnSpc>
              <a:spcBef>
                <a:spcPts val="0"/>
              </a:spcBef>
              <a:spcAft>
                <a:spcPts val="0"/>
              </a:spcAft>
              <a:buNone/>
            </a:pPr>
            <a:r>
              <a:rPr lang="en-US" sz="2400"/>
              <a:t>collect data as a citizen scientist</a:t>
            </a:r>
            <a:endParaRPr sz="2400"/>
          </a:p>
          <a:p>
            <a:pPr indent="0" lvl="0" marL="45720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457200" rtl="0" algn="l">
              <a:lnSpc>
                <a:spcPct val="100000"/>
              </a:lnSpc>
              <a:spcBef>
                <a:spcPts val="0"/>
              </a:spcBef>
              <a:spcAft>
                <a:spcPts val="0"/>
              </a:spcAft>
              <a:buNone/>
            </a:pPr>
            <a:r>
              <a:t/>
            </a:r>
            <a:endParaRPr/>
          </a:p>
        </p:txBody>
      </p:sp>
      <p:sp>
        <p:nvSpPr>
          <p:cNvPr id="915" name="Google Shape;915;p112"/>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916" name="Google Shape;916;p112"/>
          <p:cNvPicPr preferRelativeResize="0"/>
          <p:nvPr/>
        </p:nvPicPr>
        <p:blipFill>
          <a:blip r:embed="rId3">
            <a:alphaModFix/>
          </a:blip>
          <a:stretch>
            <a:fillRect/>
          </a:stretch>
        </p:blipFill>
        <p:spPr>
          <a:xfrm>
            <a:off x="838198" y="445925"/>
            <a:ext cx="1246725" cy="1244625"/>
          </a:xfrm>
          <a:prstGeom prst="rect">
            <a:avLst/>
          </a:prstGeom>
          <a:noFill/>
          <a:ln>
            <a:noFill/>
          </a:ln>
        </p:spPr>
      </p:pic>
      <p:pic>
        <p:nvPicPr>
          <p:cNvPr id="917" name="Google Shape;917;p112"/>
          <p:cNvPicPr preferRelativeResize="0"/>
          <p:nvPr/>
        </p:nvPicPr>
        <p:blipFill rotWithShape="1">
          <a:blip r:embed="rId4">
            <a:alphaModFix/>
          </a:blip>
          <a:srcRect b="0" l="8941" r="0" t="0"/>
          <a:stretch/>
        </p:blipFill>
        <p:spPr>
          <a:xfrm>
            <a:off x="5727700" y="3240605"/>
            <a:ext cx="1879349" cy="2425046"/>
          </a:xfrm>
          <a:prstGeom prst="rect">
            <a:avLst/>
          </a:prstGeom>
          <a:noFill/>
          <a:ln>
            <a:noFill/>
          </a:ln>
          <a:effectLst>
            <a:outerShdw blurRad="57150" rotWithShape="0" algn="bl" dir="5400000" dist="19050">
              <a:srgbClr val="000000">
                <a:alpha val="50000"/>
              </a:srgbClr>
            </a:outerShdw>
          </a:effectLst>
        </p:spPr>
      </p:pic>
      <p:pic>
        <p:nvPicPr>
          <p:cNvPr id="918" name="Google Shape;918;p112"/>
          <p:cNvPicPr preferRelativeResize="0"/>
          <p:nvPr/>
        </p:nvPicPr>
        <p:blipFill rotWithShape="1">
          <a:blip r:embed="rId5">
            <a:alphaModFix/>
          </a:blip>
          <a:srcRect b="-2189" l="0" r="4861" t="2190"/>
          <a:stretch/>
        </p:blipFill>
        <p:spPr>
          <a:xfrm rot="-2">
            <a:off x="8095825" y="873326"/>
            <a:ext cx="3646249" cy="490092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3" name="Shape 923"/>
        <p:cNvGrpSpPr/>
        <p:nvPr/>
      </p:nvGrpSpPr>
      <p:grpSpPr>
        <a:xfrm>
          <a:off x="0" y="0"/>
          <a:ext cx="0" cy="0"/>
          <a:chOff x="0" y="0"/>
          <a:chExt cx="0" cy="0"/>
        </a:xfrm>
      </p:grpSpPr>
      <p:sp>
        <p:nvSpPr>
          <p:cNvPr id="924" name="Google Shape;924;p113"/>
          <p:cNvSpPr txBox="1"/>
          <p:nvPr>
            <p:ph type="title"/>
          </p:nvPr>
        </p:nvSpPr>
        <p:spPr>
          <a:xfrm>
            <a:off x="1115298" y="192050"/>
            <a:ext cx="9040200" cy="8484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Predict</a:t>
            </a:r>
            <a:endParaRPr/>
          </a:p>
        </p:txBody>
      </p:sp>
      <p:sp>
        <p:nvSpPr>
          <p:cNvPr id="925" name="Google Shape;925;p113"/>
          <p:cNvSpPr txBox="1"/>
          <p:nvPr>
            <p:ph idx="1" type="body"/>
          </p:nvPr>
        </p:nvSpPr>
        <p:spPr>
          <a:xfrm>
            <a:off x="663389" y="1022227"/>
            <a:ext cx="6538800" cy="55791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1:</a:t>
            </a:r>
            <a:r>
              <a:rPr lang="en-US" sz="3200">
                <a:latin typeface="Montserrat SemiBold"/>
                <a:ea typeface="Montserrat SemiBold"/>
                <a:cs typeface="Montserrat SemiBold"/>
                <a:sym typeface="Montserrat SemiBold"/>
              </a:rPr>
              <a:t> </a:t>
            </a:r>
            <a:r>
              <a:rPr lang="en-US" sz="3200"/>
              <a:t>Use the temperature near the ground to predict the other temperatures.</a:t>
            </a:r>
            <a:endParaRPr/>
          </a:p>
          <a:p>
            <a:pPr indent="-50800" lvl="0" marL="228600" rtl="0" algn="l">
              <a:lnSpc>
                <a:spcPct val="90000"/>
              </a:lnSpc>
              <a:spcBef>
                <a:spcPts val="1000"/>
              </a:spcBef>
              <a:spcAft>
                <a:spcPts val="0"/>
              </a:spcAft>
              <a:buClr>
                <a:srgbClr val="595857"/>
              </a:buClr>
              <a:buSzPts val="2800"/>
              <a:buNone/>
            </a:pPr>
            <a:r>
              <a:t/>
            </a:r>
            <a:endParaRPr/>
          </a:p>
          <a:p>
            <a:pPr indent="-228600" lvl="0" marL="228600" rtl="0" algn="l">
              <a:lnSpc>
                <a:spcPct val="90000"/>
              </a:lnSpc>
              <a:spcBef>
                <a:spcPts val="1000"/>
              </a:spcBef>
              <a:spcAft>
                <a:spcPts val="0"/>
              </a:spcAft>
              <a:buClr>
                <a:srgbClr val="595857"/>
              </a:buClr>
              <a:buSzPts val="2800"/>
              <a:buChar char="•"/>
            </a:pPr>
            <a:r>
              <a:rPr lang="en-US"/>
              <a:t>How would temperature change as a weather balloon traveled from the ground to the clouds? </a:t>
            </a:r>
            <a:endParaRPr/>
          </a:p>
          <a:p>
            <a:pPr indent="0" lvl="0" marL="0" rtl="0" algn="l">
              <a:lnSpc>
                <a:spcPct val="90000"/>
              </a:lnSpc>
              <a:spcBef>
                <a:spcPts val="1000"/>
              </a:spcBef>
              <a:spcAft>
                <a:spcPts val="0"/>
              </a:spcAft>
              <a:buClr>
                <a:srgbClr val="595857"/>
              </a:buClr>
              <a:buSzPts val="2800"/>
              <a:buNone/>
            </a:pPr>
            <a:r>
              <a:t/>
            </a:r>
            <a:endParaRPr/>
          </a:p>
          <a:p>
            <a:pPr indent="-228600" lvl="0" marL="228600" rtl="0" algn="l">
              <a:lnSpc>
                <a:spcPct val="90000"/>
              </a:lnSpc>
              <a:spcBef>
                <a:spcPts val="1000"/>
              </a:spcBef>
              <a:spcAft>
                <a:spcPts val="0"/>
              </a:spcAft>
              <a:buClr>
                <a:srgbClr val="595857"/>
              </a:buClr>
              <a:buSzPts val="2800"/>
              <a:buChar char="•"/>
            </a:pPr>
            <a:r>
              <a:rPr lang="en-US"/>
              <a:t>Where would it be warmer or cooler?</a:t>
            </a:r>
            <a:endParaRPr/>
          </a:p>
          <a:p>
            <a:pPr indent="0" lvl="0" marL="0" rtl="0" algn="l">
              <a:lnSpc>
                <a:spcPct val="90000"/>
              </a:lnSpc>
              <a:spcBef>
                <a:spcPts val="1000"/>
              </a:spcBef>
              <a:spcAft>
                <a:spcPts val="0"/>
              </a:spcAft>
              <a:buClr>
                <a:srgbClr val="595857"/>
              </a:buClr>
              <a:buSzPts val="3200"/>
              <a:buNone/>
            </a:pPr>
            <a:r>
              <a:t/>
            </a:r>
            <a:endParaRPr sz="3200"/>
          </a:p>
          <a:p>
            <a:pPr indent="0" lvl="0" marL="0" rtl="0" algn="l">
              <a:lnSpc>
                <a:spcPct val="90000"/>
              </a:lnSpc>
              <a:spcBef>
                <a:spcPts val="1000"/>
              </a:spcBef>
              <a:spcAft>
                <a:spcPts val="0"/>
              </a:spcAft>
              <a:buClr>
                <a:srgbClr val="595857"/>
              </a:buClr>
              <a:buSzPts val="2800"/>
              <a:buNone/>
            </a:pPr>
            <a:r>
              <a:t/>
            </a:r>
            <a:endParaRPr/>
          </a:p>
          <a:p>
            <a:pPr indent="-50800" lvl="0" marL="228600" rtl="0" algn="l">
              <a:lnSpc>
                <a:spcPct val="90000"/>
              </a:lnSpc>
              <a:spcBef>
                <a:spcPts val="1000"/>
              </a:spcBef>
              <a:spcAft>
                <a:spcPts val="0"/>
              </a:spcAft>
              <a:buClr>
                <a:srgbClr val="595857"/>
              </a:buClr>
              <a:buSzPts val="2800"/>
              <a:buNone/>
            </a:pPr>
            <a:r>
              <a:t/>
            </a:r>
            <a:endParaRPr/>
          </a:p>
        </p:txBody>
      </p:sp>
      <p:grpSp>
        <p:nvGrpSpPr>
          <p:cNvPr id="926" name="Google Shape;926;p113"/>
          <p:cNvGrpSpPr/>
          <p:nvPr/>
        </p:nvGrpSpPr>
        <p:grpSpPr>
          <a:xfrm>
            <a:off x="7527986" y="192039"/>
            <a:ext cx="4292461" cy="5489506"/>
            <a:chOff x="5708280" y="1487699"/>
            <a:chExt cx="3219426" cy="4117233"/>
          </a:xfrm>
        </p:grpSpPr>
        <p:pic>
          <p:nvPicPr>
            <p:cNvPr id="927" name="Google Shape;927;p113"/>
            <p:cNvPicPr preferRelativeResize="0"/>
            <p:nvPr/>
          </p:nvPicPr>
          <p:blipFill rotWithShape="1">
            <a:blip r:embed="rId3">
              <a:alphaModFix/>
            </a:blip>
            <a:srcRect b="0" l="0" r="0" t="0"/>
            <a:stretch/>
          </p:blipFill>
          <p:spPr>
            <a:xfrm>
              <a:off x="5708280" y="1487699"/>
              <a:ext cx="3219426" cy="4117233"/>
            </a:xfrm>
            <a:prstGeom prst="rect">
              <a:avLst/>
            </a:prstGeom>
            <a:noFill/>
            <a:ln>
              <a:noFill/>
            </a:ln>
            <a:effectLst>
              <a:outerShdw blurRad="50800" rotWithShape="0" algn="tl" dir="2700000" dist="38100">
                <a:srgbClr val="000000">
                  <a:alpha val="40000"/>
                </a:srgbClr>
              </a:outerShdw>
            </a:effectLst>
          </p:spPr>
        </p:pic>
        <p:sp>
          <p:nvSpPr>
            <p:cNvPr id="928" name="Google Shape;928;p113"/>
            <p:cNvSpPr txBox="1"/>
            <p:nvPr/>
          </p:nvSpPr>
          <p:spPr>
            <a:xfrm>
              <a:off x="6800597" y="4695200"/>
              <a:ext cx="1094700" cy="481800"/>
            </a:xfrm>
            <a:prstGeom prst="rect">
              <a:avLst/>
            </a:prstGeom>
            <a:noFill/>
            <a:ln>
              <a:noFill/>
            </a:ln>
            <a:effectLst>
              <a:outerShdw blurRad="50800" rotWithShape="0" algn="t" dir="5400000" dist="38100">
                <a:srgbClr val="000000">
                  <a:alpha val="40000"/>
                </a:srgbClr>
              </a:outerShdw>
            </a:effectLst>
          </p:spPr>
          <p:txBody>
            <a:bodyPr anchorCtr="0" anchor="t" bIns="60925" lIns="121900" spcFirstLastPara="1" rIns="121900" wrap="square" tIns="60925">
              <a:noAutofit/>
            </a:bodyPr>
            <a:lstStyle/>
            <a:p>
              <a:pPr indent="0" lvl="0" marL="0" marR="0" rtl="0" algn="l">
                <a:spcBef>
                  <a:spcPts val="0"/>
                </a:spcBef>
                <a:spcAft>
                  <a:spcPts val="0"/>
                </a:spcAft>
                <a:buNone/>
              </a:pPr>
              <a:r>
                <a:rPr lang="en-US" sz="2700" u="sng">
                  <a:solidFill>
                    <a:srgbClr val="000000"/>
                  </a:solidFill>
                  <a:latin typeface="Calibri"/>
                  <a:ea typeface="Calibri"/>
                  <a:cs typeface="Calibri"/>
                  <a:sym typeface="Calibri"/>
                </a:rPr>
                <a:t>    21° C</a:t>
              </a:r>
              <a:endParaRPr sz="2700">
                <a:solidFill>
                  <a:srgbClr val="000000"/>
                </a:solidFill>
                <a:latin typeface="Calibri"/>
                <a:ea typeface="Calibri"/>
                <a:cs typeface="Calibri"/>
                <a:sym typeface="Calibri"/>
              </a:endParaRPr>
            </a:p>
          </p:txBody>
        </p:sp>
        <p:sp>
          <p:nvSpPr>
            <p:cNvPr id="929" name="Google Shape;929;p113"/>
            <p:cNvSpPr txBox="1"/>
            <p:nvPr/>
          </p:nvSpPr>
          <p:spPr>
            <a:xfrm>
              <a:off x="6770603" y="3867487"/>
              <a:ext cx="1094700" cy="481800"/>
            </a:xfrm>
            <a:prstGeom prst="rect">
              <a:avLst/>
            </a:prstGeom>
            <a:noFill/>
            <a:ln>
              <a:noFill/>
            </a:ln>
            <a:effectLst>
              <a:outerShdw blurRad="50800" rotWithShape="0" algn="t" dir="5400000" dist="38100">
                <a:srgbClr val="000000">
                  <a:alpha val="40000"/>
                </a:srgbClr>
              </a:outerShdw>
            </a:effectLst>
          </p:spPr>
          <p:txBody>
            <a:bodyPr anchorCtr="0" anchor="t" bIns="60925" lIns="121900" spcFirstLastPara="1" rIns="121900" wrap="square" tIns="60925">
              <a:noAutofit/>
            </a:bodyPr>
            <a:lstStyle/>
            <a:p>
              <a:pPr indent="0" lvl="0" marL="0" marR="0" rtl="0" algn="l">
                <a:spcBef>
                  <a:spcPts val="0"/>
                </a:spcBef>
                <a:spcAft>
                  <a:spcPts val="0"/>
                </a:spcAft>
                <a:buNone/>
              </a:pPr>
              <a:r>
                <a:rPr lang="en-US" sz="2700" u="sng">
                  <a:solidFill>
                    <a:srgbClr val="000000"/>
                  </a:solidFill>
                  <a:latin typeface="Calibri"/>
                  <a:ea typeface="Calibri"/>
                  <a:cs typeface="Calibri"/>
                  <a:sym typeface="Calibri"/>
                </a:rPr>
                <a:t>           °C</a:t>
              </a:r>
              <a:endParaRPr sz="2700">
                <a:solidFill>
                  <a:srgbClr val="000000"/>
                </a:solidFill>
                <a:latin typeface="Calibri"/>
                <a:ea typeface="Calibri"/>
                <a:cs typeface="Calibri"/>
                <a:sym typeface="Calibri"/>
              </a:endParaRPr>
            </a:p>
          </p:txBody>
        </p:sp>
        <p:sp>
          <p:nvSpPr>
            <p:cNvPr id="930" name="Google Shape;930;p113"/>
            <p:cNvSpPr txBox="1"/>
            <p:nvPr/>
          </p:nvSpPr>
          <p:spPr>
            <a:xfrm>
              <a:off x="6829171" y="3064583"/>
              <a:ext cx="1094700" cy="481800"/>
            </a:xfrm>
            <a:prstGeom prst="rect">
              <a:avLst/>
            </a:prstGeom>
            <a:noFill/>
            <a:ln>
              <a:noFill/>
            </a:ln>
            <a:effectLst>
              <a:outerShdw blurRad="50800" rotWithShape="0" algn="t" dir="5400000" dist="38100">
                <a:srgbClr val="000000">
                  <a:alpha val="40000"/>
                </a:srgbClr>
              </a:outerShdw>
            </a:effectLst>
          </p:spPr>
          <p:txBody>
            <a:bodyPr anchorCtr="0" anchor="t" bIns="60925" lIns="121900" spcFirstLastPara="1" rIns="121900" wrap="square" tIns="60925">
              <a:noAutofit/>
            </a:bodyPr>
            <a:lstStyle/>
            <a:p>
              <a:pPr indent="0" lvl="0" marL="0" marR="0" rtl="0" algn="l">
                <a:spcBef>
                  <a:spcPts val="0"/>
                </a:spcBef>
                <a:spcAft>
                  <a:spcPts val="0"/>
                </a:spcAft>
                <a:buNone/>
              </a:pPr>
              <a:r>
                <a:rPr lang="en-US" sz="2700" u="sng">
                  <a:solidFill>
                    <a:srgbClr val="000000"/>
                  </a:solidFill>
                  <a:latin typeface="Calibri"/>
                  <a:ea typeface="Calibri"/>
                  <a:cs typeface="Calibri"/>
                  <a:sym typeface="Calibri"/>
                </a:rPr>
                <a:t>           °C</a:t>
              </a:r>
              <a:endParaRPr sz="2700">
                <a:solidFill>
                  <a:srgbClr val="000000"/>
                </a:solidFill>
                <a:latin typeface="Calibri"/>
                <a:ea typeface="Calibri"/>
                <a:cs typeface="Calibri"/>
                <a:sym typeface="Calibri"/>
              </a:endParaRPr>
            </a:p>
          </p:txBody>
        </p:sp>
        <p:sp>
          <p:nvSpPr>
            <p:cNvPr id="931" name="Google Shape;931;p113"/>
            <p:cNvSpPr txBox="1"/>
            <p:nvPr/>
          </p:nvSpPr>
          <p:spPr>
            <a:xfrm>
              <a:off x="6829171" y="2123890"/>
              <a:ext cx="1094700" cy="481800"/>
            </a:xfrm>
            <a:prstGeom prst="rect">
              <a:avLst/>
            </a:prstGeom>
            <a:noFill/>
            <a:ln>
              <a:noFill/>
            </a:ln>
            <a:effectLst>
              <a:outerShdw blurRad="50800" rotWithShape="0" algn="t" dir="5400000" dist="38100">
                <a:srgbClr val="000000">
                  <a:alpha val="40000"/>
                </a:srgbClr>
              </a:outerShdw>
            </a:effectLst>
          </p:spPr>
          <p:txBody>
            <a:bodyPr anchorCtr="0" anchor="t" bIns="60925" lIns="121900" spcFirstLastPara="1" rIns="121900" wrap="square" tIns="60925">
              <a:noAutofit/>
            </a:bodyPr>
            <a:lstStyle/>
            <a:p>
              <a:pPr indent="0" lvl="0" marL="0" marR="0" rtl="0" algn="l">
                <a:spcBef>
                  <a:spcPts val="0"/>
                </a:spcBef>
                <a:spcAft>
                  <a:spcPts val="0"/>
                </a:spcAft>
                <a:buNone/>
              </a:pPr>
              <a:r>
                <a:rPr lang="en-US" sz="2700" u="sng">
                  <a:solidFill>
                    <a:srgbClr val="000000"/>
                  </a:solidFill>
                  <a:latin typeface="Calibri"/>
                  <a:ea typeface="Calibri"/>
                  <a:cs typeface="Calibri"/>
                  <a:sym typeface="Calibri"/>
                </a:rPr>
                <a:t>           °C</a:t>
              </a:r>
              <a:endParaRPr sz="2700">
                <a:solidFill>
                  <a:srgbClr val="000000"/>
                </a:solidFill>
                <a:latin typeface="Calibri"/>
                <a:ea typeface="Calibri"/>
                <a:cs typeface="Calibri"/>
                <a:sym typeface="Calibri"/>
              </a:endParaRPr>
            </a:p>
          </p:txBody>
        </p:sp>
      </p:grpSp>
      <p:sp>
        <p:nvSpPr>
          <p:cNvPr id="932" name="Google Shape;932;p113"/>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933" name="Google Shape;933;p113"/>
          <p:cNvPicPr preferRelativeResize="0"/>
          <p:nvPr/>
        </p:nvPicPr>
        <p:blipFill>
          <a:blip r:embed="rId4">
            <a:alphaModFix/>
          </a:blip>
          <a:stretch>
            <a:fillRect/>
          </a:stretch>
        </p:blipFill>
        <p:spPr>
          <a:xfrm>
            <a:off x="124800" y="42500"/>
            <a:ext cx="990493" cy="97972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8" name="Shape 938"/>
        <p:cNvGrpSpPr/>
        <p:nvPr/>
      </p:nvGrpSpPr>
      <p:grpSpPr>
        <a:xfrm>
          <a:off x="0" y="0"/>
          <a:ext cx="0" cy="0"/>
          <a:chOff x="0" y="0"/>
          <a:chExt cx="0" cy="0"/>
        </a:xfrm>
      </p:grpSpPr>
      <p:sp>
        <p:nvSpPr>
          <p:cNvPr id="939" name="Google Shape;939;p114"/>
          <p:cNvSpPr txBox="1"/>
          <p:nvPr>
            <p:ph type="title"/>
          </p:nvPr>
        </p:nvSpPr>
        <p:spPr>
          <a:xfrm>
            <a:off x="838200" y="365126"/>
            <a:ext cx="10515600" cy="912600"/>
          </a:xfrm>
          <a:prstGeom prst="rect">
            <a:avLst/>
          </a:prstGeom>
        </p:spPr>
        <p:txBody>
          <a:bodyPr anchorCtr="0" anchor="ctr" bIns="60925" lIns="121900" spcFirstLastPara="1" rIns="121900" wrap="square" tIns="60925">
            <a:noAutofit/>
          </a:bodyPr>
          <a:lstStyle/>
          <a:p>
            <a:pPr indent="0" lvl="0" marL="0" rtl="0" algn="l">
              <a:spcBef>
                <a:spcPts val="0"/>
              </a:spcBef>
              <a:spcAft>
                <a:spcPts val="0"/>
              </a:spcAft>
              <a:buNone/>
            </a:pPr>
            <a:r>
              <a:rPr lang="en-US"/>
              <a:t>Virtual Weather Balloon Simulation</a:t>
            </a:r>
            <a:endParaRPr/>
          </a:p>
        </p:txBody>
      </p:sp>
      <p:pic>
        <p:nvPicPr>
          <p:cNvPr id="940" name="Google Shape;940;p114"/>
          <p:cNvPicPr preferRelativeResize="0"/>
          <p:nvPr/>
        </p:nvPicPr>
        <p:blipFill>
          <a:blip r:embed="rId3">
            <a:alphaModFix/>
          </a:blip>
          <a:stretch>
            <a:fillRect/>
          </a:stretch>
        </p:blipFill>
        <p:spPr>
          <a:xfrm>
            <a:off x="2271700" y="1351175"/>
            <a:ext cx="7648599" cy="5087749"/>
          </a:xfrm>
          <a:prstGeom prst="rect">
            <a:avLst/>
          </a:prstGeom>
          <a:noFill/>
          <a:ln>
            <a:noFill/>
          </a:ln>
        </p:spPr>
      </p:pic>
      <p:sp>
        <p:nvSpPr>
          <p:cNvPr id="941" name="Google Shape;941;p114"/>
          <p:cNvSpPr txBox="1"/>
          <p:nvPr/>
        </p:nvSpPr>
        <p:spPr>
          <a:xfrm>
            <a:off x="3704550" y="6438925"/>
            <a:ext cx="47829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u="sng">
                <a:solidFill>
                  <a:schemeClr val="hlink"/>
                </a:solidFill>
                <a:hlinkClick r:id="rId4"/>
              </a:rPr>
              <a:t>https://scied.ucar.edu/virtual-ballooning</a:t>
            </a:r>
            <a:endParaRPr sz="18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6" name="Shape 946"/>
        <p:cNvGrpSpPr/>
        <p:nvPr/>
      </p:nvGrpSpPr>
      <p:grpSpPr>
        <a:xfrm>
          <a:off x="0" y="0"/>
          <a:ext cx="0" cy="0"/>
          <a:chOff x="0" y="0"/>
          <a:chExt cx="0" cy="0"/>
        </a:xfrm>
      </p:grpSpPr>
      <p:sp>
        <p:nvSpPr>
          <p:cNvPr id="947" name="Google Shape;947;p115"/>
          <p:cNvSpPr txBox="1"/>
          <p:nvPr>
            <p:ph type="title"/>
          </p:nvPr>
        </p:nvSpPr>
        <p:spPr>
          <a:xfrm>
            <a:off x="850900" y="123752"/>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3900"/>
              <a:t>Investigation: Westview Middle School Data</a:t>
            </a:r>
            <a:endParaRPr/>
          </a:p>
        </p:txBody>
      </p:sp>
      <p:sp>
        <p:nvSpPr>
          <p:cNvPr id="948" name="Google Shape;948;p115"/>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949" name="Google Shape;949;p115"/>
          <p:cNvPicPr preferRelativeResize="0"/>
          <p:nvPr/>
        </p:nvPicPr>
        <p:blipFill rotWithShape="1">
          <a:blip r:embed="rId3">
            <a:alphaModFix/>
          </a:blip>
          <a:srcRect b="0" l="0" r="0" t="0"/>
          <a:stretch/>
        </p:blipFill>
        <p:spPr>
          <a:xfrm>
            <a:off x="2330889" y="1137948"/>
            <a:ext cx="7606739" cy="4972169"/>
          </a:xfrm>
          <a:prstGeom prst="rect">
            <a:avLst/>
          </a:prstGeom>
          <a:noFill/>
          <a:ln>
            <a:noFill/>
          </a:ln>
          <a:effectLst>
            <a:outerShdw blurRad="50800" rotWithShape="0" algn="t" dir="5400000" dist="381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3" name="Shape 953"/>
        <p:cNvGrpSpPr/>
        <p:nvPr/>
      </p:nvGrpSpPr>
      <p:grpSpPr>
        <a:xfrm>
          <a:off x="0" y="0"/>
          <a:ext cx="0" cy="0"/>
          <a:chOff x="0" y="0"/>
          <a:chExt cx="0" cy="0"/>
        </a:xfrm>
      </p:grpSpPr>
      <p:sp>
        <p:nvSpPr>
          <p:cNvPr id="954" name="Google Shape;954;p116"/>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Lunch Break- be ready to start at 1:15pm</a:t>
            </a:r>
            <a:endParaRPr sz="3600"/>
          </a:p>
        </p:txBody>
      </p:sp>
      <p:sp>
        <p:nvSpPr>
          <p:cNvPr id="955" name="Google Shape;955;p116"/>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956" name="Google Shape;956;p116"/>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957" name="Google Shape;957;p116"/>
          <p:cNvPicPr preferRelativeResize="0"/>
          <p:nvPr/>
        </p:nvPicPr>
        <p:blipFill>
          <a:blip r:embed="rId3">
            <a:alphaModFix/>
          </a:blip>
          <a:stretch>
            <a:fillRect/>
          </a:stretch>
        </p:blipFill>
        <p:spPr>
          <a:xfrm>
            <a:off x="2424275" y="1389763"/>
            <a:ext cx="7343438" cy="486298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sp>
        <p:nvSpPr>
          <p:cNvPr id="624" name="Google Shape;624;p81"/>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p81"/>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100"/>
              </a:spcBef>
              <a:spcAft>
                <a:spcPts val="0"/>
              </a:spcAft>
              <a:buNone/>
            </a:pPr>
            <a:r>
              <a:t/>
            </a:r>
            <a:endParaRPr/>
          </a:p>
        </p:txBody>
      </p:sp>
      <p:pic>
        <p:nvPicPr>
          <p:cNvPr id="626" name="Google Shape;626;p81"/>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627" name="Google Shape;627;p81"/>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2" name="Shape 962"/>
        <p:cNvGrpSpPr/>
        <p:nvPr/>
      </p:nvGrpSpPr>
      <p:grpSpPr>
        <a:xfrm>
          <a:off x="0" y="0"/>
          <a:ext cx="0" cy="0"/>
          <a:chOff x="0" y="0"/>
          <a:chExt cx="0" cy="0"/>
        </a:xfrm>
      </p:grpSpPr>
      <p:sp>
        <p:nvSpPr>
          <p:cNvPr id="963" name="Google Shape;963;p117"/>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Activities Exploration: Lessons 2 &amp; 3</a:t>
            </a:r>
            <a:endParaRPr/>
          </a:p>
        </p:txBody>
      </p:sp>
      <p:sp>
        <p:nvSpPr>
          <p:cNvPr id="964" name="Google Shape;964;p117"/>
          <p:cNvSpPr txBox="1"/>
          <p:nvPr>
            <p:ph idx="1" type="body"/>
          </p:nvPr>
        </p:nvSpPr>
        <p:spPr>
          <a:xfrm>
            <a:off x="838200" y="1453650"/>
            <a:ext cx="10515600" cy="49002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Try out each of the activities wearing your “student hat” first</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Refer to your Teacher Guide to begin thinking about how you would facilitate with students </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Work together… use the coaching prompts to ask each other questions</a:t>
            </a:r>
            <a:endParaRPr/>
          </a:p>
          <a:p>
            <a:pPr indent="0" lvl="0" marL="0" rtl="0" algn="l">
              <a:spcBef>
                <a:spcPts val="100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8" name="Shape 968"/>
        <p:cNvGrpSpPr/>
        <p:nvPr/>
      </p:nvGrpSpPr>
      <p:grpSpPr>
        <a:xfrm>
          <a:off x="0" y="0"/>
          <a:ext cx="0" cy="0"/>
          <a:chOff x="0" y="0"/>
          <a:chExt cx="0" cy="0"/>
        </a:xfrm>
      </p:grpSpPr>
      <p:sp>
        <p:nvSpPr>
          <p:cNvPr id="969" name="Google Shape;969;p118"/>
          <p:cNvSpPr txBox="1"/>
          <p:nvPr>
            <p:ph type="title"/>
          </p:nvPr>
        </p:nvSpPr>
        <p:spPr>
          <a:xfrm>
            <a:off x="1231900" y="381000"/>
            <a:ext cx="8558700" cy="18039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a:t>GLOBE Atmosphere Protocols</a:t>
            </a:r>
            <a:endParaRPr/>
          </a:p>
        </p:txBody>
      </p:sp>
      <p:sp>
        <p:nvSpPr>
          <p:cNvPr id="970" name="Google Shape;970;p118"/>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971" name="Google Shape;971;p118"/>
          <p:cNvPicPr preferRelativeResize="0"/>
          <p:nvPr/>
        </p:nvPicPr>
        <p:blipFill>
          <a:blip r:embed="rId3">
            <a:alphaModFix/>
          </a:blip>
          <a:stretch>
            <a:fillRect/>
          </a:stretch>
        </p:blipFill>
        <p:spPr>
          <a:xfrm>
            <a:off x="3207775" y="2090200"/>
            <a:ext cx="5171325" cy="41331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5" name="Shape 975"/>
        <p:cNvGrpSpPr/>
        <p:nvPr/>
      </p:nvGrpSpPr>
      <p:grpSpPr>
        <a:xfrm>
          <a:off x="0" y="0"/>
          <a:ext cx="0" cy="0"/>
          <a:chOff x="0" y="0"/>
          <a:chExt cx="0" cy="0"/>
        </a:xfrm>
      </p:grpSpPr>
      <p:sp>
        <p:nvSpPr>
          <p:cNvPr id="976" name="Google Shape;976;p119"/>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Break (10 min)</a:t>
            </a:r>
            <a:endParaRPr sz="3600"/>
          </a:p>
        </p:txBody>
      </p:sp>
      <p:sp>
        <p:nvSpPr>
          <p:cNvPr id="977" name="Google Shape;977;p119"/>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978" name="Google Shape;978;p119"/>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979" name="Google Shape;979;p119"/>
          <p:cNvPicPr preferRelativeResize="0"/>
          <p:nvPr/>
        </p:nvPicPr>
        <p:blipFill>
          <a:blip r:embed="rId3">
            <a:alphaModFix/>
          </a:blip>
          <a:stretch>
            <a:fillRect/>
          </a:stretch>
        </p:blipFill>
        <p:spPr>
          <a:xfrm>
            <a:off x="3378272" y="1769581"/>
            <a:ext cx="5435457" cy="362363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4" name="Shape 984"/>
        <p:cNvGrpSpPr/>
        <p:nvPr/>
      </p:nvGrpSpPr>
      <p:grpSpPr>
        <a:xfrm>
          <a:off x="0" y="0"/>
          <a:ext cx="0" cy="0"/>
          <a:chOff x="0" y="0"/>
          <a:chExt cx="0" cy="0"/>
        </a:xfrm>
      </p:grpSpPr>
      <p:sp>
        <p:nvSpPr>
          <p:cNvPr id="985" name="Google Shape;985;p120"/>
          <p:cNvSpPr txBox="1"/>
          <p:nvPr>
            <p:ph type="title"/>
          </p:nvPr>
        </p:nvSpPr>
        <p:spPr>
          <a:xfrm>
            <a:off x="428604" y="394720"/>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Make a model</a:t>
            </a:r>
            <a:endParaRPr/>
          </a:p>
        </p:txBody>
      </p:sp>
      <p:sp>
        <p:nvSpPr>
          <p:cNvPr id="986" name="Google Shape;986;p120"/>
          <p:cNvSpPr txBox="1"/>
          <p:nvPr>
            <p:ph idx="1" type="body"/>
          </p:nvPr>
        </p:nvSpPr>
        <p:spPr>
          <a:xfrm>
            <a:off x="428604" y="1538515"/>
            <a:ext cx="11160000" cy="4557600"/>
          </a:xfrm>
          <a:prstGeom prst="rect">
            <a:avLst/>
          </a:prstGeom>
          <a:noFill/>
          <a:ln>
            <a:noFill/>
          </a:ln>
        </p:spPr>
        <p:txBody>
          <a:bodyPr anchorCtr="0" anchor="t" bIns="60925" lIns="121900" spcFirstLastPara="1" rIns="121900" wrap="square" tIns="60925">
            <a:noAutofit/>
          </a:bodyPr>
          <a:lstStyle/>
          <a:p>
            <a:pPr indent="0" lvl="0" marL="0" rtl="0" algn="l">
              <a:lnSpc>
                <a:spcPct val="7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5</a:t>
            </a:r>
            <a:r>
              <a:rPr lang="en-US" sz="3200">
                <a:solidFill>
                  <a:srgbClr val="0B77C3"/>
                </a:solidFill>
                <a:latin typeface="Montserrat SemiBold"/>
                <a:ea typeface="Montserrat SemiBold"/>
                <a:cs typeface="Montserrat SemiBold"/>
                <a:sym typeface="Montserrat SemiBold"/>
              </a:rPr>
              <a:t>:</a:t>
            </a:r>
            <a:r>
              <a:rPr lang="en-US" sz="3200"/>
              <a:t> Make a model of how sunlight warms the atmosphere.</a:t>
            </a:r>
            <a:endParaRPr sz="3200"/>
          </a:p>
          <a:p>
            <a:pPr indent="0" lvl="0" marL="0" rtl="0" algn="l">
              <a:lnSpc>
                <a:spcPct val="70000"/>
              </a:lnSpc>
              <a:spcBef>
                <a:spcPts val="1000"/>
              </a:spcBef>
              <a:spcAft>
                <a:spcPts val="0"/>
              </a:spcAft>
              <a:buClr>
                <a:srgbClr val="595857"/>
              </a:buClr>
              <a:buSzPts val="1100"/>
              <a:buNone/>
            </a:pPr>
            <a:r>
              <a:t/>
            </a:r>
            <a:endParaRPr sz="1100"/>
          </a:p>
          <a:p>
            <a:pPr indent="0" lvl="0" marL="0" rtl="0" algn="l">
              <a:lnSpc>
                <a:spcPct val="70000"/>
              </a:lnSpc>
              <a:spcBef>
                <a:spcPts val="1000"/>
              </a:spcBef>
              <a:spcAft>
                <a:spcPts val="0"/>
              </a:spcAft>
              <a:buClr>
                <a:srgbClr val="595857"/>
              </a:buClr>
              <a:buSzPts val="3000"/>
              <a:buNone/>
            </a:pPr>
            <a:r>
              <a:rPr lang="en-US" sz="3000"/>
              <a:t>Your model should explain:</a:t>
            </a:r>
            <a:endParaRPr/>
          </a:p>
          <a:p>
            <a:pPr indent="-228600" lvl="1" marL="685800" rtl="0" algn="l">
              <a:lnSpc>
                <a:spcPct val="70000"/>
              </a:lnSpc>
              <a:spcBef>
                <a:spcPts val="1600"/>
              </a:spcBef>
              <a:spcAft>
                <a:spcPts val="0"/>
              </a:spcAft>
              <a:buClr>
                <a:srgbClr val="595857"/>
              </a:buClr>
              <a:buSzPts val="3000"/>
              <a:buChar char="•"/>
            </a:pPr>
            <a:r>
              <a:rPr lang="en-US" sz="3000"/>
              <a:t>How surface temperature is related to the sunlight</a:t>
            </a:r>
            <a:endParaRPr/>
          </a:p>
          <a:p>
            <a:pPr indent="-228600" lvl="1" marL="685800" rtl="0" algn="l">
              <a:lnSpc>
                <a:spcPct val="70000"/>
              </a:lnSpc>
              <a:spcBef>
                <a:spcPts val="1700"/>
              </a:spcBef>
              <a:spcAft>
                <a:spcPts val="0"/>
              </a:spcAft>
              <a:buClr>
                <a:srgbClr val="595857"/>
              </a:buClr>
              <a:buSzPts val="3000"/>
              <a:buChar char="•"/>
            </a:pPr>
            <a:r>
              <a:rPr lang="en-US" sz="3000"/>
              <a:t>How air temperature is related to surface temperature</a:t>
            </a:r>
            <a:endParaRPr/>
          </a:p>
          <a:p>
            <a:pPr indent="-228600" lvl="1" marL="685800" rtl="0" algn="l">
              <a:lnSpc>
                <a:spcPct val="70000"/>
              </a:lnSpc>
              <a:spcBef>
                <a:spcPts val="1700"/>
              </a:spcBef>
              <a:spcAft>
                <a:spcPts val="0"/>
              </a:spcAft>
              <a:buClr>
                <a:srgbClr val="595857"/>
              </a:buClr>
              <a:buSzPts val="3000"/>
              <a:buChar char="•"/>
            </a:pPr>
            <a:r>
              <a:rPr lang="en-US" sz="3000"/>
              <a:t>How the air temperature changes from the ground to higher altitudes</a:t>
            </a:r>
            <a:endParaRPr/>
          </a:p>
          <a:p>
            <a:pPr indent="-228600" lvl="1" marL="685800" rtl="0" algn="l">
              <a:lnSpc>
                <a:spcPct val="70000"/>
              </a:lnSpc>
              <a:spcBef>
                <a:spcPts val="1700"/>
              </a:spcBef>
              <a:spcAft>
                <a:spcPts val="0"/>
              </a:spcAft>
              <a:buClr>
                <a:srgbClr val="595857"/>
              </a:buClr>
              <a:buSzPts val="3000"/>
              <a:buChar char="•"/>
            </a:pPr>
            <a:r>
              <a:rPr lang="en-US" sz="3000"/>
              <a:t>How you know the above three things using evidence from temperature data</a:t>
            </a:r>
            <a:endParaRPr/>
          </a:p>
          <a:p>
            <a:pPr indent="0" lvl="0" marL="0" rtl="0" algn="l">
              <a:lnSpc>
                <a:spcPct val="70000"/>
              </a:lnSpc>
              <a:spcBef>
                <a:spcPts val="1100"/>
              </a:spcBef>
              <a:spcAft>
                <a:spcPts val="0"/>
              </a:spcAft>
              <a:buClr>
                <a:srgbClr val="595857"/>
              </a:buClr>
              <a:buSzPts val="2600"/>
              <a:buNone/>
            </a:pPr>
            <a:r>
              <a:t/>
            </a:r>
            <a:endParaRPr sz="2600"/>
          </a:p>
        </p:txBody>
      </p:sp>
      <p:sp>
        <p:nvSpPr>
          <p:cNvPr id="987" name="Google Shape;987;p120"/>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2" name="Shape 992"/>
        <p:cNvGrpSpPr/>
        <p:nvPr/>
      </p:nvGrpSpPr>
      <p:grpSpPr>
        <a:xfrm>
          <a:off x="0" y="0"/>
          <a:ext cx="0" cy="0"/>
          <a:chOff x="0" y="0"/>
          <a:chExt cx="0" cy="0"/>
        </a:xfrm>
      </p:grpSpPr>
      <p:sp>
        <p:nvSpPr>
          <p:cNvPr id="993" name="Google Shape;993;p121"/>
          <p:cNvSpPr txBox="1"/>
          <p:nvPr>
            <p:ph type="title"/>
          </p:nvPr>
        </p:nvSpPr>
        <p:spPr>
          <a:xfrm>
            <a:off x="451557" y="634376"/>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Get feedback on</a:t>
            </a:r>
            <a:r>
              <a:rPr lang="en-US"/>
              <a:t> your model</a:t>
            </a:r>
            <a:endParaRPr/>
          </a:p>
        </p:txBody>
      </p:sp>
      <p:sp>
        <p:nvSpPr>
          <p:cNvPr id="994" name="Google Shape;994;p121"/>
          <p:cNvSpPr txBox="1"/>
          <p:nvPr>
            <p:ph idx="1" type="body"/>
          </p:nvPr>
        </p:nvSpPr>
        <p:spPr>
          <a:xfrm>
            <a:off x="451550" y="1850875"/>
            <a:ext cx="11160000" cy="42666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None/>
            </a:pPr>
            <a:r>
              <a:rPr b="1" lang="en-US" sz="3200" u="sng"/>
              <a:t>Share-Trade</a:t>
            </a:r>
            <a:r>
              <a:rPr lang="en-US" sz="3200" u="sng"/>
              <a:t>:</a:t>
            </a:r>
            <a:endParaRPr sz="3200" u="sng"/>
          </a:p>
          <a:p>
            <a:pPr indent="-431800" lvl="0" marL="457200" rtl="0" algn="l">
              <a:lnSpc>
                <a:spcPct val="90000"/>
              </a:lnSpc>
              <a:spcBef>
                <a:spcPts val="0"/>
              </a:spcBef>
              <a:spcAft>
                <a:spcPts val="0"/>
              </a:spcAft>
              <a:buSzPts val="3200"/>
              <a:buChar char="•"/>
            </a:pPr>
            <a:r>
              <a:rPr b="1" lang="en-US" sz="3200"/>
              <a:t>Share </a:t>
            </a:r>
            <a:r>
              <a:rPr lang="en-US" sz="3200"/>
              <a:t>your model with a partner. Ask clarifying questions of each other. Be prepared to explain your partners model to others.</a:t>
            </a:r>
            <a:endParaRPr sz="3200"/>
          </a:p>
          <a:p>
            <a:pPr indent="-431800" lvl="0" marL="457200" rtl="0" algn="l">
              <a:lnSpc>
                <a:spcPct val="90000"/>
              </a:lnSpc>
              <a:spcBef>
                <a:spcPts val="0"/>
              </a:spcBef>
              <a:spcAft>
                <a:spcPts val="0"/>
              </a:spcAft>
              <a:buSzPts val="3200"/>
              <a:buChar char="•"/>
            </a:pPr>
            <a:r>
              <a:rPr b="1" lang="en-US" sz="3200"/>
              <a:t>Trade</a:t>
            </a:r>
            <a:r>
              <a:rPr lang="en-US" sz="3200"/>
              <a:t> papers (you no longer have your own model)</a:t>
            </a:r>
            <a:endParaRPr sz="3200"/>
          </a:p>
          <a:p>
            <a:pPr indent="-431800" lvl="0" marL="457200" rtl="0" algn="l">
              <a:lnSpc>
                <a:spcPct val="90000"/>
              </a:lnSpc>
              <a:spcBef>
                <a:spcPts val="0"/>
              </a:spcBef>
              <a:spcAft>
                <a:spcPts val="0"/>
              </a:spcAft>
              <a:buSzPts val="3200"/>
              <a:buChar char="•"/>
            </a:pPr>
            <a:r>
              <a:rPr lang="en-US" sz="3200"/>
              <a:t>Find a new partner and repeat the sharing.</a:t>
            </a:r>
            <a:endParaRPr sz="3200"/>
          </a:p>
          <a:p>
            <a:pPr indent="0" lvl="0" marL="0" rtl="0" algn="l">
              <a:lnSpc>
                <a:spcPct val="90000"/>
              </a:lnSpc>
              <a:spcBef>
                <a:spcPts val="1000"/>
              </a:spcBef>
              <a:spcAft>
                <a:spcPts val="0"/>
              </a:spcAft>
              <a:buNone/>
            </a:pPr>
            <a:r>
              <a:t/>
            </a:r>
            <a:endParaRPr sz="3200"/>
          </a:p>
          <a:p>
            <a:pPr indent="0" lvl="0" marL="0" rtl="0" algn="l">
              <a:lnSpc>
                <a:spcPct val="90000"/>
              </a:lnSpc>
              <a:spcBef>
                <a:spcPts val="1000"/>
              </a:spcBef>
              <a:spcAft>
                <a:spcPts val="0"/>
              </a:spcAft>
              <a:buNone/>
            </a:pPr>
            <a:r>
              <a:rPr b="1" lang="en-US" sz="3200"/>
              <a:t>Revise</a:t>
            </a:r>
            <a:r>
              <a:rPr lang="en-US" sz="3200"/>
              <a:t> your own model based on feedback from your discussions.</a:t>
            </a:r>
            <a:endParaRPr sz="3200"/>
          </a:p>
        </p:txBody>
      </p:sp>
      <p:sp>
        <p:nvSpPr>
          <p:cNvPr id="995" name="Google Shape;995;p121"/>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9" name="Shape 999"/>
        <p:cNvGrpSpPr/>
        <p:nvPr/>
      </p:nvGrpSpPr>
      <p:grpSpPr>
        <a:xfrm>
          <a:off x="0" y="0"/>
          <a:ext cx="0" cy="0"/>
          <a:chOff x="0" y="0"/>
          <a:chExt cx="0" cy="0"/>
        </a:xfrm>
      </p:grpSpPr>
      <p:sp>
        <p:nvSpPr>
          <p:cNvPr id="1000" name="Google Shape;1000;p122"/>
          <p:cNvSpPr txBox="1"/>
          <p:nvPr>
            <p:ph type="title"/>
          </p:nvPr>
        </p:nvSpPr>
        <p:spPr>
          <a:xfrm>
            <a:off x="838200" y="291675"/>
            <a:ext cx="10515600" cy="994500"/>
          </a:xfrm>
          <a:prstGeom prst="rect">
            <a:avLst/>
          </a:prstGeom>
          <a:noFill/>
          <a:ln>
            <a:noFill/>
          </a:ln>
        </p:spPr>
        <p:txBody>
          <a:bodyPr anchorCtr="0" anchor="ctr" bIns="45700" lIns="91425" spcFirstLastPara="1" rIns="91425" wrap="square" tIns="45700">
            <a:noAutofit/>
          </a:bodyPr>
          <a:lstStyle/>
          <a:p>
            <a:pPr indent="0" lvl="0" marL="457200" rtl="0" algn="ctr">
              <a:spcBef>
                <a:spcPts val="0"/>
              </a:spcBef>
              <a:spcAft>
                <a:spcPts val="0"/>
              </a:spcAft>
              <a:buClr>
                <a:schemeClr val="dk1"/>
              </a:buClr>
              <a:buSzPts val="1100"/>
              <a:buFont typeface="Arial"/>
              <a:buNone/>
            </a:pPr>
            <a:r>
              <a:rPr lang="en-US" sz="3600">
                <a:latin typeface="Raleway"/>
                <a:ea typeface="Raleway"/>
                <a:cs typeface="Raleway"/>
                <a:sym typeface="Raleway"/>
              </a:rPr>
              <a:t>Model Idea Tracker</a:t>
            </a:r>
            <a:endParaRPr sz="3600"/>
          </a:p>
        </p:txBody>
      </p:sp>
      <p:sp>
        <p:nvSpPr>
          <p:cNvPr id="1001" name="Google Shape;1001;p122"/>
          <p:cNvSpPr txBox="1"/>
          <p:nvPr>
            <p:ph idx="1" type="body"/>
          </p:nvPr>
        </p:nvSpPr>
        <p:spPr>
          <a:xfrm>
            <a:off x="838200" y="1847850"/>
            <a:ext cx="10515600" cy="4351200"/>
          </a:xfrm>
          <a:prstGeom prst="rect">
            <a:avLst/>
          </a:prstGeom>
          <a:noFill/>
          <a:ln>
            <a:noFill/>
          </a:ln>
        </p:spPr>
        <p:txBody>
          <a:bodyPr anchorCtr="0" anchor="t" bIns="45700" lIns="91425" spcFirstLastPara="1" rIns="91425" wrap="square" tIns="45700">
            <a:noAutofit/>
          </a:bodyPr>
          <a:lstStyle/>
          <a:p>
            <a:pPr indent="-342900" lvl="0" marL="457200" rtl="0" algn="l">
              <a:spcBef>
                <a:spcPts val="0"/>
              </a:spcBef>
              <a:spcAft>
                <a:spcPts val="0"/>
              </a:spcAft>
              <a:buSzPts val="1800"/>
              <a:buChar char="•"/>
            </a:pPr>
            <a:r>
              <a:rPr lang="en-US"/>
              <a:t>What ideas do we agree should be added to the Model Idea Tracker?</a:t>
            </a:r>
            <a:endParaRPr/>
          </a:p>
          <a:p>
            <a:pPr indent="0" lvl="0" marL="457200" rtl="0" algn="l">
              <a:spcBef>
                <a:spcPts val="0"/>
              </a:spcBef>
              <a:spcAft>
                <a:spcPts val="0"/>
              </a:spcAft>
              <a:buNone/>
            </a:pPr>
            <a:r>
              <a:t/>
            </a:r>
            <a:endParaRPr i="1" sz="2400"/>
          </a:p>
          <a:p>
            <a:pPr indent="0" lvl="0" marL="457200" rtl="0" algn="l">
              <a:spcBef>
                <a:spcPts val="0"/>
              </a:spcBef>
              <a:spcAft>
                <a:spcPts val="0"/>
              </a:spcAft>
              <a:buNone/>
            </a:pPr>
            <a:r>
              <a:rPr i="1" lang="en-US" sz="2400"/>
              <a:t>The Model Idea Tracker is used to record consensus ideas that help explain a phenomenon.  These ideas are generated by students and agreed upon as a class</a:t>
            </a:r>
            <a:r>
              <a:rPr i="1" lang="en-US"/>
              <a:t>.</a:t>
            </a:r>
            <a:endParaRPr i="1"/>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
        <p:nvSpPr>
          <p:cNvPr id="1002" name="Google Shape;1002;p122"/>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003" name="Google Shape;1003;p122"/>
          <p:cNvPicPr preferRelativeResize="0"/>
          <p:nvPr/>
        </p:nvPicPr>
        <p:blipFill>
          <a:blip r:embed="rId3">
            <a:alphaModFix/>
          </a:blip>
          <a:stretch>
            <a:fillRect/>
          </a:stretch>
        </p:blipFill>
        <p:spPr>
          <a:xfrm>
            <a:off x="2868241" y="291675"/>
            <a:ext cx="994521" cy="994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8" name="Shape 1008"/>
        <p:cNvGrpSpPr/>
        <p:nvPr/>
      </p:nvGrpSpPr>
      <p:grpSpPr>
        <a:xfrm>
          <a:off x="0" y="0"/>
          <a:ext cx="0" cy="0"/>
          <a:chOff x="0" y="0"/>
          <a:chExt cx="0" cy="0"/>
        </a:xfrm>
      </p:grpSpPr>
      <p:sp>
        <p:nvSpPr>
          <p:cNvPr id="1009" name="Google Shape;1009;p123"/>
          <p:cNvSpPr txBox="1"/>
          <p:nvPr>
            <p:ph type="title"/>
          </p:nvPr>
        </p:nvSpPr>
        <p:spPr>
          <a:xfrm>
            <a:off x="838200" y="1736613"/>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4800"/>
              <a:t>Why are there storms on some days but not others?</a:t>
            </a:r>
            <a:endParaRPr sz="4800"/>
          </a:p>
        </p:txBody>
      </p:sp>
      <p:pic>
        <p:nvPicPr>
          <p:cNvPr id="1010" name="Google Shape;1010;p123"/>
          <p:cNvPicPr preferRelativeResize="0"/>
          <p:nvPr/>
        </p:nvPicPr>
        <p:blipFill>
          <a:blip r:embed="rId3">
            <a:alphaModFix/>
          </a:blip>
          <a:stretch>
            <a:fillRect/>
          </a:stretch>
        </p:blipFill>
        <p:spPr>
          <a:xfrm>
            <a:off x="8774175" y="536975"/>
            <a:ext cx="2453975" cy="22177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5" name="Shape 1015"/>
        <p:cNvGrpSpPr/>
        <p:nvPr/>
      </p:nvGrpSpPr>
      <p:grpSpPr>
        <a:xfrm>
          <a:off x="0" y="0"/>
          <a:ext cx="0" cy="0"/>
          <a:chOff x="0" y="0"/>
          <a:chExt cx="0" cy="0"/>
        </a:xfrm>
      </p:grpSpPr>
      <p:sp>
        <p:nvSpPr>
          <p:cNvPr id="1016" name="Google Shape;1016;p124"/>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Science Talk</a:t>
            </a:r>
            <a:endParaRPr/>
          </a:p>
        </p:txBody>
      </p:sp>
      <p:pic>
        <p:nvPicPr>
          <p:cNvPr id="1017" name="Google Shape;1017;p124" title="Moisture.mp4">
            <a:hlinkClick r:id="rId3"/>
          </p:cNvPr>
          <p:cNvPicPr preferRelativeResize="0"/>
          <p:nvPr/>
        </p:nvPicPr>
        <p:blipFill>
          <a:blip r:embed="rId4">
            <a:alphaModFix/>
          </a:blip>
          <a:stretch>
            <a:fillRect/>
          </a:stretch>
        </p:blipFill>
        <p:spPr>
          <a:xfrm>
            <a:off x="2959237" y="1648662"/>
            <a:ext cx="6273524" cy="47051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2" name="Shape 1022"/>
        <p:cNvGrpSpPr/>
        <p:nvPr/>
      </p:nvGrpSpPr>
      <p:grpSpPr>
        <a:xfrm>
          <a:off x="0" y="0"/>
          <a:ext cx="0" cy="0"/>
          <a:chOff x="0" y="0"/>
          <a:chExt cx="0" cy="0"/>
        </a:xfrm>
      </p:grpSpPr>
      <p:sp>
        <p:nvSpPr>
          <p:cNvPr id="1023" name="Google Shape;1023;p125"/>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024" name="Google Shape;1024;p125"/>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1025" name="Google Shape;1025;p125"/>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0" name="Shape 1030"/>
        <p:cNvGrpSpPr/>
        <p:nvPr/>
      </p:nvGrpSpPr>
      <p:grpSpPr>
        <a:xfrm>
          <a:off x="0" y="0"/>
          <a:ext cx="0" cy="0"/>
          <a:chOff x="0" y="0"/>
          <a:chExt cx="0" cy="0"/>
        </a:xfrm>
      </p:grpSpPr>
      <p:sp>
        <p:nvSpPr>
          <p:cNvPr id="1031" name="Google Shape;1031;p126"/>
          <p:cNvSpPr txBox="1"/>
          <p:nvPr>
            <p:ph type="title"/>
          </p:nvPr>
        </p:nvSpPr>
        <p:spPr>
          <a:xfrm>
            <a:off x="838200" y="105600"/>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800"/>
              <a:buFont typeface="Calibri"/>
              <a:buNone/>
            </a:pPr>
            <a:r>
              <a:rPr b="1" i="0" lang="en-US" sz="3200" u="none" cap="none" strike="noStrike">
                <a:solidFill>
                  <a:schemeClr val="dk2"/>
                </a:solidFill>
                <a:latin typeface="Raleway"/>
                <a:ea typeface="Raleway"/>
                <a:cs typeface="Raleway"/>
                <a:sym typeface="Raleway"/>
              </a:rPr>
              <a:t>Dewpoint Temperature</a:t>
            </a:r>
            <a:r>
              <a:rPr b="1" lang="en-US" sz="3200">
                <a:solidFill>
                  <a:schemeClr val="dk2"/>
                </a:solidFill>
                <a:latin typeface="Raleway"/>
                <a:ea typeface="Raleway"/>
                <a:cs typeface="Raleway"/>
                <a:sym typeface="Raleway"/>
              </a:rPr>
              <a:t> </a:t>
            </a:r>
            <a:r>
              <a:rPr b="1" i="0" lang="en-US" sz="3200" u="none" cap="none" strike="noStrike">
                <a:solidFill>
                  <a:schemeClr val="dk2"/>
                </a:solidFill>
                <a:latin typeface="Raleway"/>
                <a:ea typeface="Raleway"/>
                <a:cs typeface="Raleway"/>
                <a:sym typeface="Raleway"/>
              </a:rPr>
              <a:t>&amp; Saturation</a:t>
            </a:r>
            <a:endParaRPr b="1" i="0" sz="3200" u="none" cap="none" strike="noStrike">
              <a:solidFill>
                <a:schemeClr val="dk2"/>
              </a:solidFill>
              <a:latin typeface="Raleway"/>
              <a:ea typeface="Raleway"/>
              <a:cs typeface="Raleway"/>
              <a:sym typeface="Raleway"/>
            </a:endParaRPr>
          </a:p>
        </p:txBody>
      </p:sp>
      <p:sp>
        <p:nvSpPr>
          <p:cNvPr id="1032" name="Google Shape;1032;p126"/>
          <p:cNvSpPr txBox="1"/>
          <p:nvPr/>
        </p:nvSpPr>
        <p:spPr>
          <a:xfrm>
            <a:off x="692700" y="1206575"/>
            <a:ext cx="9448800" cy="357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200"/>
              <a:buFont typeface="Calibri"/>
              <a:buNone/>
            </a:pPr>
            <a:r>
              <a:rPr b="1" i="0" lang="en-US" sz="2000" u="none" cap="none" strike="noStrike">
                <a:solidFill>
                  <a:srgbClr val="595857"/>
                </a:solidFill>
                <a:latin typeface="Open Sans"/>
                <a:ea typeface="Open Sans"/>
                <a:cs typeface="Open Sans"/>
                <a:sym typeface="Open Sans"/>
              </a:rPr>
              <a:t>Dewpoint </a:t>
            </a:r>
            <a:r>
              <a:rPr i="0" lang="en-US" sz="2000" u="none" cap="none" strike="noStrike">
                <a:solidFill>
                  <a:srgbClr val="595857"/>
                </a:solidFill>
                <a:latin typeface="Open Sans"/>
                <a:ea typeface="Open Sans"/>
                <a:cs typeface="Open Sans"/>
                <a:sym typeface="Open Sans"/>
              </a:rPr>
              <a:t> - temperature to which air is cooled to reach saturation </a:t>
            </a:r>
            <a:endParaRPr sz="2000">
              <a:solidFill>
                <a:srgbClr val="595857"/>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1000"/>
              <a:buFont typeface="Calibri"/>
              <a:buNone/>
            </a:pPr>
            <a:r>
              <a:rPr i="0" lang="en-US" sz="1000" u="none" cap="none" strike="noStrike">
                <a:solidFill>
                  <a:srgbClr val="595857"/>
                </a:solidFill>
                <a:latin typeface="Open Sans"/>
                <a:ea typeface="Open Sans"/>
                <a:cs typeface="Open Sans"/>
                <a:sym typeface="Open Sans"/>
              </a:rPr>
              <a:t> </a:t>
            </a:r>
            <a:endParaRPr>
              <a:solidFill>
                <a:srgbClr val="595857"/>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2200"/>
              <a:buFont typeface="Calibri"/>
              <a:buNone/>
            </a:pPr>
            <a:r>
              <a:rPr i="0" lang="en-US" sz="2000" u="none" cap="none" strike="noStrike">
                <a:solidFill>
                  <a:srgbClr val="595857"/>
                </a:solidFill>
                <a:latin typeface="Open Sans"/>
                <a:ea typeface="Open Sans"/>
                <a:cs typeface="Open Sans"/>
                <a:sym typeface="Open Sans"/>
              </a:rPr>
              <a:t>When air is </a:t>
            </a:r>
            <a:r>
              <a:rPr b="1" i="0" lang="en-US" sz="2000" u="none" cap="none" strike="noStrike">
                <a:solidFill>
                  <a:srgbClr val="595857"/>
                </a:solidFill>
                <a:latin typeface="Open Sans"/>
                <a:ea typeface="Open Sans"/>
                <a:cs typeface="Open Sans"/>
                <a:sym typeface="Open Sans"/>
              </a:rPr>
              <a:t>saturated,  </a:t>
            </a:r>
            <a:r>
              <a:rPr i="0" lang="en-US" sz="2000" u="none" cap="none" strike="noStrike">
                <a:solidFill>
                  <a:srgbClr val="595857"/>
                </a:solidFill>
                <a:latin typeface="Open Sans"/>
                <a:ea typeface="Open Sans"/>
                <a:cs typeface="Open Sans"/>
                <a:sym typeface="Open Sans"/>
              </a:rPr>
              <a:t>humidity is 100% (</a:t>
            </a:r>
            <a:r>
              <a:rPr lang="en-US" sz="2000">
                <a:solidFill>
                  <a:srgbClr val="595857"/>
                </a:solidFill>
                <a:latin typeface="Open Sans"/>
                <a:ea typeface="Open Sans"/>
                <a:cs typeface="Open Sans"/>
                <a:sym typeface="Open Sans"/>
              </a:rPr>
              <a:t>rate of evaporation = rate of condensation</a:t>
            </a:r>
            <a:r>
              <a:rPr i="0" lang="en-US" sz="2000" u="none" cap="none" strike="noStrike">
                <a:solidFill>
                  <a:srgbClr val="595857"/>
                </a:solidFill>
                <a:latin typeface="Open Sans"/>
                <a:ea typeface="Open Sans"/>
                <a:cs typeface="Open Sans"/>
                <a:sym typeface="Open Sans"/>
              </a:rPr>
              <a:t>)</a:t>
            </a:r>
            <a:endParaRPr sz="2200">
              <a:solidFill>
                <a:srgbClr val="595857"/>
              </a:solidFill>
              <a:latin typeface="Open Sans"/>
              <a:ea typeface="Open Sans"/>
              <a:cs typeface="Open Sans"/>
              <a:sym typeface="Open Sans"/>
            </a:endParaRPr>
          </a:p>
          <a:p>
            <a:pPr indent="-342900" lvl="1" marL="1371600" marR="0" rtl="0" algn="l">
              <a:lnSpc>
                <a:spcPct val="100000"/>
              </a:lnSpc>
              <a:spcBef>
                <a:spcPts val="0"/>
              </a:spcBef>
              <a:spcAft>
                <a:spcPts val="0"/>
              </a:spcAft>
              <a:buClr>
                <a:srgbClr val="595857"/>
              </a:buClr>
              <a:buSzPts val="1800"/>
              <a:buFont typeface="Open Sans"/>
              <a:buChar char="○"/>
            </a:pPr>
            <a:r>
              <a:rPr i="0" lang="en-US" sz="1800" u="none" cap="none" strike="noStrike">
                <a:solidFill>
                  <a:srgbClr val="595857"/>
                </a:solidFill>
                <a:latin typeface="Open Sans"/>
                <a:ea typeface="Open Sans"/>
                <a:cs typeface="Open Sans"/>
                <a:sym typeface="Open Sans"/>
              </a:rPr>
              <a:t>At saturation, air temperature is the same as the dewpoint.</a:t>
            </a:r>
            <a:endParaRPr sz="1800">
              <a:solidFill>
                <a:srgbClr val="595857"/>
              </a:solidFill>
              <a:latin typeface="Open Sans"/>
              <a:ea typeface="Open Sans"/>
              <a:cs typeface="Open Sans"/>
              <a:sym typeface="Open Sans"/>
            </a:endParaRPr>
          </a:p>
          <a:p>
            <a:pPr indent="-342900" lvl="1" marL="1371600" marR="0" rtl="0" algn="l">
              <a:lnSpc>
                <a:spcPct val="100000"/>
              </a:lnSpc>
              <a:spcBef>
                <a:spcPts val="0"/>
              </a:spcBef>
              <a:spcAft>
                <a:spcPts val="0"/>
              </a:spcAft>
              <a:buClr>
                <a:srgbClr val="595857"/>
              </a:buClr>
              <a:buSzPts val="1800"/>
              <a:buFont typeface="Open Sans"/>
              <a:buChar char="○"/>
            </a:pPr>
            <a:r>
              <a:rPr i="0" lang="en-US" sz="1800" u="none" cap="none" strike="noStrike">
                <a:solidFill>
                  <a:srgbClr val="595857"/>
                </a:solidFill>
                <a:latin typeface="Open Sans"/>
                <a:ea typeface="Open Sans"/>
                <a:cs typeface="Open Sans"/>
                <a:sym typeface="Open Sans"/>
              </a:rPr>
              <a:t>Saturation can result in fog, clouds, and possibly precipitation.</a:t>
            </a:r>
            <a:endParaRPr i="0" sz="1800" u="none" cap="none" strike="noStrike">
              <a:solidFill>
                <a:srgbClr val="595857"/>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200"/>
              <a:buFont typeface="Arial"/>
              <a:buNone/>
            </a:pPr>
            <a:r>
              <a:t/>
            </a:r>
            <a:endParaRPr i="0" sz="18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Calibri"/>
              <a:ea typeface="Calibri"/>
              <a:cs typeface="Calibri"/>
              <a:sym typeface="Calibri"/>
            </a:endParaRPr>
          </a:p>
        </p:txBody>
      </p:sp>
      <p:pic>
        <p:nvPicPr>
          <p:cNvPr id="1033" name="Google Shape;1033;p126"/>
          <p:cNvPicPr preferRelativeResize="0"/>
          <p:nvPr/>
        </p:nvPicPr>
        <p:blipFill rotWithShape="1">
          <a:blip r:embed="rId3">
            <a:alphaModFix/>
          </a:blip>
          <a:srcRect b="0" l="0" r="0" t="0"/>
          <a:stretch/>
        </p:blipFill>
        <p:spPr>
          <a:xfrm>
            <a:off x="919597" y="3569522"/>
            <a:ext cx="3637830" cy="2423704"/>
          </a:xfrm>
          <a:prstGeom prst="rect">
            <a:avLst/>
          </a:prstGeom>
          <a:noFill/>
          <a:ln>
            <a:noFill/>
          </a:ln>
        </p:spPr>
      </p:pic>
      <p:pic>
        <p:nvPicPr>
          <p:cNvPr id="1034" name="Google Shape;1034;p126"/>
          <p:cNvPicPr preferRelativeResize="0"/>
          <p:nvPr/>
        </p:nvPicPr>
        <p:blipFill rotWithShape="1">
          <a:blip r:embed="rId4">
            <a:alphaModFix/>
          </a:blip>
          <a:srcRect b="0" l="0" r="0" t="0"/>
          <a:stretch/>
        </p:blipFill>
        <p:spPr>
          <a:xfrm>
            <a:off x="6215140" y="3558747"/>
            <a:ext cx="3678704" cy="2445256"/>
          </a:xfrm>
          <a:prstGeom prst="rect">
            <a:avLst/>
          </a:prstGeom>
          <a:noFill/>
          <a:ln>
            <a:noFill/>
          </a:ln>
        </p:spPr>
      </p:pic>
      <p:sp>
        <p:nvSpPr>
          <p:cNvPr id="1035" name="Google Shape;1035;p126"/>
          <p:cNvSpPr txBox="1"/>
          <p:nvPr/>
        </p:nvSpPr>
        <p:spPr>
          <a:xfrm>
            <a:off x="2257008" y="3275102"/>
            <a:ext cx="24861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i="0" lang="en-US" sz="1400" u="none" cap="none" strike="noStrike">
                <a:solidFill>
                  <a:srgbClr val="595857"/>
                </a:solidFill>
                <a:latin typeface="Open Sans"/>
                <a:ea typeface="Open Sans"/>
                <a:cs typeface="Open Sans"/>
                <a:sym typeface="Open Sans"/>
              </a:rPr>
              <a:t>Low Humidity</a:t>
            </a:r>
            <a:endParaRPr i="0" sz="1400" u="none" cap="none" strike="noStrike">
              <a:solidFill>
                <a:srgbClr val="595857"/>
              </a:solidFill>
              <a:latin typeface="Open Sans"/>
              <a:ea typeface="Open Sans"/>
              <a:cs typeface="Open Sans"/>
              <a:sym typeface="Open Sans"/>
            </a:endParaRPr>
          </a:p>
        </p:txBody>
      </p:sp>
      <p:sp>
        <p:nvSpPr>
          <p:cNvPr id="1036" name="Google Shape;1036;p126"/>
          <p:cNvSpPr txBox="1"/>
          <p:nvPr/>
        </p:nvSpPr>
        <p:spPr>
          <a:xfrm>
            <a:off x="7807449" y="3226120"/>
            <a:ext cx="2486100" cy="307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i="0" lang="en-US" sz="1400" u="none" cap="none" strike="noStrike">
                <a:solidFill>
                  <a:srgbClr val="595857"/>
                </a:solidFill>
                <a:latin typeface="Open Sans"/>
                <a:ea typeface="Open Sans"/>
                <a:cs typeface="Open Sans"/>
                <a:sym typeface="Open Sans"/>
              </a:rPr>
              <a:t>High Humidity</a:t>
            </a:r>
            <a:endParaRPr i="0" sz="1400" u="none" cap="none" strike="noStrike">
              <a:solidFill>
                <a:srgbClr val="595857"/>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1" name="Shape 631"/>
        <p:cNvGrpSpPr/>
        <p:nvPr/>
      </p:nvGrpSpPr>
      <p:grpSpPr>
        <a:xfrm>
          <a:off x="0" y="0"/>
          <a:ext cx="0" cy="0"/>
          <a:chOff x="0" y="0"/>
          <a:chExt cx="0" cy="0"/>
        </a:xfrm>
      </p:grpSpPr>
      <p:sp>
        <p:nvSpPr>
          <p:cNvPr id="632" name="Google Shape;632;p82"/>
          <p:cNvSpPr txBox="1"/>
          <p:nvPr>
            <p:ph type="title"/>
          </p:nvPr>
        </p:nvSpPr>
        <p:spPr>
          <a:xfrm>
            <a:off x="594725" y="351600"/>
            <a:ext cx="10759200" cy="1090500"/>
          </a:xfrm>
          <a:prstGeom prst="rect">
            <a:avLst/>
          </a:prstGeom>
          <a:noFill/>
          <a:ln>
            <a:noFill/>
          </a:ln>
        </p:spPr>
        <p:txBody>
          <a:bodyPr anchorCtr="0" anchor="ctr" bIns="45700" lIns="91425" spcFirstLastPara="1" rIns="91425" wrap="square" tIns="45700">
            <a:noAutofit/>
          </a:bodyPr>
          <a:lstStyle/>
          <a:p>
            <a:pPr indent="-50800" lvl="0" marL="228600" rtl="0" algn="l">
              <a:spcBef>
                <a:spcPts val="0"/>
              </a:spcBef>
              <a:spcAft>
                <a:spcPts val="0"/>
              </a:spcAft>
              <a:buClr>
                <a:srgbClr val="595857"/>
              </a:buClr>
              <a:buSzPts val="2800"/>
              <a:buFont typeface="Arial"/>
              <a:buNone/>
            </a:pPr>
            <a:r>
              <a:rPr lang="en-US" sz="3600"/>
              <a:t>Teaching the science of weather is challenging.</a:t>
            </a:r>
            <a:endParaRPr sz="3600"/>
          </a:p>
        </p:txBody>
      </p:sp>
      <p:sp>
        <p:nvSpPr>
          <p:cNvPr id="633" name="Google Shape;633;p82"/>
          <p:cNvSpPr txBox="1"/>
          <p:nvPr>
            <p:ph idx="1" type="body"/>
          </p:nvPr>
        </p:nvSpPr>
        <p:spPr>
          <a:xfrm>
            <a:off x="838200" y="1184125"/>
            <a:ext cx="10515600" cy="5014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a:p>
          <a:p>
            <a:pPr indent="-342900" lvl="0" marL="457200" rtl="0" algn="l">
              <a:lnSpc>
                <a:spcPct val="150000"/>
              </a:lnSpc>
              <a:spcBef>
                <a:spcPts val="0"/>
              </a:spcBef>
              <a:spcAft>
                <a:spcPts val="0"/>
              </a:spcAft>
              <a:buSzPts val="1800"/>
              <a:buChar char="•"/>
            </a:pPr>
            <a:r>
              <a:rPr lang="en-US"/>
              <a:t>Processes involved are difficult to observe</a:t>
            </a:r>
            <a:endParaRPr/>
          </a:p>
          <a:p>
            <a:pPr indent="-342900" lvl="0" marL="457200" rtl="0" algn="l">
              <a:lnSpc>
                <a:spcPct val="150000"/>
              </a:lnSpc>
              <a:spcBef>
                <a:spcPts val="0"/>
              </a:spcBef>
              <a:spcAft>
                <a:spcPts val="0"/>
              </a:spcAft>
              <a:buClr>
                <a:srgbClr val="4A86E8"/>
              </a:buClr>
              <a:buSzPts val="1800"/>
              <a:buChar char="•"/>
            </a:pPr>
            <a:r>
              <a:rPr lang="en-US">
                <a:solidFill>
                  <a:srgbClr val="4A86E8"/>
                </a:solidFill>
              </a:rPr>
              <a:t>The atmosphere is a chaotic system</a:t>
            </a:r>
            <a:endParaRPr>
              <a:solidFill>
                <a:srgbClr val="4A86E8"/>
              </a:solidFill>
            </a:endParaRPr>
          </a:p>
          <a:p>
            <a:pPr indent="-342900" lvl="0" marL="457200" rtl="0" algn="l">
              <a:lnSpc>
                <a:spcPct val="100000"/>
              </a:lnSpc>
              <a:spcBef>
                <a:spcPts val="0"/>
              </a:spcBef>
              <a:spcAft>
                <a:spcPts val="0"/>
              </a:spcAft>
              <a:buSzPts val="1800"/>
              <a:buChar char="•"/>
            </a:pPr>
            <a:r>
              <a:rPr lang="en-US"/>
              <a:t>How you experience weather is different depending on where you are on the Earth</a:t>
            </a:r>
            <a:endParaRPr/>
          </a:p>
          <a:p>
            <a:pPr indent="0" lvl="0" marL="0" rtl="0" algn="l">
              <a:lnSpc>
                <a:spcPct val="100000"/>
              </a:lnSpc>
              <a:spcBef>
                <a:spcPts val="0"/>
              </a:spcBef>
              <a:spcAft>
                <a:spcPts val="0"/>
              </a:spcAft>
              <a:buNone/>
            </a:pPr>
            <a:r>
              <a:t/>
            </a:r>
            <a:endParaRPr sz="1400"/>
          </a:p>
          <a:p>
            <a:pPr indent="-342900" lvl="0" marL="457200" rtl="0" algn="l">
              <a:lnSpc>
                <a:spcPct val="150000"/>
              </a:lnSpc>
              <a:spcBef>
                <a:spcPts val="0"/>
              </a:spcBef>
              <a:spcAft>
                <a:spcPts val="0"/>
              </a:spcAft>
              <a:buClr>
                <a:srgbClr val="4A86E8"/>
              </a:buClr>
              <a:buSzPts val="1800"/>
              <a:buChar char="•"/>
            </a:pPr>
            <a:r>
              <a:rPr lang="en-US">
                <a:solidFill>
                  <a:srgbClr val="4A86E8"/>
                </a:solidFill>
              </a:rPr>
              <a:t>Many unknowns, even for weather scientists!</a:t>
            </a:r>
            <a:endParaRPr>
              <a:solidFill>
                <a:srgbClr val="4A86E8"/>
              </a:solidFill>
            </a:endParaRPr>
          </a:p>
          <a:p>
            <a:pPr indent="-342900" lvl="0" marL="457200" rtl="0" algn="l">
              <a:lnSpc>
                <a:spcPct val="150000"/>
              </a:lnSpc>
              <a:spcBef>
                <a:spcPts val="0"/>
              </a:spcBef>
              <a:spcAft>
                <a:spcPts val="0"/>
              </a:spcAft>
              <a:buSzPts val="1800"/>
              <a:buChar char="•"/>
            </a:pPr>
            <a:r>
              <a:rPr lang="en-US"/>
              <a:t>Misconceptions are prevalent</a:t>
            </a:r>
            <a:endParaRPr/>
          </a:p>
          <a:p>
            <a:pPr indent="-342900" lvl="0" marL="457200" rtl="0" algn="l">
              <a:lnSpc>
                <a:spcPct val="150000"/>
              </a:lnSpc>
              <a:spcBef>
                <a:spcPts val="0"/>
              </a:spcBef>
              <a:spcAft>
                <a:spcPts val="0"/>
              </a:spcAft>
              <a:buClr>
                <a:srgbClr val="4A86E8"/>
              </a:buClr>
              <a:buSzPts val="1800"/>
              <a:buChar char="•"/>
            </a:pPr>
            <a:r>
              <a:rPr lang="en-US">
                <a:solidFill>
                  <a:srgbClr val="4A86E8"/>
                </a:solidFill>
              </a:rPr>
              <a:t>Background knowledge required</a:t>
            </a:r>
            <a:endParaRPr>
              <a:solidFill>
                <a:srgbClr val="4A86E8"/>
              </a:solidFill>
            </a:endParaRPr>
          </a:p>
        </p:txBody>
      </p:sp>
      <p:sp>
        <p:nvSpPr>
          <p:cNvPr id="634" name="Google Shape;634;p82"/>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1000"/>
                                        <p:tgtEl>
                                          <p:spTgt spid="6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1" name="Shape 1041"/>
        <p:cNvGrpSpPr/>
        <p:nvPr/>
      </p:nvGrpSpPr>
      <p:grpSpPr>
        <a:xfrm>
          <a:off x="0" y="0"/>
          <a:ext cx="0" cy="0"/>
          <a:chOff x="0" y="0"/>
          <a:chExt cx="0" cy="0"/>
        </a:xfrm>
      </p:grpSpPr>
      <p:sp>
        <p:nvSpPr>
          <p:cNvPr id="1042" name="Google Shape;1042;p127"/>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043" name="Google Shape;1043;p127"/>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1044" name="Google Shape;1044;p127"/>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9" name="Shape 1049"/>
        <p:cNvGrpSpPr/>
        <p:nvPr/>
      </p:nvGrpSpPr>
      <p:grpSpPr>
        <a:xfrm>
          <a:off x="0" y="0"/>
          <a:ext cx="0" cy="0"/>
          <a:chOff x="0" y="0"/>
          <a:chExt cx="0" cy="0"/>
        </a:xfrm>
      </p:grpSpPr>
      <p:pic>
        <p:nvPicPr>
          <p:cNvPr id="1050" name="Google Shape;1050;p128"/>
          <p:cNvPicPr preferRelativeResize="0"/>
          <p:nvPr/>
        </p:nvPicPr>
        <p:blipFill rotWithShape="1">
          <a:blip r:embed="rId3">
            <a:alphaModFix/>
          </a:blip>
          <a:srcRect b="0" l="0" r="0" t="32464"/>
          <a:stretch/>
        </p:blipFill>
        <p:spPr>
          <a:xfrm>
            <a:off x="513183" y="1768250"/>
            <a:ext cx="11165634" cy="2885575"/>
          </a:xfrm>
          <a:prstGeom prst="rect">
            <a:avLst/>
          </a:prstGeom>
          <a:noFill/>
          <a:ln>
            <a:noFill/>
          </a:ln>
          <a:effectLst>
            <a:outerShdw blurRad="57150" rotWithShape="0" algn="bl" dir="5400000" dist="19050">
              <a:srgbClr val="000000">
                <a:alpha val="50000"/>
              </a:srgbClr>
            </a:outerShdw>
          </a:effectLst>
        </p:spPr>
      </p:pic>
      <p:sp>
        <p:nvSpPr>
          <p:cNvPr id="1051" name="Google Shape;1051;p128"/>
          <p:cNvSpPr/>
          <p:nvPr/>
        </p:nvSpPr>
        <p:spPr>
          <a:xfrm>
            <a:off x="682533" y="1768250"/>
            <a:ext cx="1408500" cy="594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5" name="Shape 1055"/>
        <p:cNvGrpSpPr/>
        <p:nvPr/>
      </p:nvGrpSpPr>
      <p:grpSpPr>
        <a:xfrm>
          <a:off x="0" y="0"/>
          <a:ext cx="0" cy="0"/>
          <a:chOff x="0" y="0"/>
          <a:chExt cx="0" cy="0"/>
        </a:xfrm>
      </p:grpSpPr>
      <p:sp>
        <p:nvSpPr>
          <p:cNvPr id="1056" name="Google Shape;1056;p129"/>
          <p:cNvSpPr txBox="1"/>
          <p:nvPr>
            <p:ph type="title"/>
          </p:nvPr>
        </p:nvSpPr>
        <p:spPr>
          <a:xfrm>
            <a:off x="2069100" y="291675"/>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Comparing a sunny day and a stormy day</a:t>
            </a:r>
            <a:endParaRPr sz="3600"/>
          </a:p>
        </p:txBody>
      </p:sp>
      <p:sp>
        <p:nvSpPr>
          <p:cNvPr id="1057" name="Google Shape;1057;p129"/>
          <p:cNvSpPr txBox="1"/>
          <p:nvPr>
            <p:ph idx="11" type="ftr"/>
          </p:nvPr>
        </p:nvSpPr>
        <p:spPr>
          <a:xfrm>
            <a:off x="317500" y="65849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 2019 University Corporation for Atmospheric Research. All Rights Reserved </a:t>
            </a:r>
            <a:endParaRPr/>
          </a:p>
          <a:p>
            <a:pPr indent="0" lvl="0" marL="0" rtl="0" algn="l">
              <a:spcBef>
                <a:spcPts val="0"/>
              </a:spcBef>
              <a:spcAft>
                <a:spcPts val="0"/>
              </a:spcAft>
              <a:buNone/>
            </a:pPr>
            <a:r>
              <a:t/>
            </a:r>
            <a:endParaRPr/>
          </a:p>
        </p:txBody>
      </p:sp>
      <p:pic>
        <p:nvPicPr>
          <p:cNvPr id="1058" name="Google Shape;1058;p129"/>
          <p:cNvPicPr preferRelativeResize="0"/>
          <p:nvPr/>
        </p:nvPicPr>
        <p:blipFill>
          <a:blip r:embed="rId3">
            <a:alphaModFix/>
          </a:blip>
          <a:stretch>
            <a:fillRect/>
          </a:stretch>
        </p:blipFill>
        <p:spPr>
          <a:xfrm>
            <a:off x="838199" y="215175"/>
            <a:ext cx="1149426" cy="1147500"/>
          </a:xfrm>
          <a:prstGeom prst="rect">
            <a:avLst/>
          </a:prstGeom>
          <a:noFill/>
          <a:ln>
            <a:noFill/>
          </a:ln>
        </p:spPr>
      </p:pic>
      <p:pic>
        <p:nvPicPr>
          <p:cNvPr id="1059" name="Google Shape;1059;p129"/>
          <p:cNvPicPr preferRelativeResize="0"/>
          <p:nvPr/>
        </p:nvPicPr>
        <p:blipFill>
          <a:blip r:embed="rId4">
            <a:alphaModFix/>
          </a:blip>
          <a:stretch>
            <a:fillRect/>
          </a:stretch>
        </p:blipFill>
        <p:spPr>
          <a:xfrm>
            <a:off x="2173706" y="1185625"/>
            <a:ext cx="3691393" cy="5383275"/>
          </a:xfrm>
          <a:prstGeom prst="rect">
            <a:avLst/>
          </a:prstGeom>
          <a:noFill/>
          <a:ln>
            <a:noFill/>
          </a:ln>
          <a:effectLst>
            <a:outerShdw blurRad="57150" rotWithShape="0" algn="bl" dir="5400000" dist="19050">
              <a:srgbClr val="000000">
                <a:alpha val="50000"/>
              </a:srgbClr>
            </a:outerShdw>
          </a:effectLst>
        </p:spPr>
      </p:pic>
      <p:pic>
        <p:nvPicPr>
          <p:cNvPr id="1060" name="Google Shape;1060;p129"/>
          <p:cNvPicPr preferRelativeResize="0"/>
          <p:nvPr/>
        </p:nvPicPr>
        <p:blipFill>
          <a:blip r:embed="rId5">
            <a:alphaModFix/>
          </a:blip>
          <a:stretch>
            <a:fillRect/>
          </a:stretch>
        </p:blipFill>
        <p:spPr>
          <a:xfrm>
            <a:off x="6221740" y="1185625"/>
            <a:ext cx="3892859" cy="53832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5" name="Shape 1065"/>
        <p:cNvGrpSpPr/>
        <p:nvPr/>
      </p:nvGrpSpPr>
      <p:grpSpPr>
        <a:xfrm>
          <a:off x="0" y="0"/>
          <a:ext cx="0" cy="0"/>
          <a:chOff x="0" y="0"/>
          <a:chExt cx="0" cy="0"/>
        </a:xfrm>
      </p:grpSpPr>
      <p:sp>
        <p:nvSpPr>
          <p:cNvPr id="1066" name="Google Shape;1066;p130"/>
          <p:cNvSpPr txBox="1"/>
          <p:nvPr>
            <p:ph type="title"/>
          </p:nvPr>
        </p:nvSpPr>
        <p:spPr>
          <a:xfrm>
            <a:off x="451559" y="4816"/>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Investigation: Storm in a Bottle</a:t>
            </a:r>
            <a:endParaRPr/>
          </a:p>
        </p:txBody>
      </p:sp>
      <p:sp>
        <p:nvSpPr>
          <p:cNvPr id="1067" name="Google Shape;1067;p130"/>
          <p:cNvSpPr txBox="1"/>
          <p:nvPr>
            <p:ph idx="1" type="body"/>
          </p:nvPr>
        </p:nvSpPr>
        <p:spPr>
          <a:xfrm>
            <a:off x="451557" y="1176207"/>
            <a:ext cx="6764100" cy="49053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3: </a:t>
            </a:r>
            <a:r>
              <a:rPr lang="en-US" sz="3200"/>
              <a:t>Make a storm in a bottle.</a:t>
            </a:r>
            <a:endParaRPr/>
          </a:p>
          <a:p>
            <a:pPr indent="0" lvl="0" marL="0" rtl="0" algn="l">
              <a:lnSpc>
                <a:spcPct val="90000"/>
              </a:lnSpc>
              <a:spcBef>
                <a:spcPts val="1000"/>
              </a:spcBef>
              <a:spcAft>
                <a:spcPts val="0"/>
              </a:spcAft>
              <a:buClr>
                <a:srgbClr val="595857"/>
              </a:buClr>
              <a:buSzPts val="1100"/>
              <a:buNone/>
            </a:pPr>
            <a:r>
              <a:t/>
            </a:r>
            <a:endParaRPr sz="1100"/>
          </a:p>
          <a:p>
            <a:pPr indent="-228600" lvl="0" marL="228600" rtl="0" algn="l">
              <a:lnSpc>
                <a:spcPct val="90000"/>
              </a:lnSpc>
              <a:spcBef>
                <a:spcPts val="1000"/>
              </a:spcBef>
              <a:spcAft>
                <a:spcPts val="0"/>
              </a:spcAft>
              <a:buClr>
                <a:srgbClr val="595857"/>
              </a:buClr>
              <a:buSzPts val="2800"/>
              <a:buChar char="•"/>
            </a:pPr>
            <a:r>
              <a:rPr lang="en-US"/>
              <a:t>Using what you know about temperature and relative humidity, create a model of a sunny day and stormy day using clear bottles with different contents.</a:t>
            </a:r>
            <a:endParaRPr/>
          </a:p>
          <a:p>
            <a:pPr indent="0" lvl="0" marL="0" rtl="0" algn="l">
              <a:lnSpc>
                <a:spcPct val="90000"/>
              </a:lnSpc>
              <a:spcBef>
                <a:spcPts val="1000"/>
              </a:spcBef>
              <a:spcAft>
                <a:spcPts val="0"/>
              </a:spcAft>
              <a:buClr>
                <a:srgbClr val="595857"/>
              </a:buClr>
              <a:buSzPts val="2800"/>
              <a:buNone/>
            </a:pPr>
            <a:r>
              <a:t/>
            </a:r>
            <a:endParaRPr/>
          </a:p>
          <a:p>
            <a:pPr indent="0" lvl="0" marL="0" rtl="0" algn="l">
              <a:lnSpc>
                <a:spcPct val="90000"/>
              </a:lnSpc>
              <a:spcBef>
                <a:spcPts val="1000"/>
              </a:spcBef>
              <a:spcAft>
                <a:spcPts val="0"/>
              </a:spcAft>
              <a:buNone/>
            </a:pPr>
            <a:r>
              <a:t/>
            </a:r>
            <a:endParaRPr/>
          </a:p>
          <a:p>
            <a:pPr indent="0" lvl="0" marL="0" rtl="0" algn="l">
              <a:lnSpc>
                <a:spcPct val="90000"/>
              </a:lnSpc>
              <a:spcBef>
                <a:spcPts val="1000"/>
              </a:spcBef>
              <a:spcAft>
                <a:spcPts val="0"/>
              </a:spcAft>
              <a:buClr>
                <a:srgbClr val="595857"/>
              </a:buClr>
              <a:buSzPts val="3200"/>
              <a:buNone/>
            </a:pPr>
            <a:r>
              <a:t/>
            </a:r>
            <a:endParaRPr sz="3200"/>
          </a:p>
          <a:p>
            <a:pPr indent="-50800" lvl="0" marL="228600" rtl="0" algn="l">
              <a:lnSpc>
                <a:spcPct val="90000"/>
              </a:lnSpc>
              <a:spcBef>
                <a:spcPts val="1000"/>
              </a:spcBef>
              <a:spcAft>
                <a:spcPts val="0"/>
              </a:spcAft>
              <a:buClr>
                <a:srgbClr val="595857"/>
              </a:buClr>
              <a:buSzPts val="2800"/>
              <a:buNone/>
            </a:pPr>
            <a:r>
              <a:t/>
            </a:r>
            <a:endParaRPr/>
          </a:p>
        </p:txBody>
      </p:sp>
      <p:sp>
        <p:nvSpPr>
          <p:cNvPr id="1068" name="Google Shape;1068;p130"/>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069" name="Google Shape;1069;p130"/>
          <p:cNvPicPr preferRelativeResize="0"/>
          <p:nvPr/>
        </p:nvPicPr>
        <p:blipFill rotWithShape="1">
          <a:blip r:embed="rId3">
            <a:alphaModFix/>
          </a:blip>
          <a:srcRect b="0" l="0" r="0" t="0"/>
          <a:stretch/>
        </p:blipFill>
        <p:spPr>
          <a:xfrm>
            <a:off x="7021912" y="739744"/>
            <a:ext cx="4493283" cy="561660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3" name="Shape 1073"/>
        <p:cNvGrpSpPr/>
        <p:nvPr/>
      </p:nvGrpSpPr>
      <p:grpSpPr>
        <a:xfrm>
          <a:off x="0" y="0"/>
          <a:ext cx="0" cy="0"/>
          <a:chOff x="0" y="0"/>
          <a:chExt cx="0" cy="0"/>
        </a:xfrm>
      </p:grpSpPr>
      <p:sp>
        <p:nvSpPr>
          <p:cNvPr id="1074" name="Google Shape;1074;p131"/>
          <p:cNvSpPr txBox="1"/>
          <p:nvPr>
            <p:ph type="title"/>
          </p:nvPr>
        </p:nvSpPr>
        <p:spPr>
          <a:xfrm>
            <a:off x="2069100" y="291675"/>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Investigation: Mylar Balloon</a:t>
            </a:r>
            <a:endParaRPr sz="3600"/>
          </a:p>
        </p:txBody>
      </p:sp>
      <p:sp>
        <p:nvSpPr>
          <p:cNvPr id="1075" name="Google Shape;1075;p131"/>
          <p:cNvSpPr txBox="1"/>
          <p:nvPr>
            <p:ph idx="1" type="body"/>
          </p:nvPr>
        </p:nvSpPr>
        <p:spPr>
          <a:xfrm>
            <a:off x="850900" y="1847850"/>
            <a:ext cx="4662600" cy="45084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b="1" lang="en-US">
                <a:solidFill>
                  <a:srgbClr val="0070C0"/>
                </a:solidFill>
              </a:rPr>
              <a:t>Step 1</a:t>
            </a:r>
            <a:r>
              <a:rPr b="1" lang="en-US"/>
              <a:t>: </a:t>
            </a:r>
            <a:r>
              <a:rPr lang="en-US"/>
              <a:t>Observe warmed and cooled air.</a:t>
            </a:r>
            <a:endParaRPr>
              <a:solidFill>
                <a:srgbClr val="666666"/>
              </a:solidFill>
              <a:latin typeface="Arial"/>
              <a:ea typeface="Arial"/>
              <a:cs typeface="Arial"/>
              <a:sym typeface="Arial"/>
            </a:endParaRPr>
          </a:p>
          <a:p>
            <a:pPr indent="0" lvl="0" marL="0" rtl="0" algn="l">
              <a:spcBef>
                <a:spcPts val="800"/>
              </a:spcBef>
              <a:spcAft>
                <a:spcPts val="0"/>
              </a:spcAft>
              <a:buNone/>
            </a:pPr>
            <a:r>
              <a:t/>
            </a:r>
            <a:endParaRPr sz="2400">
              <a:solidFill>
                <a:srgbClr val="666666"/>
              </a:solidFill>
              <a:latin typeface="Arial"/>
              <a:ea typeface="Arial"/>
              <a:cs typeface="Arial"/>
              <a:sym typeface="Arial"/>
            </a:endParaRPr>
          </a:p>
          <a:p>
            <a:pPr indent="0" lvl="0" marL="914400" rtl="0" algn="l">
              <a:spcBef>
                <a:spcPts val="800"/>
              </a:spcBef>
              <a:spcAft>
                <a:spcPts val="0"/>
              </a:spcAft>
              <a:buNone/>
            </a:pPr>
            <a:r>
              <a:t/>
            </a:r>
            <a:endParaRPr sz="2400">
              <a:solidFill>
                <a:srgbClr val="666666"/>
              </a:solidFill>
              <a:latin typeface="Arial"/>
              <a:ea typeface="Arial"/>
              <a:cs typeface="Arial"/>
              <a:sym typeface="Arial"/>
            </a:endParaRPr>
          </a:p>
          <a:p>
            <a:pPr indent="0" lvl="0" marL="0" rtl="0" algn="l">
              <a:spcBef>
                <a:spcPts val="800"/>
              </a:spcBef>
              <a:spcAft>
                <a:spcPts val="0"/>
              </a:spcAft>
              <a:buNone/>
            </a:pPr>
            <a:r>
              <a:t/>
            </a:r>
            <a:endParaRPr sz="2400">
              <a:solidFill>
                <a:srgbClr val="666666"/>
              </a:solidFill>
              <a:latin typeface="Arial"/>
              <a:ea typeface="Arial"/>
              <a:cs typeface="Arial"/>
              <a:sym typeface="Arial"/>
            </a:endParaRPr>
          </a:p>
          <a:p>
            <a:pPr indent="0" lvl="0" marL="914400" rtl="0" algn="l">
              <a:spcBef>
                <a:spcPts val="800"/>
              </a:spcBef>
              <a:spcAft>
                <a:spcPts val="0"/>
              </a:spcAft>
              <a:buNone/>
            </a:pPr>
            <a:r>
              <a:t/>
            </a:r>
            <a:endParaRPr sz="2400">
              <a:solidFill>
                <a:srgbClr val="666666"/>
              </a:solidFill>
              <a:latin typeface="Arial"/>
              <a:ea typeface="Arial"/>
              <a:cs typeface="Arial"/>
              <a:sym typeface="Arial"/>
            </a:endParaRPr>
          </a:p>
          <a:p>
            <a:pPr indent="0" lvl="0" marL="1371600" rtl="0" algn="l">
              <a:spcBef>
                <a:spcPts val="800"/>
              </a:spcBef>
              <a:spcAft>
                <a:spcPts val="0"/>
              </a:spcAft>
              <a:buNone/>
            </a:pPr>
            <a:r>
              <a:t/>
            </a:r>
            <a:endParaRPr sz="2100">
              <a:solidFill>
                <a:srgbClr val="666666"/>
              </a:solidFill>
              <a:latin typeface="Arial"/>
              <a:ea typeface="Arial"/>
              <a:cs typeface="Arial"/>
              <a:sym typeface="Arial"/>
            </a:endParaRPr>
          </a:p>
          <a:p>
            <a:pPr indent="0" lvl="0" marL="457200" rtl="0" algn="l">
              <a:spcBef>
                <a:spcPts val="0"/>
              </a:spcBef>
              <a:spcAft>
                <a:spcPts val="0"/>
              </a:spcAft>
              <a:buNone/>
            </a:pPr>
            <a:r>
              <a:t/>
            </a:r>
            <a:endParaRPr/>
          </a:p>
        </p:txBody>
      </p:sp>
      <p:sp>
        <p:nvSpPr>
          <p:cNvPr id="1076" name="Google Shape;1076;p131"/>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077" name="Google Shape;1077;p131"/>
          <p:cNvPicPr preferRelativeResize="0"/>
          <p:nvPr/>
        </p:nvPicPr>
        <p:blipFill>
          <a:blip r:embed="rId3">
            <a:alphaModFix/>
          </a:blip>
          <a:stretch>
            <a:fillRect/>
          </a:stretch>
        </p:blipFill>
        <p:spPr>
          <a:xfrm>
            <a:off x="850900" y="257213"/>
            <a:ext cx="1063425" cy="1063425"/>
          </a:xfrm>
          <a:prstGeom prst="rect">
            <a:avLst/>
          </a:prstGeom>
          <a:noFill/>
          <a:ln>
            <a:noFill/>
          </a:ln>
        </p:spPr>
      </p:pic>
      <p:pic>
        <p:nvPicPr>
          <p:cNvPr id="1078" name="Google Shape;1078;p131"/>
          <p:cNvPicPr preferRelativeResize="0"/>
          <p:nvPr/>
        </p:nvPicPr>
        <p:blipFill>
          <a:blip r:embed="rId4">
            <a:alphaModFix/>
          </a:blip>
          <a:stretch>
            <a:fillRect/>
          </a:stretch>
        </p:blipFill>
        <p:spPr>
          <a:xfrm>
            <a:off x="5646850" y="1399825"/>
            <a:ext cx="6140276" cy="4246400"/>
          </a:xfrm>
          <a:prstGeom prst="rect">
            <a:avLst/>
          </a:prstGeom>
          <a:noFill/>
          <a:ln>
            <a:noFill/>
          </a:ln>
          <a:effectLst>
            <a:outerShdw blurRad="57150" rotWithShape="0" algn="bl" dir="5400000" dist="19050">
              <a:srgbClr val="000000">
                <a:alpha val="50000"/>
              </a:srgbClr>
            </a:outerShdw>
          </a:effectLst>
        </p:spPr>
      </p:pic>
      <p:sp>
        <p:nvSpPr>
          <p:cNvPr id="1079" name="Google Shape;1079;p131"/>
          <p:cNvSpPr txBox="1"/>
          <p:nvPr/>
        </p:nvSpPr>
        <p:spPr>
          <a:xfrm>
            <a:off x="5993900" y="5759874"/>
            <a:ext cx="5446200" cy="47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u="sng">
                <a:solidFill>
                  <a:schemeClr val="hlink"/>
                </a:solidFill>
                <a:latin typeface="Open Sans"/>
                <a:ea typeface="Open Sans"/>
                <a:cs typeface="Open Sans"/>
                <a:sym typeface="Open Sans"/>
                <a:hlinkClick r:id="rId5"/>
              </a:rPr>
              <a:t>https://scied.ucar.edu/warming-mylar-balloon</a:t>
            </a:r>
            <a:endParaRPr sz="1800">
              <a:latin typeface="Open Sans"/>
              <a:ea typeface="Open Sans"/>
              <a:cs typeface="Open Sans"/>
              <a:sym typeface="Open Sans"/>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4" name="Shape 1084"/>
        <p:cNvGrpSpPr/>
        <p:nvPr/>
      </p:nvGrpSpPr>
      <p:grpSpPr>
        <a:xfrm>
          <a:off x="0" y="0"/>
          <a:ext cx="0" cy="0"/>
          <a:chOff x="0" y="0"/>
          <a:chExt cx="0" cy="0"/>
        </a:xfrm>
      </p:grpSpPr>
      <p:sp>
        <p:nvSpPr>
          <p:cNvPr id="1085" name="Google Shape;1085;p132"/>
          <p:cNvSpPr txBox="1"/>
          <p:nvPr>
            <p:ph type="title"/>
          </p:nvPr>
        </p:nvSpPr>
        <p:spPr>
          <a:xfrm>
            <a:off x="451557" y="298695"/>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Interactive Reading</a:t>
            </a:r>
            <a:endParaRPr/>
          </a:p>
        </p:txBody>
      </p:sp>
      <p:sp>
        <p:nvSpPr>
          <p:cNvPr id="1086" name="Google Shape;1086;p132"/>
          <p:cNvSpPr txBox="1"/>
          <p:nvPr>
            <p:ph idx="1" type="body"/>
          </p:nvPr>
        </p:nvSpPr>
        <p:spPr>
          <a:xfrm>
            <a:off x="451557" y="1389133"/>
            <a:ext cx="4970400" cy="48768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2: </a:t>
            </a:r>
            <a:r>
              <a:rPr lang="en-US" sz="3200"/>
              <a:t>Air on the Move</a:t>
            </a:r>
            <a:endParaRPr/>
          </a:p>
          <a:p>
            <a:pPr indent="0" lvl="0" marL="0" rtl="0" algn="l">
              <a:lnSpc>
                <a:spcPct val="90000"/>
              </a:lnSpc>
              <a:spcBef>
                <a:spcPts val="1000"/>
              </a:spcBef>
              <a:spcAft>
                <a:spcPts val="0"/>
              </a:spcAft>
              <a:buClr>
                <a:srgbClr val="595857"/>
              </a:buClr>
              <a:buSzPts val="1200"/>
              <a:buNone/>
            </a:pPr>
            <a:r>
              <a:t/>
            </a:r>
            <a:endParaRPr sz="1200"/>
          </a:p>
          <a:p>
            <a:pPr indent="-228600" lvl="0" marL="228600" rtl="0" algn="l">
              <a:lnSpc>
                <a:spcPct val="90000"/>
              </a:lnSpc>
              <a:spcBef>
                <a:spcPts val="1000"/>
              </a:spcBef>
              <a:spcAft>
                <a:spcPts val="0"/>
              </a:spcAft>
              <a:buClr>
                <a:srgbClr val="595857"/>
              </a:buClr>
              <a:buSzPts val="2800"/>
              <a:buChar char="•"/>
            </a:pPr>
            <a:r>
              <a:rPr lang="en-US"/>
              <a:t>Read about the differences between cold and warm air.</a:t>
            </a:r>
            <a:endParaRPr/>
          </a:p>
          <a:p>
            <a:pPr indent="-152400" lvl="0" marL="228600" rtl="0" algn="l">
              <a:lnSpc>
                <a:spcPct val="90000"/>
              </a:lnSpc>
              <a:spcBef>
                <a:spcPts val="1000"/>
              </a:spcBef>
              <a:spcAft>
                <a:spcPts val="0"/>
              </a:spcAft>
              <a:buClr>
                <a:srgbClr val="595857"/>
              </a:buClr>
              <a:buSzPts val="1200"/>
              <a:buNone/>
            </a:pPr>
            <a:r>
              <a:t/>
            </a:r>
            <a:endParaRPr sz="1200"/>
          </a:p>
          <a:p>
            <a:pPr indent="-228600" lvl="0" marL="228600" rtl="0" algn="l">
              <a:lnSpc>
                <a:spcPct val="90000"/>
              </a:lnSpc>
              <a:spcBef>
                <a:spcPts val="1000"/>
              </a:spcBef>
              <a:spcAft>
                <a:spcPts val="0"/>
              </a:spcAft>
              <a:buClr>
                <a:srgbClr val="595857"/>
              </a:buClr>
              <a:buSzPts val="2800"/>
              <a:buChar char="•"/>
            </a:pPr>
            <a:r>
              <a:rPr lang="en-US"/>
              <a:t>Draw a diagram of 20 air molecules inside the mylar balloon when they are warmed and when they are cooler.</a:t>
            </a:r>
            <a:endParaRPr/>
          </a:p>
        </p:txBody>
      </p:sp>
      <p:sp>
        <p:nvSpPr>
          <p:cNvPr id="1087" name="Google Shape;1087;p132"/>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088" name="Google Shape;1088;p132"/>
          <p:cNvPicPr preferRelativeResize="0"/>
          <p:nvPr/>
        </p:nvPicPr>
        <p:blipFill rotWithShape="1">
          <a:blip r:embed="rId3">
            <a:alphaModFix/>
          </a:blip>
          <a:srcRect b="0" l="0" r="0" t="0"/>
          <a:stretch/>
        </p:blipFill>
        <p:spPr>
          <a:xfrm>
            <a:off x="5726948" y="294341"/>
            <a:ext cx="5544434" cy="5544435"/>
          </a:xfrm>
          <a:prstGeom prst="rect">
            <a:avLst/>
          </a:prstGeom>
          <a:noFill/>
          <a:ln>
            <a:noFill/>
          </a:ln>
        </p:spPr>
      </p:pic>
      <p:sp>
        <p:nvSpPr>
          <p:cNvPr id="1089" name="Google Shape;1089;p132"/>
          <p:cNvSpPr txBox="1"/>
          <p:nvPr/>
        </p:nvSpPr>
        <p:spPr>
          <a:xfrm>
            <a:off x="6422674" y="5463512"/>
            <a:ext cx="1368300" cy="4923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lang="en-US" sz="2400">
                <a:solidFill>
                  <a:schemeClr val="dk1"/>
                </a:solidFill>
                <a:latin typeface="Open Sans"/>
                <a:ea typeface="Open Sans"/>
                <a:cs typeface="Open Sans"/>
                <a:sym typeface="Open Sans"/>
              </a:rPr>
              <a:t>Cold Air</a:t>
            </a:r>
            <a:endParaRPr sz="1900"/>
          </a:p>
        </p:txBody>
      </p:sp>
      <p:sp>
        <p:nvSpPr>
          <p:cNvPr id="1090" name="Google Shape;1090;p132"/>
          <p:cNvSpPr/>
          <p:nvPr/>
        </p:nvSpPr>
        <p:spPr>
          <a:xfrm>
            <a:off x="9257152" y="5463512"/>
            <a:ext cx="1584300" cy="492300"/>
          </a:xfrm>
          <a:prstGeom prst="rect">
            <a:avLst/>
          </a:prstGeom>
          <a:noFill/>
          <a:ln>
            <a:noFill/>
          </a:ln>
        </p:spPr>
        <p:txBody>
          <a:bodyPr anchorCtr="0" anchor="t" bIns="60925" lIns="121900" spcFirstLastPara="1" rIns="121900" wrap="square" tIns="60925">
            <a:noAutofit/>
          </a:bodyPr>
          <a:lstStyle/>
          <a:p>
            <a:pPr indent="0" lvl="0" marL="0" marR="0" rtl="0" algn="l">
              <a:spcBef>
                <a:spcPts val="0"/>
              </a:spcBef>
              <a:spcAft>
                <a:spcPts val="0"/>
              </a:spcAft>
              <a:buNone/>
            </a:pPr>
            <a:r>
              <a:rPr lang="en-US" sz="2400">
                <a:solidFill>
                  <a:schemeClr val="dk1"/>
                </a:solidFill>
                <a:latin typeface="Open Sans"/>
                <a:ea typeface="Open Sans"/>
                <a:cs typeface="Open Sans"/>
                <a:sym typeface="Open Sans"/>
              </a:rPr>
              <a:t>Warm Air</a:t>
            </a:r>
            <a:endParaRPr sz="19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5" name="Shape 1095"/>
        <p:cNvGrpSpPr/>
        <p:nvPr/>
      </p:nvGrpSpPr>
      <p:grpSpPr>
        <a:xfrm>
          <a:off x="0" y="0"/>
          <a:ext cx="0" cy="0"/>
          <a:chOff x="0" y="0"/>
          <a:chExt cx="0" cy="0"/>
        </a:xfrm>
      </p:grpSpPr>
      <p:sp>
        <p:nvSpPr>
          <p:cNvPr id="1096" name="Google Shape;1096;p133"/>
          <p:cNvSpPr txBox="1"/>
          <p:nvPr>
            <p:ph type="title"/>
          </p:nvPr>
        </p:nvSpPr>
        <p:spPr>
          <a:xfrm>
            <a:off x="373625" y="365127"/>
            <a:ext cx="10980000" cy="8757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Interactive Reading</a:t>
            </a:r>
            <a:endParaRPr/>
          </a:p>
        </p:txBody>
      </p:sp>
      <p:sp>
        <p:nvSpPr>
          <p:cNvPr id="1097" name="Google Shape;1097;p133"/>
          <p:cNvSpPr txBox="1"/>
          <p:nvPr>
            <p:ph idx="1" type="body"/>
          </p:nvPr>
        </p:nvSpPr>
        <p:spPr>
          <a:xfrm>
            <a:off x="7679741" y="2079624"/>
            <a:ext cx="4213500" cy="3424500"/>
          </a:xfrm>
          <a:prstGeom prst="rect">
            <a:avLst/>
          </a:prstGeom>
          <a:noFill/>
          <a:ln>
            <a:noFill/>
          </a:ln>
        </p:spPr>
        <p:txBody>
          <a:bodyPr anchorCtr="0" anchor="t" bIns="60925" lIns="121900" spcFirstLastPara="1" rIns="121900" wrap="square" tIns="60925">
            <a:noAutofit/>
          </a:bodyPr>
          <a:lstStyle/>
          <a:p>
            <a:pPr indent="-228600" lvl="0" marL="228600" rtl="0" algn="l">
              <a:lnSpc>
                <a:spcPct val="90000"/>
              </a:lnSpc>
              <a:spcBef>
                <a:spcPts val="0"/>
              </a:spcBef>
              <a:spcAft>
                <a:spcPts val="0"/>
              </a:spcAft>
              <a:buClr>
                <a:srgbClr val="595857"/>
              </a:buClr>
              <a:buSzPts val="2800"/>
              <a:buChar char="•"/>
            </a:pPr>
            <a:r>
              <a:rPr lang="en-US"/>
              <a:t>Read about how gravity affects air molecules.</a:t>
            </a:r>
            <a:endParaRPr/>
          </a:p>
          <a:p>
            <a:pPr indent="-152400" lvl="0" marL="228600" rtl="0" algn="l">
              <a:lnSpc>
                <a:spcPct val="90000"/>
              </a:lnSpc>
              <a:spcBef>
                <a:spcPts val="1000"/>
              </a:spcBef>
              <a:spcAft>
                <a:spcPts val="0"/>
              </a:spcAft>
              <a:buClr>
                <a:srgbClr val="595857"/>
              </a:buClr>
              <a:buSzPts val="1200"/>
              <a:buNone/>
            </a:pPr>
            <a:r>
              <a:t/>
            </a:r>
            <a:endParaRPr sz="1200"/>
          </a:p>
          <a:p>
            <a:pPr indent="-228600" lvl="0" marL="228600" rtl="0" algn="l">
              <a:lnSpc>
                <a:spcPct val="90000"/>
              </a:lnSpc>
              <a:spcBef>
                <a:spcPts val="1000"/>
              </a:spcBef>
              <a:spcAft>
                <a:spcPts val="0"/>
              </a:spcAft>
              <a:buClr>
                <a:srgbClr val="595857"/>
              </a:buClr>
              <a:buSzPts val="2800"/>
              <a:buChar char="•"/>
            </a:pPr>
            <a:r>
              <a:rPr lang="en-US"/>
              <a:t>Draw air molecules between the planet and the top of the atmosphere.</a:t>
            </a:r>
            <a:endParaRPr/>
          </a:p>
        </p:txBody>
      </p:sp>
      <p:sp>
        <p:nvSpPr>
          <p:cNvPr id="1098" name="Google Shape;1098;p133"/>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099" name="Google Shape;1099;p133"/>
          <p:cNvPicPr preferRelativeResize="0"/>
          <p:nvPr/>
        </p:nvPicPr>
        <p:blipFill rotWithShape="1">
          <a:blip r:embed="rId3">
            <a:alphaModFix/>
          </a:blip>
          <a:srcRect b="0" l="0" r="0" t="0"/>
          <a:stretch/>
        </p:blipFill>
        <p:spPr>
          <a:xfrm>
            <a:off x="655349" y="1996089"/>
            <a:ext cx="6709614" cy="4173378"/>
          </a:xfrm>
          <a:prstGeom prst="rect">
            <a:avLst/>
          </a:prstGeom>
          <a:noFill/>
          <a:ln>
            <a:noFill/>
          </a:ln>
          <a:effectLst>
            <a:outerShdw blurRad="50800" rotWithShape="0" algn="t" dir="5400000" dist="38100">
              <a:srgbClr val="000000">
                <a:alpha val="40000"/>
              </a:srgbClr>
            </a:outerShdw>
          </a:effectLst>
        </p:spPr>
      </p:pic>
      <p:sp>
        <p:nvSpPr>
          <p:cNvPr id="1100" name="Google Shape;1100;p133"/>
          <p:cNvSpPr txBox="1"/>
          <p:nvPr/>
        </p:nvSpPr>
        <p:spPr>
          <a:xfrm>
            <a:off x="530941" y="1262597"/>
            <a:ext cx="4917900" cy="544800"/>
          </a:xfrm>
          <a:prstGeom prst="rect">
            <a:avLst/>
          </a:prstGeom>
          <a:noFill/>
          <a:ln>
            <a:noFill/>
          </a:ln>
        </p:spPr>
        <p:txBody>
          <a:bodyPr anchorCtr="0" anchor="t" bIns="60925" lIns="121900" spcFirstLastPara="1" rIns="121900" wrap="square" tIns="60925">
            <a:noAutofit/>
          </a:bodyPr>
          <a:lstStyle/>
          <a:p>
            <a:pPr indent="0" lvl="0" marL="0" marR="0" rtl="0" algn="l">
              <a:lnSpc>
                <a:spcPct val="90000"/>
              </a:lnSpc>
              <a:spcBef>
                <a:spcPts val="0"/>
              </a:spcBef>
              <a:spcAft>
                <a:spcPts val="0"/>
              </a:spcAft>
              <a:buClr>
                <a:srgbClr val="0070C0"/>
              </a:buClr>
              <a:buSzPts val="3200"/>
              <a:buFont typeface="Arial"/>
              <a:buNone/>
            </a:pPr>
            <a:r>
              <a:rPr lang="en-US" sz="3200">
                <a:solidFill>
                  <a:srgbClr val="0070C0"/>
                </a:solidFill>
                <a:latin typeface="Montserrat SemiBold"/>
                <a:ea typeface="Montserrat SemiBold"/>
                <a:cs typeface="Montserrat SemiBold"/>
                <a:sym typeface="Montserrat SemiBold"/>
              </a:rPr>
              <a:t>Step 2: </a:t>
            </a:r>
            <a:r>
              <a:rPr lang="en-US" sz="3200">
                <a:solidFill>
                  <a:srgbClr val="595857"/>
                </a:solidFill>
                <a:latin typeface="Open Sans"/>
                <a:ea typeface="Open Sans"/>
                <a:cs typeface="Open Sans"/>
                <a:sym typeface="Open Sans"/>
              </a:rPr>
              <a:t>Air on the Move</a:t>
            </a:r>
            <a:endParaRPr sz="19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4" name="Shape 1104"/>
        <p:cNvGrpSpPr/>
        <p:nvPr/>
      </p:nvGrpSpPr>
      <p:grpSpPr>
        <a:xfrm>
          <a:off x="0" y="0"/>
          <a:ext cx="0" cy="0"/>
          <a:chOff x="0" y="0"/>
          <a:chExt cx="0" cy="0"/>
        </a:xfrm>
      </p:grpSpPr>
      <p:sp>
        <p:nvSpPr>
          <p:cNvPr id="1105" name="Google Shape;1105;p134"/>
          <p:cNvSpPr txBox="1"/>
          <p:nvPr>
            <p:ph type="title"/>
          </p:nvPr>
        </p:nvSpPr>
        <p:spPr>
          <a:xfrm>
            <a:off x="2069100" y="291675"/>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b="1" lang="en-US" sz="3600">
                <a:solidFill>
                  <a:srgbClr val="0070C0"/>
                </a:solidFill>
                <a:latin typeface="Open Sans"/>
                <a:ea typeface="Open Sans"/>
                <a:cs typeface="Open Sans"/>
                <a:sym typeface="Open Sans"/>
              </a:rPr>
              <a:t>Step 2</a:t>
            </a:r>
            <a:r>
              <a:rPr lang="en-US" sz="3600">
                <a:latin typeface="Open Sans"/>
                <a:ea typeface="Open Sans"/>
                <a:cs typeface="Open Sans"/>
                <a:sym typeface="Open Sans"/>
              </a:rPr>
              <a:t>: Air on the Move (continued)</a:t>
            </a:r>
            <a:endParaRPr sz="3600"/>
          </a:p>
        </p:txBody>
      </p:sp>
      <p:sp>
        <p:nvSpPr>
          <p:cNvPr id="1106" name="Google Shape;1106;p134"/>
          <p:cNvSpPr txBox="1"/>
          <p:nvPr>
            <p:ph idx="1" type="body"/>
          </p:nvPr>
        </p:nvSpPr>
        <p:spPr>
          <a:xfrm>
            <a:off x="850900" y="1475825"/>
            <a:ext cx="5029200" cy="32178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rPr lang="en-US"/>
              <a:t>Putting it all together to explain the cycle of rising of warm air and the falling of cold air, called </a:t>
            </a:r>
            <a:r>
              <a:rPr lang="en-US">
                <a:solidFill>
                  <a:srgbClr val="0070C0"/>
                </a:solidFill>
              </a:rPr>
              <a:t>convection</a:t>
            </a:r>
            <a:r>
              <a:rPr lang="en-US"/>
              <a:t>.</a:t>
            </a:r>
            <a:endParaRPr/>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107" name="Google Shape;1107;p134"/>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108" name="Google Shape;1108;p134"/>
          <p:cNvPicPr preferRelativeResize="0"/>
          <p:nvPr/>
        </p:nvPicPr>
        <p:blipFill>
          <a:blip r:embed="rId3">
            <a:alphaModFix/>
          </a:blip>
          <a:stretch>
            <a:fillRect/>
          </a:stretch>
        </p:blipFill>
        <p:spPr>
          <a:xfrm>
            <a:off x="850900" y="257213"/>
            <a:ext cx="1063425" cy="1063425"/>
          </a:xfrm>
          <a:prstGeom prst="rect">
            <a:avLst/>
          </a:prstGeom>
          <a:noFill/>
          <a:ln>
            <a:noFill/>
          </a:ln>
        </p:spPr>
      </p:pic>
      <p:pic>
        <p:nvPicPr>
          <p:cNvPr id="1109" name="Google Shape;1109;p134"/>
          <p:cNvPicPr preferRelativeResize="0"/>
          <p:nvPr/>
        </p:nvPicPr>
        <p:blipFill rotWithShape="1">
          <a:blip r:embed="rId4">
            <a:alphaModFix/>
          </a:blip>
          <a:srcRect b="3333" l="4786" r="3697" t="3024"/>
          <a:stretch/>
        </p:blipFill>
        <p:spPr>
          <a:xfrm>
            <a:off x="6279775" y="1399625"/>
            <a:ext cx="3429000" cy="48039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3" name="Shape 1113"/>
        <p:cNvGrpSpPr/>
        <p:nvPr/>
      </p:nvGrpSpPr>
      <p:grpSpPr>
        <a:xfrm>
          <a:off x="0" y="0"/>
          <a:ext cx="0" cy="0"/>
          <a:chOff x="0" y="0"/>
          <a:chExt cx="0" cy="0"/>
        </a:xfrm>
      </p:grpSpPr>
      <p:sp>
        <p:nvSpPr>
          <p:cNvPr id="1114" name="Google Shape;1114;p135"/>
          <p:cNvSpPr txBox="1"/>
          <p:nvPr>
            <p:ph type="title"/>
          </p:nvPr>
        </p:nvSpPr>
        <p:spPr>
          <a:xfrm>
            <a:off x="2039225" y="343900"/>
            <a:ext cx="9284700" cy="7041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latin typeface="Open Sans"/>
                <a:ea typeface="Open Sans"/>
                <a:cs typeface="Open Sans"/>
                <a:sym typeface="Open Sans"/>
              </a:rPr>
              <a:t>Simulation: </a:t>
            </a:r>
            <a:r>
              <a:rPr lang="en-US" sz="3600">
                <a:latin typeface="Open Sans"/>
                <a:ea typeface="Open Sans"/>
                <a:cs typeface="Open Sans"/>
                <a:sym typeface="Open Sans"/>
              </a:rPr>
              <a:t>Make a Thunderstorm  </a:t>
            </a:r>
            <a:endParaRPr sz="3600"/>
          </a:p>
        </p:txBody>
      </p:sp>
      <p:sp>
        <p:nvSpPr>
          <p:cNvPr id="1115" name="Google Shape;1115;p135"/>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137160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116" name="Google Shape;1116;p135"/>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117" name="Google Shape;1117;p135"/>
          <p:cNvPicPr preferRelativeResize="0"/>
          <p:nvPr/>
        </p:nvPicPr>
        <p:blipFill>
          <a:blip r:embed="rId3">
            <a:alphaModFix/>
          </a:blip>
          <a:stretch>
            <a:fillRect/>
          </a:stretch>
        </p:blipFill>
        <p:spPr>
          <a:xfrm>
            <a:off x="2039216" y="1047975"/>
            <a:ext cx="8409983" cy="4762050"/>
          </a:xfrm>
          <a:prstGeom prst="rect">
            <a:avLst/>
          </a:prstGeom>
          <a:noFill/>
          <a:ln>
            <a:noFill/>
          </a:ln>
        </p:spPr>
      </p:pic>
      <p:pic>
        <p:nvPicPr>
          <p:cNvPr id="1118" name="Google Shape;1118;p135"/>
          <p:cNvPicPr preferRelativeResize="0"/>
          <p:nvPr/>
        </p:nvPicPr>
        <p:blipFill>
          <a:blip r:embed="rId4">
            <a:alphaModFix/>
          </a:blip>
          <a:stretch>
            <a:fillRect/>
          </a:stretch>
        </p:blipFill>
        <p:spPr>
          <a:xfrm>
            <a:off x="850898" y="165125"/>
            <a:ext cx="1063424" cy="1061638"/>
          </a:xfrm>
          <a:prstGeom prst="rect">
            <a:avLst/>
          </a:prstGeom>
          <a:noFill/>
          <a:ln>
            <a:noFill/>
          </a:ln>
        </p:spPr>
      </p:pic>
      <p:sp>
        <p:nvSpPr>
          <p:cNvPr id="1119" name="Google Shape;1119;p135"/>
          <p:cNvSpPr txBox="1"/>
          <p:nvPr/>
        </p:nvSpPr>
        <p:spPr>
          <a:xfrm>
            <a:off x="3729600" y="5810025"/>
            <a:ext cx="50292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u="sng">
                <a:solidFill>
                  <a:schemeClr val="hlink"/>
                </a:solidFill>
                <a:latin typeface="Open Sans"/>
                <a:ea typeface="Open Sans"/>
                <a:cs typeface="Open Sans"/>
                <a:sym typeface="Open Sans"/>
                <a:hlinkClick r:id="rId5"/>
              </a:rPr>
              <a:t>https://scied.ucar.edu/make-thunderstorm</a:t>
            </a:r>
            <a:endParaRPr sz="1800">
              <a:latin typeface="Open Sans"/>
              <a:ea typeface="Open Sans"/>
              <a:cs typeface="Open Sans"/>
              <a:sym typeface="Open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3" name="Shape 1123"/>
        <p:cNvGrpSpPr/>
        <p:nvPr/>
      </p:nvGrpSpPr>
      <p:grpSpPr>
        <a:xfrm>
          <a:off x="0" y="0"/>
          <a:ext cx="0" cy="0"/>
          <a:chOff x="0" y="0"/>
          <a:chExt cx="0" cy="0"/>
        </a:xfrm>
      </p:grpSpPr>
      <p:sp>
        <p:nvSpPr>
          <p:cNvPr id="1124" name="Google Shape;1124;p136"/>
          <p:cNvSpPr txBox="1"/>
          <p:nvPr>
            <p:ph type="title"/>
          </p:nvPr>
        </p:nvSpPr>
        <p:spPr>
          <a:xfrm>
            <a:off x="1127600" y="2724850"/>
            <a:ext cx="52131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How are you feeling?</a:t>
            </a:r>
            <a:endParaRPr sz="3600"/>
          </a:p>
        </p:txBody>
      </p:sp>
      <p:sp>
        <p:nvSpPr>
          <p:cNvPr id="1125" name="Google Shape;1125;p136"/>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126" name="Google Shape;1126;p136"/>
          <p:cNvPicPr preferRelativeResize="0"/>
          <p:nvPr/>
        </p:nvPicPr>
        <p:blipFill>
          <a:blip r:embed="rId3">
            <a:alphaModFix/>
          </a:blip>
          <a:stretch>
            <a:fillRect/>
          </a:stretch>
        </p:blipFill>
        <p:spPr>
          <a:xfrm>
            <a:off x="6592525" y="291675"/>
            <a:ext cx="2930413" cy="58608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8" name="Shape 638"/>
        <p:cNvGrpSpPr/>
        <p:nvPr/>
      </p:nvGrpSpPr>
      <p:grpSpPr>
        <a:xfrm>
          <a:off x="0" y="0"/>
          <a:ext cx="0" cy="0"/>
          <a:chOff x="0" y="0"/>
          <a:chExt cx="0" cy="0"/>
        </a:xfrm>
      </p:grpSpPr>
      <p:sp>
        <p:nvSpPr>
          <p:cNvPr id="639" name="Google Shape;639;p83"/>
          <p:cNvSpPr txBox="1"/>
          <p:nvPr>
            <p:ph idx="1" type="body"/>
          </p:nvPr>
        </p:nvSpPr>
        <p:spPr>
          <a:xfrm>
            <a:off x="364950" y="1514800"/>
            <a:ext cx="10988700" cy="5206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a:solidFill>
                  <a:srgbClr val="434343"/>
                </a:solidFill>
                <a:latin typeface="Arial"/>
                <a:ea typeface="Arial"/>
                <a:cs typeface="Arial"/>
                <a:sym typeface="Arial"/>
              </a:rPr>
              <a:t>1- Take a moment to read your card and reflect on your own</a:t>
            </a:r>
            <a:endParaRPr>
              <a:solidFill>
                <a:srgbClr val="434343"/>
              </a:solidFill>
              <a:latin typeface="Arial"/>
              <a:ea typeface="Arial"/>
              <a:cs typeface="Arial"/>
              <a:sym typeface="Arial"/>
            </a:endParaRPr>
          </a:p>
          <a:p>
            <a:pPr indent="-342900" lvl="0" marL="1371600" rtl="0" algn="l">
              <a:lnSpc>
                <a:spcPct val="115000"/>
              </a:lnSpc>
              <a:spcBef>
                <a:spcPts val="0"/>
              </a:spcBef>
              <a:spcAft>
                <a:spcPts val="0"/>
              </a:spcAft>
              <a:buClr>
                <a:srgbClr val="434343"/>
              </a:buClr>
              <a:buSzPts val="1800"/>
              <a:buChar char="•"/>
            </a:pPr>
            <a:r>
              <a:rPr i="1" lang="en-US" sz="2400">
                <a:solidFill>
                  <a:srgbClr val="434343"/>
                </a:solidFill>
                <a:latin typeface="Arial"/>
                <a:ea typeface="Arial"/>
                <a:cs typeface="Arial"/>
                <a:sym typeface="Arial"/>
              </a:rPr>
              <a:t>Why is the claim false and what should change to make it true? </a:t>
            </a:r>
            <a:endParaRPr i="1">
              <a:solidFill>
                <a:srgbClr val="434343"/>
              </a:solidFill>
              <a:latin typeface="Arial"/>
              <a:ea typeface="Arial"/>
              <a:cs typeface="Arial"/>
              <a:sym typeface="Arial"/>
            </a:endParaRPr>
          </a:p>
          <a:p>
            <a:pPr indent="0" lvl="0" marL="0" rtl="0" algn="l">
              <a:lnSpc>
                <a:spcPct val="115000"/>
              </a:lnSpc>
              <a:spcBef>
                <a:spcPts val="0"/>
              </a:spcBef>
              <a:spcAft>
                <a:spcPts val="0"/>
              </a:spcAft>
              <a:buNone/>
            </a:pPr>
            <a:r>
              <a:t/>
            </a:r>
            <a:endParaRPr>
              <a:solidFill>
                <a:srgbClr val="434343"/>
              </a:solidFill>
              <a:latin typeface="Arial"/>
              <a:ea typeface="Arial"/>
              <a:cs typeface="Arial"/>
              <a:sym typeface="Arial"/>
            </a:endParaRPr>
          </a:p>
          <a:p>
            <a:pPr indent="0" lvl="0" marL="0" rtl="0" algn="l">
              <a:lnSpc>
                <a:spcPct val="115000"/>
              </a:lnSpc>
              <a:spcBef>
                <a:spcPts val="0"/>
              </a:spcBef>
              <a:spcAft>
                <a:spcPts val="0"/>
              </a:spcAft>
              <a:buNone/>
            </a:pPr>
            <a:r>
              <a:rPr lang="en-US">
                <a:solidFill>
                  <a:srgbClr val="434343"/>
                </a:solidFill>
                <a:latin typeface="Arial"/>
                <a:ea typeface="Arial"/>
                <a:cs typeface="Arial"/>
                <a:sym typeface="Arial"/>
              </a:rPr>
              <a:t>2- Find a partner: introduce yourself and discuss your cards</a:t>
            </a:r>
            <a:endParaRPr>
              <a:solidFill>
                <a:srgbClr val="434343"/>
              </a:solidFill>
              <a:latin typeface="Arial"/>
              <a:ea typeface="Arial"/>
              <a:cs typeface="Arial"/>
              <a:sym typeface="Arial"/>
            </a:endParaRPr>
          </a:p>
          <a:p>
            <a:pPr indent="-381000" lvl="0" marL="1371600" rtl="0" algn="l">
              <a:lnSpc>
                <a:spcPct val="115000"/>
              </a:lnSpc>
              <a:spcBef>
                <a:spcPts val="0"/>
              </a:spcBef>
              <a:spcAft>
                <a:spcPts val="0"/>
              </a:spcAft>
              <a:buClr>
                <a:srgbClr val="434343"/>
              </a:buClr>
              <a:buSzPts val="2400"/>
              <a:buFont typeface="Arial"/>
              <a:buChar char="•"/>
            </a:pPr>
            <a:r>
              <a:rPr lang="en-US" sz="2400">
                <a:solidFill>
                  <a:srgbClr val="434343"/>
                </a:solidFill>
                <a:latin typeface="Arial"/>
                <a:ea typeface="Arial"/>
                <a:cs typeface="Arial"/>
                <a:sym typeface="Arial"/>
              </a:rPr>
              <a:t>Which claims/misconceptions do your students struggle with? </a:t>
            </a:r>
            <a:endParaRPr sz="2400">
              <a:solidFill>
                <a:srgbClr val="434343"/>
              </a:solidFill>
              <a:latin typeface="Arial"/>
              <a:ea typeface="Arial"/>
              <a:cs typeface="Arial"/>
              <a:sym typeface="Arial"/>
            </a:endParaRPr>
          </a:p>
          <a:p>
            <a:pPr indent="0" lvl="0" marL="0" rtl="0" algn="l">
              <a:lnSpc>
                <a:spcPct val="115000"/>
              </a:lnSpc>
              <a:spcBef>
                <a:spcPts val="0"/>
              </a:spcBef>
              <a:spcAft>
                <a:spcPts val="0"/>
              </a:spcAft>
              <a:buNone/>
            </a:pPr>
            <a:r>
              <a:t/>
            </a:r>
            <a:endParaRPr>
              <a:solidFill>
                <a:srgbClr val="434343"/>
              </a:solidFill>
              <a:latin typeface="Arial"/>
              <a:ea typeface="Arial"/>
              <a:cs typeface="Arial"/>
              <a:sym typeface="Arial"/>
            </a:endParaRPr>
          </a:p>
          <a:p>
            <a:pPr indent="0" lvl="0" marL="0" rtl="0" algn="l">
              <a:lnSpc>
                <a:spcPct val="115000"/>
              </a:lnSpc>
              <a:spcBef>
                <a:spcPts val="0"/>
              </a:spcBef>
              <a:spcAft>
                <a:spcPts val="0"/>
              </a:spcAft>
              <a:buNone/>
            </a:pPr>
            <a:r>
              <a:rPr lang="en-US">
                <a:solidFill>
                  <a:srgbClr val="434343"/>
                </a:solidFill>
                <a:latin typeface="Arial"/>
                <a:ea typeface="Arial"/>
                <a:cs typeface="Arial"/>
                <a:sym typeface="Arial"/>
              </a:rPr>
              <a:t>4- Form a group of four: introduce yourselves and discuss </a:t>
            </a:r>
            <a:endParaRPr>
              <a:solidFill>
                <a:srgbClr val="434343"/>
              </a:solidFill>
              <a:latin typeface="Arial"/>
              <a:ea typeface="Arial"/>
              <a:cs typeface="Arial"/>
              <a:sym typeface="Arial"/>
            </a:endParaRPr>
          </a:p>
          <a:p>
            <a:pPr indent="-381000" lvl="0" marL="1371600" rtl="0" algn="l">
              <a:lnSpc>
                <a:spcPct val="115000"/>
              </a:lnSpc>
              <a:spcBef>
                <a:spcPts val="0"/>
              </a:spcBef>
              <a:spcAft>
                <a:spcPts val="0"/>
              </a:spcAft>
              <a:buClr>
                <a:srgbClr val="434343"/>
              </a:buClr>
              <a:buSzPts val="2400"/>
              <a:buFont typeface="Arial"/>
              <a:buChar char="•"/>
            </a:pPr>
            <a:r>
              <a:rPr i="1" lang="en-US" sz="2400">
                <a:solidFill>
                  <a:srgbClr val="434343"/>
                </a:solidFill>
                <a:latin typeface="Arial"/>
                <a:ea typeface="Arial"/>
                <a:cs typeface="Arial"/>
                <a:sym typeface="Arial"/>
              </a:rPr>
              <a:t>Which concepts are most challenging to teach, and why?</a:t>
            </a:r>
            <a:endParaRPr i="1" sz="2400">
              <a:solidFill>
                <a:srgbClr val="434343"/>
              </a:solidFill>
              <a:latin typeface="Arial"/>
              <a:ea typeface="Arial"/>
              <a:cs typeface="Arial"/>
              <a:sym typeface="Arial"/>
            </a:endParaRPr>
          </a:p>
          <a:p>
            <a:pPr indent="0" lvl="0" marL="457200" rtl="0" algn="l">
              <a:lnSpc>
                <a:spcPct val="115000"/>
              </a:lnSpc>
              <a:spcBef>
                <a:spcPts val="0"/>
              </a:spcBef>
              <a:spcAft>
                <a:spcPts val="0"/>
              </a:spcAft>
              <a:buNone/>
            </a:pPr>
            <a:r>
              <a:t/>
            </a:r>
            <a:endParaRPr>
              <a:solidFill>
                <a:srgbClr val="434343"/>
              </a:solidFill>
              <a:latin typeface="Arial"/>
              <a:ea typeface="Arial"/>
              <a:cs typeface="Arial"/>
              <a:sym typeface="Arial"/>
            </a:endParaRPr>
          </a:p>
          <a:p>
            <a:pPr indent="0" lvl="0" marL="0" rtl="0" algn="l">
              <a:lnSpc>
                <a:spcPct val="115000"/>
              </a:lnSpc>
              <a:spcBef>
                <a:spcPts val="0"/>
              </a:spcBef>
              <a:spcAft>
                <a:spcPts val="0"/>
              </a:spcAft>
              <a:buNone/>
            </a:pPr>
            <a:r>
              <a:rPr lang="en-US">
                <a:solidFill>
                  <a:srgbClr val="434343"/>
                </a:solidFill>
                <a:latin typeface="Arial"/>
                <a:ea typeface="Arial"/>
                <a:cs typeface="Arial"/>
                <a:sym typeface="Arial"/>
              </a:rPr>
              <a:t>All- Whole group share out</a:t>
            </a:r>
            <a:endParaRPr>
              <a:solidFill>
                <a:srgbClr val="434343"/>
              </a:solidFill>
              <a:latin typeface="Arial"/>
              <a:ea typeface="Arial"/>
              <a:cs typeface="Arial"/>
              <a:sym typeface="Arial"/>
            </a:endParaRPr>
          </a:p>
          <a:p>
            <a:pPr indent="-50800" lvl="0" marL="228600" rtl="0" algn="l">
              <a:lnSpc>
                <a:spcPct val="90000"/>
              </a:lnSpc>
              <a:spcBef>
                <a:spcPts val="0"/>
              </a:spcBef>
              <a:spcAft>
                <a:spcPts val="0"/>
              </a:spcAft>
              <a:buClr>
                <a:srgbClr val="595857"/>
              </a:buClr>
              <a:buSzPts val="2800"/>
              <a:buNone/>
            </a:pPr>
            <a:r>
              <a:t/>
            </a:r>
            <a:endParaRPr/>
          </a:p>
        </p:txBody>
      </p:sp>
      <p:sp>
        <p:nvSpPr>
          <p:cNvPr id="640" name="Google Shape;640;p83"/>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641" name="Google Shape;641;p83"/>
          <p:cNvSpPr txBox="1"/>
          <p:nvPr>
            <p:ph type="title"/>
          </p:nvPr>
        </p:nvSpPr>
        <p:spPr>
          <a:xfrm>
            <a:off x="364950" y="218725"/>
            <a:ext cx="10451100" cy="1150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Get to know each other</a:t>
            </a:r>
            <a:endParaRPr/>
          </a:p>
        </p:txBody>
      </p:sp>
      <p:sp>
        <p:nvSpPr>
          <p:cNvPr id="642" name="Google Shape;642;p83"/>
          <p:cNvSpPr/>
          <p:nvPr/>
        </p:nvSpPr>
        <p:spPr>
          <a:xfrm>
            <a:off x="9842950" y="184675"/>
            <a:ext cx="1905600" cy="1726800"/>
          </a:xfrm>
          <a:prstGeom prst="ellipse">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83"/>
          <p:cNvSpPr txBox="1"/>
          <p:nvPr/>
        </p:nvSpPr>
        <p:spPr>
          <a:xfrm rot="583048">
            <a:off x="9981728" y="347255"/>
            <a:ext cx="1628059" cy="1235126"/>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400">
                <a:latin typeface="Open Sans"/>
                <a:ea typeface="Open Sans"/>
                <a:cs typeface="Open Sans"/>
                <a:sym typeface="Open Sans"/>
              </a:rPr>
              <a:t>1-2-4-All</a:t>
            </a:r>
            <a:endParaRPr sz="2400">
              <a:latin typeface="Open Sans"/>
              <a:ea typeface="Open Sans"/>
              <a:cs typeface="Open Sans"/>
              <a:sym typeface="Open Sans"/>
            </a:endParaRPr>
          </a:p>
          <a:p>
            <a:pPr indent="0" lvl="0" marL="0" rtl="0" algn="ctr">
              <a:spcBef>
                <a:spcPts val="0"/>
              </a:spcBef>
              <a:spcAft>
                <a:spcPts val="0"/>
              </a:spcAft>
              <a:buNone/>
            </a:pPr>
            <a:r>
              <a:rPr lang="en-US">
                <a:latin typeface="Open Sans"/>
                <a:ea typeface="Open Sans"/>
                <a:cs typeface="Open Sans"/>
                <a:sym typeface="Open Sans"/>
              </a:rPr>
              <a:t>Engage everyone simultaneously in generating ideas</a:t>
            </a:r>
            <a:endParaRPr>
              <a:latin typeface="Open Sans"/>
              <a:ea typeface="Open Sans"/>
              <a:cs typeface="Open Sans"/>
              <a:sym typeface="Open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1" name="Shape 1131"/>
        <p:cNvGrpSpPr/>
        <p:nvPr/>
      </p:nvGrpSpPr>
      <p:grpSpPr>
        <a:xfrm>
          <a:off x="0" y="0"/>
          <a:ext cx="0" cy="0"/>
          <a:chOff x="0" y="0"/>
          <a:chExt cx="0" cy="0"/>
        </a:xfrm>
      </p:grpSpPr>
      <p:sp>
        <p:nvSpPr>
          <p:cNvPr id="1132" name="Google Shape;1132;p137"/>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a:t>end of Day 1 slides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7" name="Shape 1137"/>
        <p:cNvGrpSpPr/>
        <p:nvPr/>
      </p:nvGrpSpPr>
      <p:grpSpPr>
        <a:xfrm>
          <a:off x="0" y="0"/>
          <a:ext cx="0" cy="0"/>
          <a:chOff x="0" y="0"/>
          <a:chExt cx="0" cy="0"/>
        </a:xfrm>
      </p:grpSpPr>
      <p:sp>
        <p:nvSpPr>
          <p:cNvPr id="1138" name="Google Shape;1138;p138"/>
          <p:cNvSpPr txBox="1"/>
          <p:nvPr>
            <p:ph type="ctrTitle"/>
          </p:nvPr>
        </p:nvSpPr>
        <p:spPr>
          <a:xfrm>
            <a:off x="1524000" y="427178"/>
            <a:ext cx="9144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Welcome to Day 2</a:t>
            </a:r>
            <a:endParaRPr/>
          </a:p>
        </p:txBody>
      </p:sp>
      <p:sp>
        <p:nvSpPr>
          <p:cNvPr id="1139" name="Google Shape;1139;p138"/>
          <p:cNvSpPr txBox="1"/>
          <p:nvPr>
            <p:ph idx="1" type="subTitle"/>
          </p:nvPr>
        </p:nvSpPr>
        <p:spPr>
          <a:xfrm>
            <a:off x="2246489" y="2872563"/>
            <a:ext cx="76989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GLOBE Weather</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4" name="Shape 1144"/>
        <p:cNvGrpSpPr/>
        <p:nvPr/>
      </p:nvGrpSpPr>
      <p:grpSpPr>
        <a:xfrm>
          <a:off x="0" y="0"/>
          <a:ext cx="0" cy="0"/>
          <a:chOff x="0" y="0"/>
          <a:chExt cx="0" cy="0"/>
        </a:xfrm>
      </p:grpSpPr>
      <p:sp>
        <p:nvSpPr>
          <p:cNvPr id="1145" name="Google Shape;1145;p139"/>
          <p:cNvSpPr txBox="1"/>
          <p:nvPr>
            <p:ph type="title"/>
          </p:nvPr>
        </p:nvSpPr>
        <p:spPr>
          <a:xfrm>
            <a:off x="451557" y="534517"/>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Looking Back</a:t>
            </a:r>
            <a:r>
              <a:rPr lang="en-US"/>
              <a:t>:</a:t>
            </a:r>
            <a:endParaRPr/>
          </a:p>
        </p:txBody>
      </p:sp>
      <p:sp>
        <p:nvSpPr>
          <p:cNvPr id="1146" name="Google Shape;1146;p139"/>
          <p:cNvSpPr txBox="1"/>
          <p:nvPr>
            <p:ph idx="1" type="body"/>
          </p:nvPr>
        </p:nvSpPr>
        <p:spPr>
          <a:xfrm>
            <a:off x="451557" y="1962140"/>
            <a:ext cx="11160000" cy="4241100"/>
          </a:xfrm>
          <a:prstGeom prst="rect">
            <a:avLst/>
          </a:prstGeom>
          <a:noFill/>
          <a:ln>
            <a:noFill/>
          </a:ln>
        </p:spPr>
        <p:txBody>
          <a:bodyPr anchorCtr="0" anchor="t" bIns="60925" lIns="121900" spcFirstLastPara="1" rIns="121900" wrap="square" tIns="60925">
            <a:noAutofit/>
          </a:bodyPr>
          <a:lstStyle/>
          <a:p>
            <a:pPr indent="-254000" lvl="0" marL="228600" rtl="0" algn="l">
              <a:spcBef>
                <a:spcPts val="800"/>
              </a:spcBef>
              <a:spcAft>
                <a:spcPts val="0"/>
              </a:spcAft>
              <a:buSzPts val="2800"/>
              <a:buChar char="•"/>
            </a:pPr>
            <a:r>
              <a:rPr lang="en-US">
                <a:solidFill>
                  <a:srgbClr val="666666"/>
                </a:solidFill>
                <a:latin typeface="Arial"/>
                <a:ea typeface="Arial"/>
                <a:cs typeface="Arial"/>
                <a:sym typeface="Arial"/>
              </a:rPr>
              <a:t>How does energy from the Sun lead to warming of the atmosphere?</a:t>
            </a:r>
            <a:endParaRPr>
              <a:solidFill>
                <a:srgbClr val="666666"/>
              </a:solidFill>
              <a:latin typeface="Arial"/>
              <a:ea typeface="Arial"/>
              <a:cs typeface="Arial"/>
              <a:sym typeface="Arial"/>
            </a:endParaRPr>
          </a:p>
          <a:p>
            <a:pPr indent="0" lvl="0" marL="228600" rtl="0" algn="l">
              <a:spcBef>
                <a:spcPts val="800"/>
              </a:spcBef>
              <a:spcAft>
                <a:spcPts val="0"/>
              </a:spcAft>
              <a:buNone/>
            </a:pPr>
            <a:r>
              <a:t/>
            </a:r>
            <a:endParaRPr>
              <a:solidFill>
                <a:srgbClr val="666666"/>
              </a:solidFill>
              <a:latin typeface="Arial"/>
              <a:ea typeface="Arial"/>
              <a:cs typeface="Arial"/>
              <a:sym typeface="Arial"/>
            </a:endParaRPr>
          </a:p>
          <a:p>
            <a:pPr indent="-254000" lvl="0" marL="228600" rtl="0" algn="l">
              <a:spcBef>
                <a:spcPts val="800"/>
              </a:spcBef>
              <a:spcAft>
                <a:spcPts val="0"/>
              </a:spcAft>
              <a:buSzPts val="2800"/>
              <a:buChar char="•"/>
            </a:pPr>
            <a:r>
              <a:rPr lang="en-US">
                <a:solidFill>
                  <a:srgbClr val="666666"/>
                </a:solidFill>
                <a:latin typeface="Arial"/>
                <a:ea typeface="Arial"/>
                <a:cs typeface="Arial"/>
                <a:sym typeface="Arial"/>
              </a:rPr>
              <a:t>How do clouds form?</a:t>
            </a:r>
            <a:endParaRPr>
              <a:solidFill>
                <a:srgbClr val="666666"/>
              </a:solidFill>
              <a:latin typeface="Arial"/>
              <a:ea typeface="Arial"/>
              <a:cs typeface="Arial"/>
              <a:sym typeface="Arial"/>
            </a:endParaRPr>
          </a:p>
          <a:p>
            <a:pPr indent="0" lvl="0" marL="228600" rtl="0" algn="l">
              <a:spcBef>
                <a:spcPts val="800"/>
              </a:spcBef>
              <a:spcAft>
                <a:spcPts val="0"/>
              </a:spcAft>
              <a:buNone/>
            </a:pPr>
            <a:r>
              <a:t/>
            </a:r>
            <a:endParaRPr>
              <a:solidFill>
                <a:srgbClr val="666666"/>
              </a:solidFill>
              <a:latin typeface="Arial"/>
              <a:ea typeface="Arial"/>
              <a:cs typeface="Arial"/>
              <a:sym typeface="Arial"/>
            </a:endParaRPr>
          </a:p>
          <a:p>
            <a:pPr indent="-228600" lvl="0" marL="228600" rtl="0" algn="l">
              <a:spcBef>
                <a:spcPts val="800"/>
              </a:spcBef>
              <a:spcAft>
                <a:spcPts val="0"/>
              </a:spcAft>
              <a:buClr>
                <a:srgbClr val="666666"/>
              </a:buClr>
              <a:buSzPts val="2400"/>
              <a:buFont typeface="Arial"/>
              <a:buChar char="•"/>
            </a:pPr>
            <a:r>
              <a:rPr lang="en-US">
                <a:solidFill>
                  <a:srgbClr val="666666"/>
                </a:solidFill>
                <a:latin typeface="Arial"/>
                <a:ea typeface="Arial"/>
                <a:cs typeface="Arial"/>
                <a:sym typeface="Arial"/>
              </a:rPr>
              <a:t>How does an isolated storm form throughout the day?</a:t>
            </a:r>
            <a:endParaRPr>
              <a:solidFill>
                <a:srgbClr val="666666"/>
              </a:solidFill>
              <a:latin typeface="Arial"/>
              <a:ea typeface="Arial"/>
              <a:cs typeface="Arial"/>
              <a:sym typeface="Arial"/>
            </a:endParaRPr>
          </a:p>
          <a:p>
            <a:pPr indent="-50800" lvl="0" marL="228600" rtl="0" algn="l">
              <a:lnSpc>
                <a:spcPct val="90000"/>
              </a:lnSpc>
              <a:spcBef>
                <a:spcPts val="1000"/>
              </a:spcBef>
              <a:spcAft>
                <a:spcPts val="0"/>
              </a:spcAft>
              <a:buClr>
                <a:srgbClr val="595857"/>
              </a:buClr>
              <a:buSzPts val="2800"/>
              <a:buNone/>
            </a:pPr>
            <a:r>
              <a:t/>
            </a:r>
            <a:endParaRPr/>
          </a:p>
        </p:txBody>
      </p:sp>
      <p:sp>
        <p:nvSpPr>
          <p:cNvPr id="1147" name="Google Shape;1147;p139"/>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148" name="Google Shape;1148;p139"/>
          <p:cNvPicPr preferRelativeResize="0"/>
          <p:nvPr/>
        </p:nvPicPr>
        <p:blipFill/>
        <p:spPr>
          <a:xfrm>
            <a:off x="4444299" y="382750"/>
            <a:ext cx="6325849" cy="14263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3" name="Shape 1153"/>
        <p:cNvGrpSpPr/>
        <p:nvPr/>
      </p:nvGrpSpPr>
      <p:grpSpPr>
        <a:xfrm>
          <a:off x="0" y="0"/>
          <a:ext cx="0" cy="0"/>
          <a:chOff x="0" y="0"/>
          <a:chExt cx="0" cy="0"/>
        </a:xfrm>
      </p:grpSpPr>
      <p:sp>
        <p:nvSpPr>
          <p:cNvPr id="1154" name="Google Shape;1154;p140"/>
          <p:cNvSpPr txBox="1"/>
          <p:nvPr>
            <p:ph type="title"/>
          </p:nvPr>
        </p:nvSpPr>
        <p:spPr>
          <a:xfrm>
            <a:off x="451557" y="534517"/>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Current questions</a:t>
            </a:r>
            <a:endParaRPr/>
          </a:p>
        </p:txBody>
      </p:sp>
      <p:sp>
        <p:nvSpPr>
          <p:cNvPr id="1155" name="Google Shape;1155;p140"/>
          <p:cNvSpPr txBox="1"/>
          <p:nvPr>
            <p:ph idx="1" type="body"/>
          </p:nvPr>
        </p:nvSpPr>
        <p:spPr>
          <a:xfrm>
            <a:off x="451557" y="1962140"/>
            <a:ext cx="11160000" cy="4241100"/>
          </a:xfrm>
          <a:prstGeom prst="rect">
            <a:avLst/>
          </a:prstGeom>
          <a:noFill/>
          <a:ln>
            <a:noFill/>
          </a:ln>
        </p:spPr>
        <p:txBody>
          <a:bodyPr anchorCtr="0" anchor="t" bIns="60925" lIns="121900" spcFirstLastPara="1" rIns="121900" wrap="square" tIns="60925">
            <a:noAutofit/>
          </a:bodyPr>
          <a:lstStyle/>
          <a:p>
            <a:pPr indent="-254000" lvl="0" marL="685800" rtl="0" algn="l">
              <a:spcBef>
                <a:spcPts val="800"/>
              </a:spcBef>
              <a:spcAft>
                <a:spcPts val="0"/>
              </a:spcAft>
              <a:buSzPts val="2800"/>
              <a:buChar char="•"/>
            </a:pPr>
            <a:r>
              <a:rPr lang="en-US">
                <a:solidFill>
                  <a:srgbClr val="666666"/>
                </a:solidFill>
                <a:latin typeface="Arial"/>
                <a:ea typeface="Arial"/>
                <a:cs typeface="Arial"/>
                <a:sym typeface="Arial"/>
              </a:rPr>
              <a:t>What is different about a stormy day and a sunny day?</a:t>
            </a:r>
            <a:endParaRPr>
              <a:solidFill>
                <a:srgbClr val="666666"/>
              </a:solidFill>
              <a:latin typeface="Arial"/>
              <a:ea typeface="Arial"/>
              <a:cs typeface="Arial"/>
              <a:sym typeface="Arial"/>
            </a:endParaRPr>
          </a:p>
          <a:p>
            <a:pPr indent="0" lvl="0" marL="685800" rtl="0" algn="l">
              <a:spcBef>
                <a:spcPts val="800"/>
              </a:spcBef>
              <a:spcAft>
                <a:spcPts val="0"/>
              </a:spcAft>
              <a:buNone/>
            </a:pPr>
            <a:r>
              <a:t/>
            </a:r>
            <a:endParaRPr>
              <a:solidFill>
                <a:srgbClr val="666666"/>
              </a:solidFill>
              <a:latin typeface="Arial"/>
              <a:ea typeface="Arial"/>
              <a:cs typeface="Arial"/>
              <a:sym typeface="Arial"/>
            </a:endParaRPr>
          </a:p>
          <a:p>
            <a:pPr indent="-254000" lvl="0" marL="685800" rtl="0" algn="l">
              <a:spcBef>
                <a:spcPts val="800"/>
              </a:spcBef>
              <a:spcAft>
                <a:spcPts val="0"/>
              </a:spcAft>
              <a:buSzPts val="2800"/>
              <a:buChar char="•"/>
            </a:pPr>
            <a:r>
              <a:rPr lang="en-US">
                <a:solidFill>
                  <a:srgbClr val="666666"/>
                </a:solidFill>
                <a:latin typeface="Arial"/>
                <a:ea typeface="Arial"/>
                <a:cs typeface="Arial"/>
                <a:sym typeface="Arial"/>
              </a:rPr>
              <a:t>Why does warm air go up and cool air go down?</a:t>
            </a:r>
            <a:endParaRPr>
              <a:solidFill>
                <a:srgbClr val="666666"/>
              </a:solidFill>
              <a:latin typeface="Arial"/>
              <a:ea typeface="Arial"/>
              <a:cs typeface="Arial"/>
              <a:sym typeface="Arial"/>
            </a:endParaRPr>
          </a:p>
          <a:p>
            <a:pPr indent="0" lvl="0" marL="685800" rtl="0" algn="l">
              <a:spcBef>
                <a:spcPts val="800"/>
              </a:spcBef>
              <a:spcAft>
                <a:spcPts val="0"/>
              </a:spcAft>
              <a:buNone/>
            </a:pPr>
            <a:r>
              <a:t/>
            </a:r>
            <a:endParaRPr>
              <a:solidFill>
                <a:srgbClr val="666666"/>
              </a:solidFill>
              <a:latin typeface="Arial"/>
              <a:ea typeface="Arial"/>
              <a:cs typeface="Arial"/>
              <a:sym typeface="Arial"/>
            </a:endParaRPr>
          </a:p>
          <a:p>
            <a:pPr indent="-228600" lvl="0" marL="685800" rtl="0" algn="l">
              <a:spcBef>
                <a:spcPts val="800"/>
              </a:spcBef>
              <a:spcAft>
                <a:spcPts val="0"/>
              </a:spcAft>
              <a:buClr>
                <a:srgbClr val="666666"/>
              </a:buClr>
              <a:buSzPts val="2400"/>
              <a:buFont typeface="Arial"/>
              <a:buChar char="•"/>
            </a:pPr>
            <a:r>
              <a:rPr lang="en-US">
                <a:solidFill>
                  <a:srgbClr val="666666"/>
                </a:solidFill>
                <a:latin typeface="Arial"/>
                <a:ea typeface="Arial"/>
                <a:cs typeface="Arial"/>
                <a:sym typeface="Arial"/>
              </a:rPr>
              <a:t>What are the perfect conditions to make a storm?</a:t>
            </a:r>
            <a:endParaRPr>
              <a:solidFill>
                <a:srgbClr val="666666"/>
              </a:solidFill>
              <a:latin typeface="Arial"/>
              <a:ea typeface="Arial"/>
              <a:cs typeface="Arial"/>
              <a:sym typeface="Arial"/>
            </a:endParaRPr>
          </a:p>
          <a:p>
            <a:pPr indent="-50800" lvl="0" marL="228600" rtl="0" algn="l">
              <a:lnSpc>
                <a:spcPct val="90000"/>
              </a:lnSpc>
              <a:spcBef>
                <a:spcPts val="1000"/>
              </a:spcBef>
              <a:spcAft>
                <a:spcPts val="0"/>
              </a:spcAft>
              <a:buClr>
                <a:srgbClr val="595857"/>
              </a:buClr>
              <a:buSzPts val="2800"/>
              <a:buNone/>
            </a:pPr>
            <a:r>
              <a:t/>
            </a:r>
            <a:endParaRPr/>
          </a:p>
        </p:txBody>
      </p:sp>
      <p:sp>
        <p:nvSpPr>
          <p:cNvPr id="1156" name="Google Shape;1156;p140"/>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157" name="Google Shape;1157;p140"/>
          <p:cNvPicPr preferRelativeResize="0"/>
          <p:nvPr/>
        </p:nvPicPr>
        <p:blipFill/>
        <p:spPr>
          <a:xfrm>
            <a:off x="216900" y="839950"/>
            <a:ext cx="5558599" cy="14263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2" name="Shape 1162"/>
        <p:cNvGrpSpPr/>
        <p:nvPr/>
      </p:nvGrpSpPr>
      <p:grpSpPr>
        <a:xfrm>
          <a:off x="0" y="0"/>
          <a:ext cx="0" cy="0"/>
          <a:chOff x="0" y="0"/>
          <a:chExt cx="0" cy="0"/>
        </a:xfrm>
      </p:grpSpPr>
      <p:sp>
        <p:nvSpPr>
          <p:cNvPr id="1163" name="Google Shape;1163;p141"/>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Activities Exploration: Lessons 4 &amp; 5</a:t>
            </a:r>
            <a:endParaRPr/>
          </a:p>
        </p:txBody>
      </p:sp>
      <p:sp>
        <p:nvSpPr>
          <p:cNvPr id="1164" name="Google Shape;1164;p141"/>
          <p:cNvSpPr txBox="1"/>
          <p:nvPr>
            <p:ph idx="1" type="body"/>
          </p:nvPr>
        </p:nvSpPr>
        <p:spPr>
          <a:xfrm>
            <a:off x="838200" y="1453650"/>
            <a:ext cx="10515600" cy="49002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Try out each of the activities wearing your “student hat” first</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Refer to your Teacher Guide to begin thinking about how you would facilitate with students </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Work together… use the coaching prompts to ask each other questions</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8" name="Shape 1168"/>
        <p:cNvGrpSpPr/>
        <p:nvPr/>
      </p:nvGrpSpPr>
      <p:grpSpPr>
        <a:xfrm>
          <a:off x="0" y="0"/>
          <a:ext cx="0" cy="0"/>
          <a:chOff x="0" y="0"/>
          <a:chExt cx="0" cy="0"/>
        </a:xfrm>
      </p:grpSpPr>
      <p:sp>
        <p:nvSpPr>
          <p:cNvPr id="1169" name="Google Shape;1169;p142"/>
          <p:cNvSpPr txBox="1"/>
          <p:nvPr>
            <p:ph type="title"/>
          </p:nvPr>
        </p:nvSpPr>
        <p:spPr>
          <a:xfrm>
            <a:off x="2069100" y="291675"/>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solidFill>
                  <a:srgbClr val="0070C0"/>
                </a:solidFill>
                <a:latin typeface="Open Sans"/>
                <a:ea typeface="Open Sans"/>
                <a:cs typeface="Open Sans"/>
                <a:sym typeface="Open Sans"/>
              </a:rPr>
              <a:t>Step 3</a:t>
            </a:r>
            <a:r>
              <a:rPr lang="en-US" sz="3600">
                <a:latin typeface="Open Sans"/>
                <a:ea typeface="Open Sans"/>
                <a:cs typeface="Open Sans"/>
                <a:sym typeface="Open Sans"/>
              </a:rPr>
              <a:t>: Create a Model to describe how precipitation happens in an isolated storm </a:t>
            </a:r>
            <a:endParaRPr sz="3600"/>
          </a:p>
        </p:txBody>
      </p:sp>
      <p:sp>
        <p:nvSpPr>
          <p:cNvPr id="1170" name="Google Shape;1170;p142"/>
          <p:cNvSpPr txBox="1"/>
          <p:nvPr>
            <p:ph idx="1" type="body"/>
          </p:nvPr>
        </p:nvSpPr>
        <p:spPr>
          <a:xfrm>
            <a:off x="850900" y="1833925"/>
            <a:ext cx="10565700" cy="43884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lang="en-US" sz="2400"/>
              <a:t>Draw and write in the illustration. Your model should explain:</a:t>
            </a:r>
            <a:endParaRPr sz="2400"/>
          </a:p>
          <a:p>
            <a:pPr indent="0" lvl="0" marL="0" rtl="0" algn="l">
              <a:spcBef>
                <a:spcPts val="800"/>
              </a:spcBef>
              <a:spcAft>
                <a:spcPts val="0"/>
              </a:spcAft>
              <a:buClr>
                <a:schemeClr val="dk1"/>
              </a:buClr>
              <a:buSzPts val="1100"/>
              <a:buFont typeface="Arial"/>
              <a:buNone/>
            </a:pPr>
            <a:r>
              <a:t/>
            </a:r>
            <a:endParaRPr sz="2400"/>
          </a:p>
          <a:p>
            <a:pPr indent="0" lvl="0" marL="457200" rtl="0" algn="l">
              <a:spcBef>
                <a:spcPts val="800"/>
              </a:spcBef>
              <a:spcAft>
                <a:spcPts val="0"/>
              </a:spcAft>
              <a:buClr>
                <a:schemeClr val="dk1"/>
              </a:buClr>
              <a:buSzPts val="1100"/>
              <a:buFont typeface="Arial"/>
              <a:buNone/>
            </a:pPr>
            <a:r>
              <a:rPr lang="en-US" sz="2100">
                <a:solidFill>
                  <a:schemeClr val="dk1"/>
                </a:solidFill>
                <a:latin typeface="Arial"/>
                <a:ea typeface="Arial"/>
                <a:cs typeface="Arial"/>
                <a:sym typeface="Arial"/>
              </a:rPr>
              <a:t>•</a:t>
            </a:r>
            <a:r>
              <a:rPr lang="en-US" sz="2100"/>
              <a:t>What happens to energy from the Sun that leads to the isolated storm?</a:t>
            </a:r>
            <a:endParaRPr sz="2100"/>
          </a:p>
          <a:p>
            <a:pPr indent="0" lvl="0" marL="457200" rtl="0" algn="l">
              <a:spcBef>
                <a:spcPts val="800"/>
              </a:spcBef>
              <a:spcAft>
                <a:spcPts val="0"/>
              </a:spcAft>
              <a:buClr>
                <a:schemeClr val="dk1"/>
              </a:buClr>
              <a:buSzPts val="1100"/>
              <a:buFont typeface="Arial"/>
              <a:buNone/>
            </a:pPr>
            <a:r>
              <a:rPr lang="en-US" sz="2100">
                <a:solidFill>
                  <a:schemeClr val="dk1"/>
                </a:solidFill>
                <a:latin typeface="Arial"/>
                <a:ea typeface="Arial"/>
                <a:cs typeface="Arial"/>
                <a:sym typeface="Arial"/>
              </a:rPr>
              <a:t>•</a:t>
            </a:r>
            <a:r>
              <a:rPr lang="en-US" sz="2100"/>
              <a:t>What happens to water at the surface and clouds that lead to the isolated storm?</a:t>
            </a:r>
            <a:endParaRPr sz="2100"/>
          </a:p>
          <a:p>
            <a:pPr indent="0" lvl="0" marL="457200" rtl="0" algn="l">
              <a:spcBef>
                <a:spcPts val="800"/>
              </a:spcBef>
              <a:spcAft>
                <a:spcPts val="0"/>
              </a:spcAft>
              <a:buClr>
                <a:schemeClr val="dk1"/>
              </a:buClr>
              <a:buSzPts val="1100"/>
              <a:buFont typeface="Arial"/>
              <a:buNone/>
            </a:pPr>
            <a:r>
              <a:rPr lang="en-US" sz="2100">
                <a:solidFill>
                  <a:schemeClr val="dk1"/>
                </a:solidFill>
                <a:latin typeface="Arial"/>
                <a:ea typeface="Arial"/>
                <a:cs typeface="Arial"/>
                <a:sym typeface="Arial"/>
              </a:rPr>
              <a:t>•</a:t>
            </a:r>
            <a:r>
              <a:rPr lang="en-US" sz="2100"/>
              <a:t>How air temperature and humidity change as air moves from the ground to the clouds?</a:t>
            </a:r>
            <a:endParaRPr sz="2100"/>
          </a:p>
          <a:p>
            <a:pPr indent="0" lvl="0" marL="457200" rtl="0" algn="l">
              <a:spcBef>
                <a:spcPts val="800"/>
              </a:spcBef>
              <a:spcAft>
                <a:spcPts val="0"/>
              </a:spcAft>
              <a:buClr>
                <a:schemeClr val="dk1"/>
              </a:buClr>
              <a:buSzPts val="1100"/>
              <a:buFont typeface="Arial"/>
              <a:buNone/>
            </a:pPr>
            <a:r>
              <a:rPr lang="en-US" sz="2100">
                <a:solidFill>
                  <a:schemeClr val="dk1"/>
                </a:solidFill>
                <a:latin typeface="Arial"/>
                <a:ea typeface="Arial"/>
                <a:cs typeface="Arial"/>
                <a:sym typeface="Arial"/>
              </a:rPr>
              <a:t>•</a:t>
            </a:r>
            <a:r>
              <a:rPr lang="en-US" sz="2100"/>
              <a:t>How air moves between the ground and where the storm forms?</a:t>
            </a:r>
            <a:endParaRPr sz="21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pic>
        <p:nvPicPr>
          <p:cNvPr id="1171" name="Google Shape;1171;p142"/>
          <p:cNvPicPr preferRelativeResize="0"/>
          <p:nvPr/>
        </p:nvPicPr>
        <p:blipFill>
          <a:blip r:embed="rId3">
            <a:alphaModFix/>
          </a:blip>
          <a:stretch>
            <a:fillRect/>
          </a:stretch>
        </p:blipFill>
        <p:spPr>
          <a:xfrm>
            <a:off x="850900" y="257213"/>
            <a:ext cx="1063425" cy="1063425"/>
          </a:xfrm>
          <a:prstGeom prst="rect">
            <a:avLst/>
          </a:prstGeom>
          <a:noFill/>
          <a:ln>
            <a:noFill/>
          </a:ln>
        </p:spPr>
      </p:pic>
      <p:sp>
        <p:nvSpPr>
          <p:cNvPr id="1172" name="Google Shape;1172;p142"/>
          <p:cNvSpPr txBox="1"/>
          <p:nvPr>
            <p:ph idx="11" type="ftr"/>
          </p:nvPr>
        </p:nvSpPr>
        <p:spPr>
          <a:xfrm>
            <a:off x="914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7" name="Shape 1177"/>
        <p:cNvGrpSpPr/>
        <p:nvPr/>
      </p:nvGrpSpPr>
      <p:grpSpPr>
        <a:xfrm>
          <a:off x="0" y="0"/>
          <a:ext cx="0" cy="0"/>
          <a:chOff x="0" y="0"/>
          <a:chExt cx="0" cy="0"/>
        </a:xfrm>
      </p:grpSpPr>
      <p:pic>
        <p:nvPicPr>
          <p:cNvPr id="1178" name="Google Shape;1178;p143"/>
          <p:cNvPicPr preferRelativeResize="0"/>
          <p:nvPr/>
        </p:nvPicPr>
        <p:blipFill>
          <a:blip r:embed="rId3">
            <a:alphaModFix/>
          </a:blip>
          <a:stretch>
            <a:fillRect/>
          </a:stretch>
        </p:blipFill>
        <p:spPr>
          <a:xfrm>
            <a:off x="4444075" y="272200"/>
            <a:ext cx="4334700" cy="5957475"/>
          </a:xfrm>
          <a:prstGeom prst="rect">
            <a:avLst/>
          </a:prstGeom>
          <a:noFill/>
          <a:ln>
            <a:noFill/>
          </a:ln>
        </p:spPr>
      </p:pic>
      <p:sp>
        <p:nvSpPr>
          <p:cNvPr id="1179" name="Google Shape;1179;p143"/>
          <p:cNvSpPr txBox="1"/>
          <p:nvPr>
            <p:ph type="title"/>
          </p:nvPr>
        </p:nvSpPr>
        <p:spPr>
          <a:xfrm>
            <a:off x="1061025" y="1343075"/>
            <a:ext cx="2826000" cy="3014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2400"/>
              <a:t>Example of a student model</a:t>
            </a:r>
            <a:endParaRPr sz="24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3" name="Shape 1183"/>
        <p:cNvGrpSpPr/>
        <p:nvPr/>
      </p:nvGrpSpPr>
      <p:grpSpPr>
        <a:xfrm>
          <a:off x="0" y="0"/>
          <a:ext cx="0" cy="0"/>
          <a:chOff x="0" y="0"/>
          <a:chExt cx="0" cy="0"/>
        </a:xfrm>
      </p:grpSpPr>
      <p:sp>
        <p:nvSpPr>
          <p:cNvPr id="1184" name="Google Shape;1184;p144"/>
          <p:cNvSpPr txBox="1"/>
          <p:nvPr>
            <p:ph type="title"/>
          </p:nvPr>
        </p:nvSpPr>
        <p:spPr>
          <a:xfrm>
            <a:off x="838200" y="291675"/>
            <a:ext cx="10515600" cy="994500"/>
          </a:xfrm>
          <a:prstGeom prst="rect">
            <a:avLst/>
          </a:prstGeom>
          <a:noFill/>
          <a:ln>
            <a:noFill/>
          </a:ln>
        </p:spPr>
        <p:txBody>
          <a:bodyPr anchorCtr="0" anchor="ctr" bIns="45700" lIns="91425" spcFirstLastPara="1" rIns="91425" wrap="square" tIns="45700">
            <a:noAutofit/>
          </a:bodyPr>
          <a:lstStyle/>
          <a:p>
            <a:pPr indent="0" lvl="0" marL="457200" rtl="0" algn="ctr">
              <a:spcBef>
                <a:spcPts val="0"/>
              </a:spcBef>
              <a:spcAft>
                <a:spcPts val="0"/>
              </a:spcAft>
              <a:buClr>
                <a:schemeClr val="dk1"/>
              </a:buClr>
              <a:buSzPts val="1100"/>
              <a:buFont typeface="Arial"/>
              <a:buNone/>
            </a:pPr>
            <a:r>
              <a:rPr lang="en-US" sz="3600">
                <a:latin typeface="Raleway"/>
                <a:ea typeface="Raleway"/>
                <a:cs typeface="Raleway"/>
                <a:sym typeface="Raleway"/>
              </a:rPr>
              <a:t>Model Idea Tracker</a:t>
            </a:r>
            <a:endParaRPr sz="3600"/>
          </a:p>
        </p:txBody>
      </p:sp>
      <p:sp>
        <p:nvSpPr>
          <p:cNvPr id="1185" name="Google Shape;1185;p144"/>
          <p:cNvSpPr txBox="1"/>
          <p:nvPr>
            <p:ph idx="1" type="body"/>
          </p:nvPr>
        </p:nvSpPr>
        <p:spPr>
          <a:xfrm>
            <a:off x="838200" y="2329725"/>
            <a:ext cx="10515600" cy="331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3000"/>
              <a:t>What ideas do we agree should be added to the Model Idea Tracker?</a:t>
            </a:r>
            <a:endParaRPr sz="3000"/>
          </a:p>
          <a:p>
            <a:pPr indent="0" lvl="0" marL="0" rtl="0" algn="l">
              <a:spcBef>
                <a:spcPts val="0"/>
              </a:spcBef>
              <a:spcAft>
                <a:spcPts val="0"/>
              </a:spcAft>
              <a:buNone/>
            </a:pPr>
            <a:r>
              <a:t/>
            </a:r>
            <a:endParaRPr sz="3000"/>
          </a:p>
          <a:p>
            <a:pPr indent="-419100" lvl="0" marL="914400" rtl="0" algn="l">
              <a:spcBef>
                <a:spcPts val="0"/>
              </a:spcBef>
              <a:spcAft>
                <a:spcPts val="0"/>
              </a:spcAft>
              <a:buSzPts val="3000"/>
              <a:buChar char="•"/>
            </a:pPr>
            <a:r>
              <a:rPr i="1" lang="en-US" sz="3000"/>
              <a:t>Discuss at your tables</a:t>
            </a:r>
            <a:endParaRPr i="1" sz="3000"/>
          </a:p>
          <a:p>
            <a:pPr indent="0" lvl="0" marL="457200" rtl="0" algn="l">
              <a:spcBef>
                <a:spcPts val="0"/>
              </a:spcBef>
              <a:spcAft>
                <a:spcPts val="0"/>
              </a:spcAft>
              <a:buNone/>
            </a:pPr>
            <a:r>
              <a:t/>
            </a:r>
            <a:endParaRPr i="1" sz="2400"/>
          </a:p>
          <a:p>
            <a:pPr indent="0" lvl="0" marL="0" rtl="0" algn="l">
              <a:spcBef>
                <a:spcPts val="0"/>
              </a:spcBef>
              <a:spcAft>
                <a:spcPts val="0"/>
              </a:spcAft>
              <a:buNone/>
            </a:pPr>
            <a:r>
              <a:t/>
            </a:r>
            <a:endParaRPr i="1"/>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sp>
        <p:nvSpPr>
          <p:cNvPr id="1186" name="Google Shape;1186;p144"/>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187" name="Google Shape;1187;p144"/>
          <p:cNvPicPr preferRelativeResize="0"/>
          <p:nvPr/>
        </p:nvPicPr>
        <p:blipFill>
          <a:blip r:embed="rId3">
            <a:alphaModFix/>
          </a:blip>
          <a:stretch>
            <a:fillRect/>
          </a:stretch>
        </p:blipFill>
        <p:spPr>
          <a:xfrm>
            <a:off x="2868249" y="291674"/>
            <a:ext cx="994500" cy="9945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1" name="Shape 1191"/>
        <p:cNvGrpSpPr/>
        <p:nvPr/>
      </p:nvGrpSpPr>
      <p:grpSpPr>
        <a:xfrm>
          <a:off x="0" y="0"/>
          <a:ext cx="0" cy="0"/>
          <a:chOff x="0" y="0"/>
          <a:chExt cx="0" cy="0"/>
        </a:xfrm>
      </p:grpSpPr>
      <p:pic>
        <p:nvPicPr>
          <p:cNvPr id="1192" name="Google Shape;1192;p145"/>
          <p:cNvPicPr preferRelativeResize="0"/>
          <p:nvPr/>
        </p:nvPicPr>
        <p:blipFill>
          <a:blip r:embed="rId3">
            <a:alphaModFix/>
          </a:blip>
          <a:stretch>
            <a:fillRect/>
          </a:stretch>
        </p:blipFill>
        <p:spPr>
          <a:xfrm>
            <a:off x="9159313" y="1320650"/>
            <a:ext cx="2559101" cy="1706075"/>
          </a:xfrm>
          <a:prstGeom prst="rect">
            <a:avLst/>
          </a:prstGeom>
          <a:noFill/>
          <a:ln>
            <a:noFill/>
          </a:ln>
        </p:spPr>
      </p:pic>
      <p:sp>
        <p:nvSpPr>
          <p:cNvPr id="1193" name="Google Shape;1193;p145"/>
          <p:cNvSpPr txBox="1"/>
          <p:nvPr>
            <p:ph type="title"/>
          </p:nvPr>
        </p:nvSpPr>
        <p:spPr>
          <a:xfrm>
            <a:off x="1914325" y="-67325"/>
            <a:ext cx="6185400" cy="1500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latin typeface="Open Sans"/>
                <a:ea typeface="Open Sans"/>
                <a:cs typeface="Open Sans"/>
                <a:sym typeface="Open Sans"/>
              </a:rPr>
              <a:t>Make a Consensus Model </a:t>
            </a:r>
            <a:endParaRPr sz="3600"/>
          </a:p>
        </p:txBody>
      </p:sp>
      <p:sp>
        <p:nvSpPr>
          <p:cNvPr id="1194" name="Google Shape;1194;p145"/>
          <p:cNvSpPr txBox="1"/>
          <p:nvPr>
            <p:ph idx="1" type="body"/>
          </p:nvPr>
        </p:nvSpPr>
        <p:spPr>
          <a:xfrm>
            <a:off x="831850" y="1969621"/>
            <a:ext cx="10515600" cy="41202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i="0" lang="en-US" sz="2800">
                <a:solidFill>
                  <a:srgbClr val="595857"/>
                </a:solidFill>
                <a:latin typeface="Open Sans"/>
                <a:ea typeface="Open Sans"/>
                <a:cs typeface="Open Sans"/>
                <a:sym typeface="Open Sans"/>
              </a:rPr>
              <a:t>What has to happen for an isolated storm to form?</a:t>
            </a:r>
            <a:endParaRPr i="0" sz="2800">
              <a:solidFill>
                <a:srgbClr val="595857"/>
              </a:solidFill>
              <a:latin typeface="Open Sans"/>
              <a:ea typeface="Open Sans"/>
              <a:cs typeface="Open Sans"/>
              <a:sym typeface="Open Sans"/>
            </a:endParaRPr>
          </a:p>
          <a:p>
            <a:pPr indent="0" lvl="0" marL="0" rtl="0" algn="l">
              <a:spcBef>
                <a:spcPts val="800"/>
              </a:spcBef>
              <a:spcAft>
                <a:spcPts val="0"/>
              </a:spcAft>
              <a:buNone/>
            </a:pPr>
            <a:r>
              <a:t/>
            </a:r>
            <a:endParaRPr i="0" sz="2800">
              <a:solidFill>
                <a:srgbClr val="595857"/>
              </a:solidFill>
              <a:latin typeface="Open Sans"/>
              <a:ea typeface="Open Sans"/>
              <a:cs typeface="Open Sans"/>
              <a:sym typeface="Open Sans"/>
            </a:endParaRPr>
          </a:p>
          <a:p>
            <a:pPr indent="0" lvl="0" marL="457200" rtl="0" algn="l">
              <a:spcBef>
                <a:spcPts val="400"/>
              </a:spcBef>
              <a:spcAft>
                <a:spcPts val="0"/>
              </a:spcAft>
              <a:buNone/>
            </a:pPr>
            <a:r>
              <a:rPr i="0" lang="en-US">
                <a:solidFill>
                  <a:srgbClr val="595857"/>
                </a:solidFill>
                <a:latin typeface="Open Sans"/>
                <a:ea typeface="Open Sans"/>
                <a:cs typeface="Open Sans"/>
                <a:sym typeface="Open Sans"/>
              </a:rPr>
              <a:t>•Share ideas from student models from Step 3</a:t>
            </a:r>
            <a:endParaRPr i="0">
              <a:solidFill>
                <a:srgbClr val="595857"/>
              </a:solidFill>
              <a:latin typeface="Open Sans"/>
              <a:ea typeface="Open Sans"/>
              <a:cs typeface="Open Sans"/>
              <a:sym typeface="Open Sans"/>
            </a:endParaRPr>
          </a:p>
          <a:p>
            <a:pPr indent="0" lvl="0" marL="457200" rtl="0" algn="l">
              <a:spcBef>
                <a:spcPts val="400"/>
              </a:spcBef>
              <a:spcAft>
                <a:spcPts val="0"/>
              </a:spcAft>
              <a:buNone/>
            </a:pPr>
            <a:r>
              <a:rPr i="0" lang="en-US">
                <a:solidFill>
                  <a:srgbClr val="595857"/>
                </a:solidFill>
                <a:latin typeface="Open Sans"/>
                <a:ea typeface="Open Sans"/>
                <a:cs typeface="Open Sans"/>
                <a:sym typeface="Open Sans"/>
              </a:rPr>
              <a:t>•Draw a Consensus Model for the class, using ideas from student models.</a:t>
            </a:r>
            <a:endParaRPr i="0">
              <a:solidFill>
                <a:srgbClr val="595857"/>
              </a:solidFill>
              <a:latin typeface="Open Sans"/>
              <a:ea typeface="Open Sans"/>
              <a:cs typeface="Open Sans"/>
              <a:sym typeface="Open Sans"/>
            </a:endParaRPr>
          </a:p>
          <a:p>
            <a:pPr indent="0" lvl="0" marL="457200" rtl="0" algn="l">
              <a:spcBef>
                <a:spcPts val="400"/>
              </a:spcBef>
              <a:spcAft>
                <a:spcPts val="0"/>
              </a:spcAft>
              <a:buNone/>
            </a:pPr>
            <a:r>
              <a:rPr i="0" lang="en-US">
                <a:solidFill>
                  <a:srgbClr val="595857"/>
                </a:solidFill>
                <a:latin typeface="Open Sans"/>
                <a:ea typeface="Open Sans"/>
                <a:cs typeface="Open Sans"/>
                <a:sym typeface="Open Sans"/>
              </a:rPr>
              <a:t>•Use data or other evidence from our investigations to support the ideas added to the Consensus Model.</a:t>
            </a:r>
            <a:endParaRPr i="0">
              <a:solidFill>
                <a:srgbClr val="595857"/>
              </a:solidFill>
              <a:latin typeface="Open Sans"/>
              <a:ea typeface="Open Sans"/>
              <a:cs typeface="Open Sans"/>
              <a:sym typeface="Open Sans"/>
            </a:endParaRPr>
          </a:p>
          <a:p>
            <a:pPr indent="0" lvl="0" marL="45720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195" name="Google Shape;1195;p145"/>
          <p:cNvSpPr txBox="1"/>
          <p:nvPr>
            <p:ph idx="11" type="ftr"/>
          </p:nvPr>
        </p:nvSpPr>
        <p:spPr>
          <a:xfrm>
            <a:off x="3581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196" name="Google Shape;1196;p145"/>
          <p:cNvPicPr preferRelativeResize="0"/>
          <p:nvPr/>
        </p:nvPicPr>
        <p:blipFill>
          <a:blip r:embed="rId4">
            <a:alphaModFix/>
          </a:blip>
          <a:stretch>
            <a:fillRect/>
          </a:stretch>
        </p:blipFill>
        <p:spPr>
          <a:xfrm>
            <a:off x="850900" y="257213"/>
            <a:ext cx="1063425" cy="1063425"/>
          </a:xfrm>
          <a:prstGeom prst="rect">
            <a:avLst/>
          </a:prstGeom>
          <a:noFill/>
          <a:ln>
            <a:noFill/>
          </a:ln>
        </p:spPr>
      </p:pic>
      <p:pic>
        <p:nvPicPr>
          <p:cNvPr id="1197" name="Google Shape;1197;p145"/>
          <p:cNvPicPr preferRelativeResize="0"/>
          <p:nvPr/>
        </p:nvPicPr>
        <p:blipFill>
          <a:blip r:embed="rId5">
            <a:alphaModFix/>
          </a:blip>
          <a:stretch>
            <a:fillRect/>
          </a:stretch>
        </p:blipFill>
        <p:spPr>
          <a:xfrm>
            <a:off x="9297200" y="0"/>
            <a:ext cx="2986724" cy="248892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2" name="Shape 1202"/>
        <p:cNvGrpSpPr/>
        <p:nvPr/>
      </p:nvGrpSpPr>
      <p:grpSpPr>
        <a:xfrm>
          <a:off x="0" y="0"/>
          <a:ext cx="0" cy="0"/>
          <a:chOff x="0" y="0"/>
          <a:chExt cx="0" cy="0"/>
        </a:xfrm>
      </p:grpSpPr>
      <p:sp>
        <p:nvSpPr>
          <p:cNvPr id="1203" name="Google Shape;1203;p146"/>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204" name="Google Shape;1204;p146"/>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1205" name="Google Shape;1205;p146"/>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8" name="Shape 648"/>
        <p:cNvGrpSpPr/>
        <p:nvPr/>
      </p:nvGrpSpPr>
      <p:grpSpPr>
        <a:xfrm>
          <a:off x="0" y="0"/>
          <a:ext cx="0" cy="0"/>
          <a:chOff x="0" y="0"/>
          <a:chExt cx="0" cy="0"/>
        </a:xfrm>
      </p:grpSpPr>
      <p:sp>
        <p:nvSpPr>
          <p:cNvPr id="649" name="Google Shape;649;p84"/>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Goal setting</a:t>
            </a:r>
            <a:endParaRPr/>
          </a:p>
        </p:txBody>
      </p:sp>
      <p:sp>
        <p:nvSpPr>
          <p:cNvPr id="650" name="Google Shape;650;p84"/>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349250" lvl="0" marL="457200" rtl="0" algn="l">
              <a:spcBef>
                <a:spcPts val="1100"/>
              </a:spcBef>
              <a:spcAft>
                <a:spcPts val="0"/>
              </a:spcAft>
              <a:buSzPts val="1900"/>
              <a:buChar char="•"/>
            </a:pPr>
            <a:r>
              <a:rPr lang="en-US"/>
              <a:t>What do I hope to walk away with from this workshop?</a:t>
            </a:r>
            <a:endParaRPr/>
          </a:p>
        </p:txBody>
      </p:sp>
      <p:pic>
        <p:nvPicPr>
          <p:cNvPr id="651" name="Google Shape;651;p84"/>
          <p:cNvPicPr preferRelativeResize="0"/>
          <p:nvPr/>
        </p:nvPicPr>
        <p:blipFill rotWithShape="1">
          <a:blip r:embed="rId3">
            <a:alphaModFix/>
          </a:blip>
          <a:srcRect b="46092" l="0" r="0" t="22101"/>
          <a:stretch/>
        </p:blipFill>
        <p:spPr>
          <a:xfrm>
            <a:off x="1712850" y="2698825"/>
            <a:ext cx="8331050" cy="3927874"/>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0" name="Shape 1210"/>
        <p:cNvGrpSpPr/>
        <p:nvPr/>
      </p:nvGrpSpPr>
      <p:grpSpPr>
        <a:xfrm>
          <a:off x="0" y="0"/>
          <a:ext cx="0" cy="0"/>
          <a:chOff x="0" y="0"/>
          <a:chExt cx="0" cy="0"/>
        </a:xfrm>
      </p:grpSpPr>
      <p:pic>
        <p:nvPicPr>
          <p:cNvPr id="1211" name="Google Shape;1211;p147"/>
          <p:cNvPicPr preferRelativeResize="0"/>
          <p:nvPr/>
        </p:nvPicPr>
        <p:blipFill>
          <a:blip r:embed="rId3">
            <a:alphaModFix/>
          </a:blip>
          <a:stretch>
            <a:fillRect/>
          </a:stretch>
        </p:blipFill>
        <p:spPr>
          <a:xfrm>
            <a:off x="1224724" y="306825"/>
            <a:ext cx="9742550" cy="58484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6" name="Shape 1216"/>
        <p:cNvGrpSpPr/>
        <p:nvPr/>
      </p:nvGrpSpPr>
      <p:grpSpPr>
        <a:xfrm>
          <a:off x="0" y="0"/>
          <a:ext cx="0" cy="0"/>
          <a:chOff x="0" y="0"/>
          <a:chExt cx="0" cy="0"/>
        </a:xfrm>
      </p:grpSpPr>
      <p:pic>
        <p:nvPicPr>
          <p:cNvPr id="1217" name="Google Shape;1217;p148"/>
          <p:cNvPicPr preferRelativeResize="0"/>
          <p:nvPr/>
        </p:nvPicPr>
        <p:blipFill>
          <a:blip r:embed="rId3">
            <a:alphaModFix/>
          </a:blip>
          <a:stretch>
            <a:fillRect/>
          </a:stretch>
        </p:blipFill>
        <p:spPr>
          <a:xfrm>
            <a:off x="6109125" y="2289880"/>
            <a:ext cx="5640398" cy="3384243"/>
          </a:xfrm>
          <a:prstGeom prst="rect">
            <a:avLst/>
          </a:prstGeom>
          <a:noFill/>
          <a:ln>
            <a:noFill/>
          </a:ln>
        </p:spPr>
      </p:pic>
      <p:pic>
        <p:nvPicPr>
          <p:cNvPr id="1218" name="Google Shape;1218;p148"/>
          <p:cNvPicPr preferRelativeResize="0"/>
          <p:nvPr/>
        </p:nvPicPr>
        <p:blipFill>
          <a:blip r:embed="rId4">
            <a:alphaModFix/>
          </a:blip>
          <a:stretch>
            <a:fillRect/>
          </a:stretch>
        </p:blipFill>
        <p:spPr>
          <a:xfrm>
            <a:off x="320700" y="2289875"/>
            <a:ext cx="5640398" cy="3384252"/>
          </a:xfrm>
          <a:prstGeom prst="rect">
            <a:avLst/>
          </a:prstGeom>
          <a:noFill/>
          <a:ln>
            <a:noFill/>
          </a:ln>
        </p:spPr>
      </p:pic>
      <p:sp>
        <p:nvSpPr>
          <p:cNvPr id="1219" name="Google Shape;1219;p148"/>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Why didn’t it rain on July 22nd?</a:t>
            </a:r>
            <a:endParaRPr/>
          </a:p>
        </p:txBody>
      </p:sp>
      <p:pic>
        <p:nvPicPr>
          <p:cNvPr id="1220" name="Google Shape;1220;p148"/>
          <p:cNvPicPr preferRelativeResize="0"/>
          <p:nvPr/>
        </p:nvPicPr>
        <p:blipFill>
          <a:blip r:embed="rId5">
            <a:alphaModFix/>
          </a:blip>
          <a:stretch>
            <a:fillRect/>
          </a:stretch>
        </p:blipFill>
        <p:spPr>
          <a:xfrm>
            <a:off x="9630625" y="159172"/>
            <a:ext cx="2319790" cy="1737603"/>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4" name="Shape 1224"/>
        <p:cNvGrpSpPr/>
        <p:nvPr/>
      </p:nvGrpSpPr>
      <p:grpSpPr>
        <a:xfrm>
          <a:off x="0" y="0"/>
          <a:ext cx="0" cy="0"/>
          <a:chOff x="0" y="0"/>
          <a:chExt cx="0" cy="0"/>
        </a:xfrm>
      </p:grpSpPr>
      <p:sp>
        <p:nvSpPr>
          <p:cNvPr id="1225" name="Google Shape;1225;p149"/>
          <p:cNvSpPr txBox="1"/>
          <p:nvPr>
            <p:ph idx="4294967295" type="title"/>
          </p:nvPr>
        </p:nvSpPr>
        <p:spPr>
          <a:xfrm>
            <a:off x="277450" y="570400"/>
            <a:ext cx="9471300" cy="11673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solidFill>
                  <a:srgbClr val="0070C0"/>
                </a:solidFill>
                <a:latin typeface="Montserrat SemiBold"/>
                <a:ea typeface="Montserrat SemiBold"/>
                <a:cs typeface="Montserrat SemiBold"/>
                <a:sym typeface="Montserrat SemiBold"/>
              </a:rPr>
              <a:t>DRIVING QUESTION BOARD </a:t>
            </a:r>
            <a:endParaRPr sz="3600">
              <a:solidFill>
                <a:srgbClr val="0070C0"/>
              </a:solidFill>
              <a:latin typeface="Montserrat SemiBold"/>
              <a:ea typeface="Montserrat SemiBold"/>
              <a:cs typeface="Montserrat SemiBold"/>
              <a:sym typeface="Montserrat SemiBold"/>
            </a:endParaRPr>
          </a:p>
        </p:txBody>
      </p:sp>
      <p:sp>
        <p:nvSpPr>
          <p:cNvPr id="1226" name="Google Shape;1226;p149"/>
          <p:cNvSpPr txBox="1"/>
          <p:nvPr>
            <p:ph idx="4294967295" type="body"/>
          </p:nvPr>
        </p:nvSpPr>
        <p:spPr>
          <a:xfrm>
            <a:off x="389425" y="4934325"/>
            <a:ext cx="11249700" cy="11673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rPr b="1" i="1" lang="en-US"/>
              <a:t>How can we use the DQB as an assessment?</a:t>
            </a:r>
            <a:endParaRPr b="1" i="1"/>
          </a:p>
        </p:txBody>
      </p:sp>
      <p:sp>
        <p:nvSpPr>
          <p:cNvPr id="1227" name="Google Shape;1227;p149"/>
          <p:cNvSpPr txBox="1"/>
          <p:nvPr>
            <p:ph idx="11" type="ftr"/>
          </p:nvPr>
        </p:nvSpPr>
        <p:spPr>
          <a:xfrm>
            <a:off x="32004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sp>
        <p:nvSpPr>
          <p:cNvPr id="1228" name="Google Shape;1228;p149"/>
          <p:cNvSpPr txBox="1"/>
          <p:nvPr>
            <p:ph idx="4294967295" type="body"/>
          </p:nvPr>
        </p:nvSpPr>
        <p:spPr>
          <a:xfrm>
            <a:off x="277450" y="2579325"/>
            <a:ext cx="7265700" cy="1992000"/>
          </a:xfrm>
          <a:prstGeom prst="rect">
            <a:avLst/>
          </a:prstGeom>
          <a:noFill/>
          <a:ln>
            <a:noFill/>
          </a:ln>
        </p:spPr>
        <p:txBody>
          <a:bodyPr anchorCtr="0" anchor="t" bIns="45700" lIns="91425" spcFirstLastPara="1" rIns="91425" wrap="square" tIns="45700">
            <a:noAutofit/>
          </a:bodyPr>
          <a:lstStyle/>
          <a:p>
            <a:pPr indent="-406400" lvl="0" marL="457200" rtl="0" algn="l">
              <a:lnSpc>
                <a:spcPct val="90000"/>
              </a:lnSpc>
              <a:spcBef>
                <a:spcPts val="0"/>
              </a:spcBef>
              <a:spcAft>
                <a:spcPts val="0"/>
              </a:spcAft>
              <a:buSzPts val="2800"/>
              <a:buChar char="•"/>
            </a:pPr>
            <a:r>
              <a:rPr lang="en-US"/>
              <a:t>What questions can we now answer?</a:t>
            </a:r>
            <a:endParaRPr/>
          </a:p>
          <a:p>
            <a:pPr indent="0" lvl="0" marL="457200" rtl="0" algn="l">
              <a:lnSpc>
                <a:spcPct val="90000"/>
              </a:lnSpc>
              <a:spcBef>
                <a:spcPts val="0"/>
              </a:spcBef>
              <a:spcAft>
                <a:spcPts val="0"/>
              </a:spcAft>
              <a:buNone/>
            </a:pPr>
            <a:r>
              <a:t/>
            </a:r>
            <a:endParaRPr/>
          </a:p>
          <a:p>
            <a:pPr indent="-406400" lvl="0" marL="457200" rtl="0" algn="l">
              <a:lnSpc>
                <a:spcPct val="90000"/>
              </a:lnSpc>
              <a:spcBef>
                <a:spcPts val="0"/>
              </a:spcBef>
              <a:spcAft>
                <a:spcPts val="0"/>
              </a:spcAft>
              <a:buSzPts val="2800"/>
              <a:buChar char="•"/>
            </a:pPr>
            <a:r>
              <a:rPr lang="en-US"/>
              <a:t>Do we want to add any new questions?</a:t>
            </a:r>
            <a:endParaRPr/>
          </a:p>
        </p:txBody>
      </p:sp>
      <p:pic>
        <p:nvPicPr>
          <p:cNvPr id="1229" name="Google Shape;1229;p149"/>
          <p:cNvPicPr preferRelativeResize="0"/>
          <p:nvPr/>
        </p:nvPicPr>
        <p:blipFill>
          <a:blip r:embed="rId3">
            <a:alphaModFix/>
          </a:blip>
          <a:stretch>
            <a:fillRect/>
          </a:stretch>
        </p:blipFill>
        <p:spPr>
          <a:xfrm>
            <a:off x="7348100" y="-4475"/>
            <a:ext cx="5667748" cy="37831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4" name="Shape 1234"/>
        <p:cNvGrpSpPr/>
        <p:nvPr/>
      </p:nvGrpSpPr>
      <p:grpSpPr>
        <a:xfrm>
          <a:off x="0" y="0"/>
          <a:ext cx="0" cy="0"/>
          <a:chOff x="0" y="0"/>
          <a:chExt cx="0" cy="0"/>
        </a:xfrm>
      </p:grpSpPr>
      <p:pic>
        <p:nvPicPr>
          <p:cNvPr id="1235" name="Google Shape;1235;p150"/>
          <p:cNvPicPr preferRelativeResize="0"/>
          <p:nvPr/>
        </p:nvPicPr>
        <p:blipFill>
          <a:blip r:embed="rId3">
            <a:alphaModFix amt="38000"/>
          </a:blip>
          <a:stretch>
            <a:fillRect/>
          </a:stretch>
        </p:blipFill>
        <p:spPr>
          <a:xfrm>
            <a:off x="7865175" y="1595625"/>
            <a:ext cx="3564826" cy="2376551"/>
          </a:xfrm>
          <a:prstGeom prst="rect">
            <a:avLst/>
          </a:prstGeom>
          <a:noFill/>
          <a:ln>
            <a:noFill/>
          </a:ln>
        </p:spPr>
      </p:pic>
      <p:sp>
        <p:nvSpPr>
          <p:cNvPr id="1236" name="Google Shape;1236;p150"/>
          <p:cNvSpPr txBox="1"/>
          <p:nvPr>
            <p:ph type="title"/>
          </p:nvPr>
        </p:nvSpPr>
        <p:spPr>
          <a:xfrm>
            <a:off x="838200" y="702400"/>
            <a:ext cx="45195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Misconceptions</a:t>
            </a:r>
            <a:endParaRPr/>
          </a:p>
        </p:txBody>
      </p:sp>
      <p:sp>
        <p:nvSpPr>
          <p:cNvPr id="1237" name="Google Shape;1237;p150"/>
          <p:cNvSpPr txBox="1"/>
          <p:nvPr>
            <p:ph idx="1" type="body"/>
          </p:nvPr>
        </p:nvSpPr>
        <p:spPr>
          <a:xfrm>
            <a:off x="838200" y="3006700"/>
            <a:ext cx="10515600" cy="1870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i="1" lang="en-US" sz="3000"/>
              <a:t>How do you help students shift their thinking when they hold misconceptions?</a:t>
            </a:r>
            <a:endParaRPr i="1" sz="3000"/>
          </a:p>
        </p:txBody>
      </p:sp>
      <p:pic>
        <p:nvPicPr>
          <p:cNvPr id="1238" name="Google Shape;1238;p150"/>
          <p:cNvPicPr preferRelativeResize="0"/>
          <p:nvPr/>
        </p:nvPicPr>
        <p:blipFill rotWithShape="1">
          <a:blip r:embed="rId4">
            <a:alphaModFix/>
          </a:blip>
          <a:srcRect b="0" l="-5400" r="5400" t="0"/>
          <a:stretch/>
        </p:blipFill>
        <p:spPr>
          <a:xfrm>
            <a:off x="7767550" y="-120825"/>
            <a:ext cx="4059974" cy="3383301"/>
          </a:xfrm>
          <a:prstGeom prst="rect">
            <a:avLst/>
          </a:prstGeom>
          <a:noFill/>
          <a:ln>
            <a:noFill/>
          </a:ln>
        </p:spPr>
      </p:pic>
      <p:sp>
        <p:nvSpPr>
          <p:cNvPr id="1239" name="Google Shape;1239;p150"/>
          <p:cNvSpPr txBox="1"/>
          <p:nvPr>
            <p:ph idx="11" type="ftr"/>
          </p:nvPr>
        </p:nvSpPr>
        <p:spPr>
          <a:xfrm>
            <a:off x="850900" y="6356350"/>
            <a:ext cx="59727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4" name="Shape 1244"/>
        <p:cNvGrpSpPr/>
        <p:nvPr/>
      </p:nvGrpSpPr>
      <p:grpSpPr>
        <a:xfrm>
          <a:off x="0" y="0"/>
          <a:ext cx="0" cy="0"/>
          <a:chOff x="0" y="0"/>
          <a:chExt cx="0" cy="0"/>
        </a:xfrm>
      </p:grpSpPr>
      <p:pic>
        <p:nvPicPr>
          <p:cNvPr id="1245" name="Google Shape;1245;p151"/>
          <p:cNvPicPr preferRelativeResize="0"/>
          <p:nvPr/>
        </p:nvPicPr>
        <p:blipFill>
          <a:blip r:embed="rId3">
            <a:alphaModFix/>
          </a:blip>
          <a:stretch>
            <a:fillRect/>
          </a:stretch>
        </p:blipFill>
        <p:spPr>
          <a:xfrm>
            <a:off x="7491050" y="128950"/>
            <a:ext cx="4514850" cy="2724150"/>
          </a:xfrm>
          <a:prstGeom prst="rect">
            <a:avLst/>
          </a:prstGeom>
          <a:noFill/>
          <a:ln>
            <a:noFill/>
          </a:ln>
        </p:spPr>
      </p:pic>
      <p:sp>
        <p:nvSpPr>
          <p:cNvPr id="1246" name="Google Shape;1246;p151"/>
          <p:cNvSpPr txBox="1"/>
          <p:nvPr>
            <p:ph type="title"/>
          </p:nvPr>
        </p:nvSpPr>
        <p:spPr>
          <a:xfrm>
            <a:off x="154725" y="365125"/>
            <a:ext cx="51471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Sensemaking</a:t>
            </a:r>
            <a:endParaRPr/>
          </a:p>
        </p:txBody>
      </p:sp>
      <p:sp>
        <p:nvSpPr>
          <p:cNvPr id="1247" name="Google Shape;1247;p151"/>
          <p:cNvSpPr txBox="1"/>
          <p:nvPr>
            <p:ph idx="1" type="body"/>
          </p:nvPr>
        </p:nvSpPr>
        <p:spPr>
          <a:xfrm>
            <a:off x="0" y="1998525"/>
            <a:ext cx="11353800" cy="47124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How are you/focal student </a:t>
            </a:r>
            <a:r>
              <a:rPr lang="en-US">
                <a:solidFill>
                  <a:srgbClr val="1155CC"/>
                </a:solidFill>
              </a:rPr>
              <a:t>connect</a:t>
            </a:r>
            <a:r>
              <a:rPr lang="en-US"/>
              <a:t>ing </a:t>
            </a:r>
            <a:endParaRPr/>
          </a:p>
          <a:p>
            <a:pPr indent="0" lvl="0" marL="0" rtl="0" algn="l">
              <a:spcBef>
                <a:spcPts val="1000"/>
              </a:spcBef>
              <a:spcAft>
                <a:spcPts val="0"/>
              </a:spcAft>
              <a:buNone/>
            </a:pPr>
            <a:r>
              <a:rPr lang="en-US"/>
              <a:t>     with the content?</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Did any new ideas come up for you? How could these activities fit in to what you already do and </a:t>
            </a:r>
            <a:r>
              <a:rPr lang="en-US">
                <a:solidFill>
                  <a:srgbClr val="1155CC"/>
                </a:solidFill>
              </a:rPr>
              <a:t>extend</a:t>
            </a:r>
            <a:r>
              <a:rPr lang="en-US"/>
              <a:t> them?</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What are you wondering about now?</a:t>
            </a:r>
            <a:endParaRPr/>
          </a:p>
          <a:p>
            <a:pPr indent="-342900" lvl="1" marL="914400" rtl="0" algn="l">
              <a:spcBef>
                <a:spcPts val="0"/>
              </a:spcBef>
              <a:spcAft>
                <a:spcPts val="0"/>
              </a:spcAft>
              <a:buSzPts val="1800"/>
              <a:buChar char="•"/>
            </a:pPr>
            <a:r>
              <a:rPr lang="en-US"/>
              <a:t>Where would your focal student get stuck?</a:t>
            </a:r>
            <a:endParaRPr/>
          </a:p>
          <a:p>
            <a:pPr indent="-342900" lvl="1" marL="914400" rtl="0" algn="l">
              <a:spcBef>
                <a:spcPts val="0"/>
              </a:spcBef>
              <a:spcAft>
                <a:spcPts val="0"/>
              </a:spcAft>
              <a:buSzPts val="1800"/>
              <a:buChar char="•"/>
            </a:pPr>
            <a:r>
              <a:rPr lang="en-US"/>
              <a:t>What </a:t>
            </a:r>
            <a:r>
              <a:rPr lang="en-US">
                <a:solidFill>
                  <a:srgbClr val="1155CC"/>
                </a:solidFill>
              </a:rPr>
              <a:t>challenges</a:t>
            </a:r>
            <a:r>
              <a:rPr lang="en-US"/>
              <a:t> come up for you?</a:t>
            </a:r>
            <a:endParaRPr/>
          </a:p>
          <a:p>
            <a:pPr indent="0" lvl="0" marL="914400" rtl="0" algn="l">
              <a:spcBef>
                <a:spcPts val="1000"/>
              </a:spcBef>
              <a:spcAft>
                <a:spcPts val="0"/>
              </a:spcAft>
              <a:buNone/>
            </a:pPr>
            <a:r>
              <a:t/>
            </a:r>
            <a:endParaRPr/>
          </a:p>
          <a:p>
            <a:pPr indent="0" lvl="0" marL="0" rtl="0" algn="l">
              <a:spcBef>
                <a:spcPts val="1000"/>
              </a:spcBef>
              <a:spcAft>
                <a:spcPts val="0"/>
              </a:spcAft>
              <a:buNone/>
            </a:pPr>
            <a:r>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1" name="Shape 1251"/>
        <p:cNvGrpSpPr/>
        <p:nvPr/>
      </p:nvGrpSpPr>
      <p:grpSpPr>
        <a:xfrm>
          <a:off x="0" y="0"/>
          <a:ext cx="0" cy="0"/>
          <a:chOff x="0" y="0"/>
          <a:chExt cx="0" cy="0"/>
        </a:xfrm>
      </p:grpSpPr>
      <p:sp>
        <p:nvSpPr>
          <p:cNvPr id="1252" name="Google Shape;1252;p152"/>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Break (15 min)</a:t>
            </a:r>
            <a:endParaRPr sz="3600"/>
          </a:p>
        </p:txBody>
      </p:sp>
      <p:sp>
        <p:nvSpPr>
          <p:cNvPr id="1253" name="Google Shape;1253;p152"/>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254" name="Google Shape;1254;p152"/>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255" name="Google Shape;1255;p152"/>
          <p:cNvPicPr preferRelativeResize="0"/>
          <p:nvPr/>
        </p:nvPicPr>
        <p:blipFill>
          <a:blip r:embed="rId3">
            <a:alphaModFix/>
          </a:blip>
          <a:stretch>
            <a:fillRect/>
          </a:stretch>
        </p:blipFill>
        <p:spPr>
          <a:xfrm>
            <a:off x="3378272" y="1769581"/>
            <a:ext cx="5435457" cy="362363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9" name="Shape 1259"/>
        <p:cNvGrpSpPr/>
        <p:nvPr/>
      </p:nvGrpSpPr>
      <p:grpSpPr>
        <a:xfrm>
          <a:off x="0" y="0"/>
          <a:ext cx="0" cy="0"/>
          <a:chOff x="0" y="0"/>
          <a:chExt cx="0" cy="0"/>
        </a:xfrm>
      </p:grpSpPr>
      <p:sp>
        <p:nvSpPr>
          <p:cNvPr id="1260" name="Google Shape;1260;p153"/>
          <p:cNvSpPr txBox="1"/>
          <p:nvPr>
            <p:ph idx="1" type="body"/>
          </p:nvPr>
        </p:nvSpPr>
        <p:spPr>
          <a:xfrm>
            <a:off x="457200" y="1978025"/>
            <a:ext cx="57327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t>Examples of GLOBE Protocols:</a:t>
            </a:r>
            <a:endParaRPr sz="2400"/>
          </a:p>
          <a:p>
            <a:pPr indent="0" lvl="0" marL="0" rtl="0" algn="l">
              <a:lnSpc>
                <a:spcPct val="100000"/>
              </a:lnSpc>
              <a:spcBef>
                <a:spcPts val="0"/>
              </a:spcBef>
              <a:spcAft>
                <a:spcPts val="0"/>
              </a:spcAft>
              <a:buNone/>
            </a:pPr>
            <a:r>
              <a:t/>
            </a:r>
            <a:endParaRPr sz="600"/>
          </a:p>
          <a:p>
            <a:pPr indent="-381000" lvl="0" marL="457200" rtl="0" algn="l">
              <a:lnSpc>
                <a:spcPct val="100000"/>
              </a:lnSpc>
              <a:spcBef>
                <a:spcPts val="0"/>
              </a:spcBef>
              <a:spcAft>
                <a:spcPts val="0"/>
              </a:spcAft>
              <a:buSzPts val="2400"/>
              <a:buChar char="•"/>
            </a:pPr>
            <a:r>
              <a:rPr lang="en-US" sz="2400"/>
              <a:t>Atmosphere - air temperature, precipitation, clouds</a:t>
            </a:r>
            <a:endParaRPr sz="2400"/>
          </a:p>
          <a:p>
            <a:pPr indent="-381000" lvl="0" marL="457200" rtl="0" algn="l">
              <a:lnSpc>
                <a:spcPct val="100000"/>
              </a:lnSpc>
              <a:spcBef>
                <a:spcPts val="0"/>
              </a:spcBef>
              <a:spcAft>
                <a:spcPts val="0"/>
              </a:spcAft>
              <a:buSzPts val="2400"/>
              <a:buChar char="•"/>
            </a:pPr>
            <a:r>
              <a:rPr lang="en-US" sz="2400"/>
              <a:t>Hydrosphere - temperature, pH, mosquito habitats</a:t>
            </a:r>
            <a:endParaRPr sz="2400"/>
          </a:p>
          <a:p>
            <a:pPr indent="-381000" lvl="0" marL="457200" rtl="0" algn="l">
              <a:lnSpc>
                <a:spcPct val="100000"/>
              </a:lnSpc>
              <a:spcBef>
                <a:spcPts val="0"/>
              </a:spcBef>
              <a:spcAft>
                <a:spcPts val="0"/>
              </a:spcAft>
              <a:buSzPts val="2400"/>
              <a:buChar char="•"/>
            </a:pPr>
            <a:r>
              <a:rPr lang="en-US" sz="2400"/>
              <a:t>Soils/Pedosphere - soil moisture, temperature, characterization</a:t>
            </a:r>
            <a:endParaRPr sz="2400"/>
          </a:p>
          <a:p>
            <a:pPr indent="-381000" lvl="0" marL="457200" rtl="0" algn="l">
              <a:lnSpc>
                <a:spcPct val="100000"/>
              </a:lnSpc>
              <a:spcBef>
                <a:spcPts val="0"/>
              </a:spcBef>
              <a:spcAft>
                <a:spcPts val="0"/>
              </a:spcAft>
              <a:buSzPts val="2400"/>
              <a:buChar char="•"/>
            </a:pPr>
            <a:r>
              <a:rPr lang="en-US" sz="2400"/>
              <a:t>Biosphere - green up/down, land cover, fire fuel, carbon cycle</a:t>
            </a:r>
            <a:endParaRPr sz="2400"/>
          </a:p>
        </p:txBody>
      </p:sp>
      <p:sp>
        <p:nvSpPr>
          <p:cNvPr id="1261" name="Google Shape;1261;p153"/>
          <p:cNvSpPr txBox="1"/>
          <p:nvPr>
            <p:ph idx="11" type="ftr"/>
          </p:nvPr>
        </p:nvSpPr>
        <p:spPr>
          <a:xfrm>
            <a:off x="622300" y="5975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2400"/>
              <a:t>www.globe.gov | help@globe.gov</a:t>
            </a:r>
            <a:endParaRPr sz="2400"/>
          </a:p>
        </p:txBody>
      </p:sp>
      <p:sp>
        <p:nvSpPr>
          <p:cNvPr id="1262" name="Google Shape;1262;p153"/>
          <p:cNvSpPr txBox="1"/>
          <p:nvPr>
            <p:ph type="title"/>
          </p:nvPr>
        </p:nvSpPr>
        <p:spPr>
          <a:xfrm>
            <a:off x="609600" y="365125"/>
            <a:ext cx="10884900" cy="110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000"/>
              <a:t>The GLOBE Program: </a:t>
            </a:r>
            <a:r>
              <a:rPr b="1" lang="en-US" sz="4000">
                <a:latin typeface="Open Sans"/>
                <a:ea typeface="Open Sans"/>
                <a:cs typeface="Open Sans"/>
                <a:sym typeface="Open Sans"/>
              </a:rPr>
              <a:t>G</a:t>
            </a:r>
            <a:r>
              <a:rPr lang="en-US" sz="4000">
                <a:latin typeface="Open Sans"/>
                <a:ea typeface="Open Sans"/>
                <a:cs typeface="Open Sans"/>
                <a:sym typeface="Open Sans"/>
              </a:rPr>
              <a:t>lobal </a:t>
            </a:r>
            <a:r>
              <a:rPr b="1" lang="en-US" sz="4000">
                <a:latin typeface="Open Sans"/>
                <a:ea typeface="Open Sans"/>
                <a:cs typeface="Open Sans"/>
                <a:sym typeface="Open Sans"/>
              </a:rPr>
              <a:t>L</a:t>
            </a:r>
            <a:r>
              <a:rPr lang="en-US" sz="4000">
                <a:latin typeface="Open Sans"/>
                <a:ea typeface="Open Sans"/>
                <a:cs typeface="Open Sans"/>
                <a:sym typeface="Open Sans"/>
              </a:rPr>
              <a:t>earning and </a:t>
            </a:r>
            <a:r>
              <a:rPr b="1" lang="en-US" sz="4000">
                <a:latin typeface="Open Sans"/>
                <a:ea typeface="Open Sans"/>
                <a:cs typeface="Open Sans"/>
                <a:sym typeface="Open Sans"/>
              </a:rPr>
              <a:t>O</a:t>
            </a:r>
            <a:r>
              <a:rPr lang="en-US" sz="4000">
                <a:latin typeface="Open Sans"/>
                <a:ea typeface="Open Sans"/>
                <a:cs typeface="Open Sans"/>
                <a:sym typeface="Open Sans"/>
              </a:rPr>
              <a:t>bservations to </a:t>
            </a:r>
            <a:r>
              <a:rPr b="1" lang="en-US" sz="4000">
                <a:latin typeface="Open Sans"/>
                <a:ea typeface="Open Sans"/>
                <a:cs typeface="Open Sans"/>
                <a:sym typeface="Open Sans"/>
              </a:rPr>
              <a:t>B</a:t>
            </a:r>
            <a:r>
              <a:rPr lang="en-US" sz="4000">
                <a:latin typeface="Open Sans"/>
                <a:ea typeface="Open Sans"/>
                <a:cs typeface="Open Sans"/>
                <a:sym typeface="Open Sans"/>
              </a:rPr>
              <a:t>enefit the </a:t>
            </a:r>
            <a:r>
              <a:rPr b="1" lang="en-US" sz="4000">
                <a:latin typeface="Open Sans"/>
                <a:ea typeface="Open Sans"/>
                <a:cs typeface="Open Sans"/>
                <a:sym typeface="Open Sans"/>
              </a:rPr>
              <a:t>E</a:t>
            </a:r>
            <a:r>
              <a:rPr lang="en-US" sz="4000">
                <a:latin typeface="Open Sans"/>
                <a:ea typeface="Open Sans"/>
                <a:cs typeface="Open Sans"/>
                <a:sym typeface="Open Sans"/>
              </a:rPr>
              <a:t>nvironment</a:t>
            </a:r>
            <a:endParaRPr sz="4000"/>
          </a:p>
        </p:txBody>
      </p:sp>
      <p:pic>
        <p:nvPicPr>
          <p:cNvPr id="1263" name="Google Shape;1263;p153"/>
          <p:cNvPicPr preferRelativeResize="0"/>
          <p:nvPr/>
        </p:nvPicPr>
        <p:blipFill>
          <a:blip r:embed="rId3">
            <a:alphaModFix/>
          </a:blip>
          <a:stretch>
            <a:fillRect/>
          </a:stretch>
        </p:blipFill>
        <p:spPr>
          <a:xfrm>
            <a:off x="6082999" y="1759062"/>
            <a:ext cx="2092453" cy="4636726"/>
          </a:xfrm>
          <a:prstGeom prst="rect">
            <a:avLst/>
          </a:prstGeom>
          <a:noFill/>
          <a:ln>
            <a:noFill/>
          </a:ln>
        </p:spPr>
      </p:pic>
      <p:sp>
        <p:nvSpPr>
          <p:cNvPr id="1264" name="Google Shape;1264;p153"/>
          <p:cNvSpPr txBox="1"/>
          <p:nvPr/>
        </p:nvSpPr>
        <p:spPr>
          <a:xfrm>
            <a:off x="8405450" y="2508750"/>
            <a:ext cx="3475800" cy="15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595857"/>
                </a:solidFill>
                <a:latin typeface="Open Sans"/>
                <a:ea typeface="Open Sans"/>
                <a:cs typeface="Open Sans"/>
                <a:sym typeface="Open Sans"/>
              </a:rPr>
              <a:t>How to participate:</a:t>
            </a:r>
            <a:endParaRPr sz="2400">
              <a:solidFill>
                <a:srgbClr val="595857"/>
              </a:solidFill>
              <a:latin typeface="Open Sans"/>
              <a:ea typeface="Open Sans"/>
              <a:cs typeface="Open Sans"/>
              <a:sym typeface="Open Sans"/>
            </a:endParaRPr>
          </a:p>
          <a:p>
            <a:pPr indent="0" lvl="0" marL="0" rtl="0" algn="l">
              <a:spcBef>
                <a:spcPts val="0"/>
              </a:spcBef>
              <a:spcAft>
                <a:spcPts val="0"/>
              </a:spcAft>
              <a:buNone/>
            </a:pPr>
            <a:r>
              <a:t/>
            </a:r>
            <a:endParaRPr sz="600">
              <a:solidFill>
                <a:srgbClr val="595857"/>
              </a:solidFill>
              <a:latin typeface="Open Sans"/>
              <a:ea typeface="Open Sans"/>
              <a:cs typeface="Open Sans"/>
              <a:sym typeface="Open Sans"/>
            </a:endParaRPr>
          </a:p>
          <a:p>
            <a:pPr indent="-381000" lvl="0" marL="457200" rtl="0" algn="l">
              <a:spcBef>
                <a:spcPts val="0"/>
              </a:spcBef>
              <a:spcAft>
                <a:spcPts val="0"/>
              </a:spcAft>
              <a:buClr>
                <a:srgbClr val="595857"/>
              </a:buClr>
              <a:buSzPts val="2400"/>
              <a:buFont typeface="Open Sans"/>
              <a:buAutoNum type="arabicPeriod"/>
            </a:pPr>
            <a:r>
              <a:rPr lang="en-US" sz="2400">
                <a:solidFill>
                  <a:srgbClr val="595857"/>
                </a:solidFill>
                <a:latin typeface="Open Sans"/>
                <a:ea typeface="Open Sans"/>
                <a:cs typeface="Open Sans"/>
                <a:sym typeface="Open Sans"/>
              </a:rPr>
              <a:t>Protocol eTrainings</a:t>
            </a:r>
            <a:endParaRPr sz="2400">
              <a:solidFill>
                <a:srgbClr val="595857"/>
              </a:solidFill>
              <a:latin typeface="Open Sans"/>
              <a:ea typeface="Open Sans"/>
              <a:cs typeface="Open Sans"/>
              <a:sym typeface="Open Sans"/>
            </a:endParaRPr>
          </a:p>
          <a:p>
            <a:pPr indent="-381000" lvl="0" marL="457200" rtl="0" algn="l">
              <a:spcBef>
                <a:spcPts val="0"/>
              </a:spcBef>
              <a:spcAft>
                <a:spcPts val="0"/>
              </a:spcAft>
              <a:buClr>
                <a:srgbClr val="595857"/>
              </a:buClr>
              <a:buSzPts val="2400"/>
              <a:buFont typeface="Open Sans"/>
              <a:buAutoNum type="arabicPeriod"/>
            </a:pPr>
            <a:r>
              <a:rPr lang="en-US" sz="2400">
                <a:solidFill>
                  <a:srgbClr val="595857"/>
                </a:solidFill>
                <a:latin typeface="Open Sans"/>
                <a:ea typeface="Open Sans"/>
                <a:cs typeface="Open Sans"/>
                <a:sym typeface="Open Sans"/>
              </a:rPr>
              <a:t>GLOBE Observer</a:t>
            </a:r>
            <a:endParaRPr sz="2400">
              <a:solidFill>
                <a:srgbClr val="595857"/>
              </a:solidFill>
              <a:latin typeface="Open Sans"/>
              <a:ea typeface="Open Sans"/>
              <a:cs typeface="Open Sans"/>
              <a:sym typeface="Open Sans"/>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9" name="Shape 1269"/>
        <p:cNvGrpSpPr/>
        <p:nvPr/>
      </p:nvGrpSpPr>
      <p:grpSpPr>
        <a:xfrm>
          <a:off x="0" y="0"/>
          <a:ext cx="0" cy="0"/>
          <a:chOff x="0" y="0"/>
          <a:chExt cx="0" cy="0"/>
        </a:xfrm>
      </p:grpSpPr>
      <p:sp>
        <p:nvSpPr>
          <p:cNvPr id="1270" name="Google Shape;1270;p154"/>
          <p:cNvSpPr txBox="1"/>
          <p:nvPr>
            <p:ph type="title"/>
          </p:nvPr>
        </p:nvSpPr>
        <p:spPr>
          <a:xfrm>
            <a:off x="451557" y="611297"/>
            <a:ext cx="10690500" cy="6051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Case Study: 2013 Colorado Storm</a:t>
            </a:r>
            <a:endParaRPr/>
          </a:p>
        </p:txBody>
      </p:sp>
      <p:sp>
        <p:nvSpPr>
          <p:cNvPr id="1271" name="Google Shape;1271;p154"/>
          <p:cNvSpPr txBox="1"/>
          <p:nvPr>
            <p:ph idx="1" type="body"/>
          </p:nvPr>
        </p:nvSpPr>
        <p:spPr>
          <a:xfrm>
            <a:off x="451557" y="1322961"/>
            <a:ext cx="11160000" cy="5501100"/>
          </a:xfrm>
          <a:prstGeom prst="rect">
            <a:avLst/>
          </a:prstGeom>
          <a:noFill/>
          <a:ln>
            <a:noFill/>
          </a:ln>
        </p:spPr>
        <p:txBody>
          <a:bodyPr anchorCtr="0" anchor="t" bIns="60925" lIns="121900" spcFirstLastPara="1" rIns="121900" wrap="square" tIns="60925">
            <a:noAutofit/>
          </a:bodyPr>
          <a:lstStyle/>
          <a:p>
            <a:pPr indent="-228600" lvl="0" marL="228600" rtl="0" algn="l">
              <a:lnSpc>
                <a:spcPct val="90000"/>
              </a:lnSpc>
              <a:spcBef>
                <a:spcPts val="0"/>
              </a:spcBef>
              <a:spcAft>
                <a:spcPts val="0"/>
              </a:spcAft>
              <a:buClr>
                <a:srgbClr val="595857"/>
              </a:buClr>
              <a:buSzPts val="2800"/>
              <a:buChar char="•"/>
            </a:pPr>
            <a:r>
              <a:rPr lang="en-US"/>
              <a:t>Did the Colorado storm happen in the afternoon? </a:t>
            </a:r>
            <a:endParaRPr/>
          </a:p>
          <a:p>
            <a:pPr indent="-228600" lvl="0" marL="228600" rtl="0" algn="l">
              <a:lnSpc>
                <a:spcPct val="90000"/>
              </a:lnSpc>
              <a:spcBef>
                <a:spcPts val="1000"/>
              </a:spcBef>
              <a:spcAft>
                <a:spcPts val="0"/>
              </a:spcAft>
              <a:buClr>
                <a:srgbClr val="595857"/>
              </a:buClr>
              <a:buSzPts val="2800"/>
              <a:buChar char="•"/>
            </a:pPr>
            <a:r>
              <a:rPr lang="en-US"/>
              <a:t>What parts of our model might explain the Colorado storm? </a:t>
            </a:r>
            <a:endParaRPr/>
          </a:p>
        </p:txBody>
      </p:sp>
      <p:pic>
        <p:nvPicPr>
          <p:cNvPr id="1272" name="Google Shape;1272;p154"/>
          <p:cNvPicPr preferRelativeResize="0"/>
          <p:nvPr/>
        </p:nvPicPr>
        <p:blipFill rotWithShape="1">
          <a:blip r:embed="rId3">
            <a:alphaModFix/>
          </a:blip>
          <a:srcRect b="0" l="0" r="0" t="0"/>
          <a:stretch/>
        </p:blipFill>
        <p:spPr>
          <a:xfrm>
            <a:off x="2346160" y="2569383"/>
            <a:ext cx="6901203" cy="3786969"/>
          </a:xfrm>
          <a:prstGeom prst="rect">
            <a:avLst/>
          </a:prstGeom>
          <a:noFill/>
          <a:ln>
            <a:noFill/>
          </a:ln>
        </p:spPr>
      </p:pic>
      <p:sp>
        <p:nvSpPr>
          <p:cNvPr id="1273" name="Google Shape;1273;p154"/>
          <p:cNvSpPr/>
          <p:nvPr/>
        </p:nvSpPr>
        <p:spPr>
          <a:xfrm>
            <a:off x="8857451" y="4073485"/>
            <a:ext cx="2284500" cy="861600"/>
          </a:xfrm>
          <a:prstGeom prst="rect">
            <a:avLst/>
          </a:prstGeom>
          <a:noFill/>
          <a:ln>
            <a:noFill/>
          </a:ln>
        </p:spPr>
        <p:txBody>
          <a:bodyPr anchorCtr="0" anchor="t" bIns="60925" lIns="121900" spcFirstLastPara="1" rIns="121900" wrap="square" tIns="60925">
            <a:noAutofit/>
          </a:bodyPr>
          <a:lstStyle/>
          <a:p>
            <a:pPr indent="0" lvl="1" marL="609600" marR="0" rtl="0" algn="l">
              <a:spcBef>
                <a:spcPts val="0"/>
              </a:spcBef>
              <a:spcAft>
                <a:spcPts val="0"/>
              </a:spcAft>
              <a:buNone/>
            </a:pPr>
            <a:r>
              <a:rPr b="0" i="0" lang="en-US" sz="2400" u="sng" cap="none" strike="noStrike">
                <a:solidFill>
                  <a:schemeClr val="dk1"/>
                </a:solidFill>
                <a:latin typeface="Calibri"/>
                <a:ea typeface="Calibri"/>
                <a:cs typeface="Calibri"/>
                <a:sym typeface="Calibri"/>
                <a:hlinkClick r:id="rId4"/>
              </a:rPr>
              <a:t>Photos link</a:t>
            </a:r>
            <a:endParaRPr b="0" i="0" sz="2400" u="none" cap="none" strike="noStrike">
              <a:solidFill>
                <a:schemeClr val="dk1"/>
              </a:solidFill>
              <a:latin typeface="Calibri"/>
              <a:ea typeface="Calibri"/>
              <a:cs typeface="Calibri"/>
              <a:sym typeface="Calibri"/>
            </a:endParaRPr>
          </a:p>
        </p:txBody>
      </p:sp>
      <p:sp>
        <p:nvSpPr>
          <p:cNvPr id="1274" name="Google Shape;1274;p154"/>
          <p:cNvSpPr txBox="1"/>
          <p:nvPr>
            <p:ph idx="11" type="ftr"/>
          </p:nvPr>
        </p:nvSpPr>
        <p:spPr>
          <a:xfrm>
            <a:off x="850900" y="6356352"/>
            <a:ext cx="51561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9" name="Shape 1279"/>
        <p:cNvGrpSpPr/>
        <p:nvPr/>
      </p:nvGrpSpPr>
      <p:grpSpPr>
        <a:xfrm>
          <a:off x="0" y="0"/>
          <a:ext cx="0" cy="0"/>
          <a:chOff x="0" y="0"/>
          <a:chExt cx="0" cy="0"/>
        </a:xfrm>
      </p:grpSpPr>
      <p:sp>
        <p:nvSpPr>
          <p:cNvPr id="1280" name="Google Shape;1280;p155"/>
          <p:cNvSpPr txBox="1"/>
          <p:nvPr>
            <p:ph type="ctrTitle"/>
          </p:nvPr>
        </p:nvSpPr>
        <p:spPr>
          <a:xfrm>
            <a:off x="343650" y="427175"/>
            <a:ext cx="114150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sz="6500"/>
              <a:t>A Front Headed Your Way</a:t>
            </a:r>
            <a:endParaRPr sz="6500"/>
          </a:p>
        </p:txBody>
      </p:sp>
      <p:sp>
        <p:nvSpPr>
          <p:cNvPr id="1281" name="Google Shape;1281;p155"/>
          <p:cNvSpPr txBox="1"/>
          <p:nvPr>
            <p:ph idx="1" type="subTitle"/>
          </p:nvPr>
        </p:nvSpPr>
        <p:spPr>
          <a:xfrm>
            <a:off x="1180350" y="2872575"/>
            <a:ext cx="98013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What other types of storms cause precipitation?</a:t>
            </a:r>
            <a:endParaRPr/>
          </a:p>
        </p:txBody>
      </p:sp>
      <p:sp>
        <p:nvSpPr>
          <p:cNvPr id="1282" name="Google Shape;1282;p155"/>
          <p:cNvSpPr txBox="1"/>
          <p:nvPr/>
        </p:nvSpPr>
        <p:spPr>
          <a:xfrm>
            <a:off x="251400" y="6355175"/>
            <a:ext cx="5112000" cy="36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
        <p:nvSpPr>
          <p:cNvPr id="1283" name="Google Shape;1283;p155"/>
          <p:cNvSpPr txBox="1"/>
          <p:nvPr/>
        </p:nvSpPr>
        <p:spPr>
          <a:xfrm>
            <a:off x="8722725" y="280850"/>
            <a:ext cx="3035700" cy="5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800">
                <a:solidFill>
                  <a:schemeClr val="dk2"/>
                </a:solidFill>
                <a:latin typeface="Montserrat"/>
                <a:ea typeface="Montserrat"/>
                <a:cs typeface="Montserrat"/>
                <a:sym typeface="Montserrat"/>
              </a:rPr>
              <a:t>LEARNING SEQUENCE 2</a:t>
            </a:r>
            <a:endParaRPr b="1" sz="1800">
              <a:solidFill>
                <a:schemeClr val="dk2"/>
              </a:solidFill>
              <a:latin typeface="Montserrat"/>
              <a:ea typeface="Montserrat"/>
              <a:cs typeface="Montserrat"/>
              <a:sym typeface="Montserrat"/>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8" name="Shape 1288"/>
        <p:cNvGrpSpPr/>
        <p:nvPr/>
      </p:nvGrpSpPr>
      <p:grpSpPr>
        <a:xfrm>
          <a:off x="0" y="0"/>
          <a:ext cx="0" cy="0"/>
          <a:chOff x="0" y="0"/>
          <a:chExt cx="0" cy="0"/>
        </a:xfrm>
      </p:grpSpPr>
      <p:sp>
        <p:nvSpPr>
          <p:cNvPr id="1289" name="Google Shape;1289;p156"/>
          <p:cNvSpPr txBox="1"/>
          <p:nvPr>
            <p:ph type="title"/>
          </p:nvPr>
        </p:nvSpPr>
        <p:spPr>
          <a:xfrm>
            <a:off x="838200" y="15074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sz="4800"/>
              <a:t>What other types of storms cause precipitation? </a:t>
            </a:r>
            <a:endParaRPr sz="4800"/>
          </a:p>
        </p:txBody>
      </p:sp>
      <p:pic>
        <p:nvPicPr>
          <p:cNvPr id="1290" name="Google Shape;1290;p156"/>
          <p:cNvPicPr preferRelativeResize="0"/>
          <p:nvPr/>
        </p:nvPicPr>
        <p:blipFill>
          <a:blip r:embed="rId3">
            <a:alphaModFix/>
          </a:blip>
          <a:stretch>
            <a:fillRect/>
          </a:stretch>
        </p:blipFill>
        <p:spPr>
          <a:xfrm>
            <a:off x="9523350" y="204638"/>
            <a:ext cx="2348069" cy="219306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6" name="Shape 656"/>
        <p:cNvGrpSpPr/>
        <p:nvPr/>
      </p:nvGrpSpPr>
      <p:grpSpPr>
        <a:xfrm>
          <a:off x="0" y="0"/>
          <a:ext cx="0" cy="0"/>
          <a:chOff x="0" y="0"/>
          <a:chExt cx="0" cy="0"/>
        </a:xfrm>
      </p:grpSpPr>
      <p:sp>
        <p:nvSpPr>
          <p:cNvPr id="657" name="Google Shape;657;p85"/>
          <p:cNvSpPr txBox="1"/>
          <p:nvPr>
            <p:ph type="ctrTitle"/>
          </p:nvPr>
        </p:nvSpPr>
        <p:spPr>
          <a:xfrm>
            <a:off x="1123650" y="427175"/>
            <a:ext cx="9944700" cy="23877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a:t>An Unexpected Storm</a:t>
            </a:r>
            <a:endParaRPr/>
          </a:p>
        </p:txBody>
      </p:sp>
      <p:sp>
        <p:nvSpPr>
          <p:cNvPr id="658" name="Google Shape;658;p85"/>
          <p:cNvSpPr txBox="1"/>
          <p:nvPr>
            <p:ph idx="1" type="subTitle"/>
          </p:nvPr>
        </p:nvSpPr>
        <p:spPr>
          <a:xfrm>
            <a:off x="2246489" y="2872563"/>
            <a:ext cx="7698900" cy="1655700"/>
          </a:xfrm>
          <a:prstGeom prst="rect">
            <a:avLst/>
          </a:prstGeom>
        </p:spPr>
        <p:txBody>
          <a:bodyPr anchorCtr="0" anchor="t" bIns="45700" lIns="91425" spcFirstLastPara="1" rIns="91425" wrap="square" tIns="45700">
            <a:noAutofit/>
          </a:bodyPr>
          <a:lstStyle/>
          <a:p>
            <a:pPr indent="0" lvl="0" marL="0" rtl="0" algn="ctr">
              <a:spcBef>
                <a:spcPts val="1000"/>
              </a:spcBef>
              <a:spcAft>
                <a:spcPts val="0"/>
              </a:spcAft>
              <a:buNone/>
            </a:pPr>
            <a:r>
              <a:rPr lang="en-US"/>
              <a:t>What do we know about storms?</a:t>
            </a:r>
            <a:endParaRPr/>
          </a:p>
        </p:txBody>
      </p:sp>
      <p:pic>
        <p:nvPicPr>
          <p:cNvPr id="659" name="Google Shape;659;p85"/>
          <p:cNvPicPr preferRelativeResize="0"/>
          <p:nvPr/>
        </p:nvPicPr>
        <p:blipFill>
          <a:blip r:embed="rId3">
            <a:alphaModFix/>
          </a:blip>
          <a:stretch>
            <a:fillRect/>
          </a:stretch>
        </p:blipFill>
        <p:spPr>
          <a:xfrm>
            <a:off x="9242279" y="198575"/>
            <a:ext cx="2671921" cy="667975"/>
          </a:xfrm>
          <a:prstGeom prst="rect">
            <a:avLst/>
          </a:prstGeom>
          <a:noFill/>
          <a:ln>
            <a:noFill/>
          </a:ln>
        </p:spPr>
      </p:pic>
      <p:sp>
        <p:nvSpPr>
          <p:cNvPr id="660" name="Google Shape;660;p85"/>
          <p:cNvSpPr txBox="1"/>
          <p:nvPr/>
        </p:nvSpPr>
        <p:spPr>
          <a:xfrm>
            <a:off x="181575" y="6369150"/>
            <a:ext cx="5168100" cy="42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5" name="Shape 1295"/>
        <p:cNvGrpSpPr/>
        <p:nvPr/>
      </p:nvGrpSpPr>
      <p:grpSpPr>
        <a:xfrm>
          <a:off x="0" y="0"/>
          <a:ext cx="0" cy="0"/>
          <a:chOff x="0" y="0"/>
          <a:chExt cx="0" cy="0"/>
        </a:xfrm>
      </p:grpSpPr>
      <p:sp>
        <p:nvSpPr>
          <p:cNvPr id="1296" name="Google Shape;1296;p157"/>
          <p:cNvSpPr txBox="1"/>
          <p:nvPr>
            <p:ph type="title"/>
          </p:nvPr>
        </p:nvSpPr>
        <p:spPr>
          <a:xfrm>
            <a:off x="838200" y="153975"/>
            <a:ext cx="10515600" cy="9693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Science Talk</a:t>
            </a:r>
            <a:endParaRPr/>
          </a:p>
        </p:txBody>
      </p:sp>
      <p:pic>
        <p:nvPicPr>
          <p:cNvPr id="1297" name="Google Shape;1297;p157" title="Fronts.mp4">
            <a:hlinkClick r:id="rId3"/>
          </p:cNvPr>
          <p:cNvPicPr preferRelativeResize="0"/>
          <p:nvPr/>
        </p:nvPicPr>
        <p:blipFill>
          <a:blip r:embed="rId4">
            <a:alphaModFix/>
          </a:blip>
          <a:stretch>
            <a:fillRect/>
          </a:stretch>
        </p:blipFill>
        <p:spPr>
          <a:xfrm>
            <a:off x="2762363" y="1123274"/>
            <a:ext cx="6667274" cy="50004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2" name="Shape 1302"/>
        <p:cNvGrpSpPr/>
        <p:nvPr/>
      </p:nvGrpSpPr>
      <p:grpSpPr>
        <a:xfrm>
          <a:off x="0" y="0"/>
          <a:ext cx="0" cy="0"/>
          <a:chOff x="0" y="0"/>
          <a:chExt cx="0" cy="0"/>
        </a:xfrm>
      </p:grpSpPr>
      <p:sp>
        <p:nvSpPr>
          <p:cNvPr id="1303" name="Google Shape;1303;p158"/>
          <p:cNvSpPr txBox="1"/>
          <p:nvPr>
            <p:ph type="title"/>
          </p:nvPr>
        </p:nvSpPr>
        <p:spPr>
          <a:xfrm>
            <a:off x="831850" y="1709738"/>
            <a:ext cx="10515600" cy="2852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1304" name="Google Shape;1304;p158"/>
          <p:cNvSpPr txBox="1"/>
          <p:nvPr>
            <p:ph idx="1" type="body"/>
          </p:nvPr>
        </p:nvSpPr>
        <p:spPr>
          <a:xfrm>
            <a:off x="831850" y="4589463"/>
            <a:ext cx="10515600" cy="15003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t/>
            </a:r>
            <a:endParaRPr/>
          </a:p>
        </p:txBody>
      </p:sp>
      <p:pic>
        <p:nvPicPr>
          <p:cNvPr id="1305" name="Google Shape;1305;p158"/>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0" name="Shape 1310"/>
        <p:cNvGrpSpPr/>
        <p:nvPr/>
      </p:nvGrpSpPr>
      <p:grpSpPr>
        <a:xfrm>
          <a:off x="0" y="0"/>
          <a:ext cx="0" cy="0"/>
          <a:chOff x="0" y="0"/>
          <a:chExt cx="0" cy="0"/>
        </a:xfrm>
      </p:grpSpPr>
      <p:sp>
        <p:nvSpPr>
          <p:cNvPr id="1311" name="Google Shape;1311;p159"/>
          <p:cNvSpPr txBox="1"/>
          <p:nvPr>
            <p:ph type="title"/>
          </p:nvPr>
        </p:nvSpPr>
        <p:spPr>
          <a:xfrm>
            <a:off x="838200" y="582375"/>
            <a:ext cx="10515600" cy="5979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Font typeface="Calibri"/>
              <a:buNone/>
            </a:pPr>
            <a:r>
              <a:rPr b="1" lang="en-US" sz="3000">
                <a:solidFill>
                  <a:schemeClr val="dk2"/>
                </a:solidFill>
                <a:latin typeface="Raleway"/>
                <a:ea typeface="Raleway"/>
                <a:cs typeface="Raleway"/>
                <a:sym typeface="Raleway"/>
              </a:rPr>
              <a:t>Facts about Fronts</a:t>
            </a:r>
            <a:endParaRPr b="1" i="0" sz="3000" u="none" cap="none" strike="noStrike">
              <a:solidFill>
                <a:schemeClr val="dk2"/>
              </a:solidFill>
              <a:latin typeface="Raleway"/>
              <a:ea typeface="Raleway"/>
              <a:cs typeface="Raleway"/>
              <a:sym typeface="Raleway"/>
            </a:endParaRPr>
          </a:p>
        </p:txBody>
      </p:sp>
      <p:sp>
        <p:nvSpPr>
          <p:cNvPr id="1312" name="Google Shape;1312;p159"/>
          <p:cNvSpPr txBox="1"/>
          <p:nvPr/>
        </p:nvSpPr>
        <p:spPr>
          <a:xfrm>
            <a:off x="553100" y="1482575"/>
            <a:ext cx="5450700" cy="45528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595857"/>
              </a:buClr>
              <a:buSzPts val="2400"/>
              <a:buFont typeface="Open Sans"/>
              <a:buAutoNum type="arabicPeriod"/>
            </a:pPr>
            <a:r>
              <a:rPr lang="en-US" sz="2400">
                <a:solidFill>
                  <a:srgbClr val="595857"/>
                </a:solidFill>
                <a:latin typeface="Open Sans"/>
                <a:ea typeface="Open Sans"/>
                <a:cs typeface="Open Sans"/>
                <a:sym typeface="Open Sans"/>
              </a:rPr>
              <a:t>Cold fronts move faster than warm fronts</a:t>
            </a:r>
            <a:endParaRPr sz="2400">
              <a:solidFill>
                <a:srgbClr val="595857"/>
              </a:solidFill>
              <a:latin typeface="Open Sans"/>
              <a:ea typeface="Open Sans"/>
              <a:cs typeface="Open Sans"/>
              <a:sym typeface="Open Sans"/>
            </a:endParaRPr>
          </a:p>
          <a:p>
            <a:pPr indent="-381000" lvl="0" marL="457200" rtl="0" algn="l">
              <a:spcBef>
                <a:spcPts val="0"/>
              </a:spcBef>
              <a:spcAft>
                <a:spcPts val="0"/>
              </a:spcAft>
              <a:buClr>
                <a:srgbClr val="595857"/>
              </a:buClr>
              <a:buSzPts val="2400"/>
              <a:buFont typeface="Open Sans"/>
              <a:buAutoNum type="arabicPeriod"/>
            </a:pPr>
            <a:r>
              <a:rPr lang="en-US" sz="2400">
                <a:solidFill>
                  <a:srgbClr val="595857"/>
                </a:solidFill>
                <a:latin typeface="Open Sans"/>
                <a:ea typeface="Open Sans"/>
                <a:cs typeface="Open Sans"/>
                <a:sym typeface="Open Sans"/>
              </a:rPr>
              <a:t>Fronts are both horizontal and vertical</a:t>
            </a:r>
            <a:endParaRPr sz="2400">
              <a:solidFill>
                <a:srgbClr val="595857"/>
              </a:solidFill>
              <a:latin typeface="Open Sans"/>
              <a:ea typeface="Open Sans"/>
              <a:cs typeface="Open Sans"/>
              <a:sym typeface="Open Sans"/>
            </a:endParaRPr>
          </a:p>
          <a:p>
            <a:pPr indent="-381000" lvl="0" marL="457200" rtl="0" algn="l">
              <a:spcBef>
                <a:spcPts val="0"/>
              </a:spcBef>
              <a:spcAft>
                <a:spcPts val="0"/>
              </a:spcAft>
              <a:buClr>
                <a:srgbClr val="595857"/>
              </a:buClr>
              <a:buSzPts val="2400"/>
              <a:buFont typeface="Open Sans"/>
              <a:buAutoNum type="arabicPeriod"/>
            </a:pPr>
            <a:r>
              <a:rPr lang="en-US" sz="2400">
                <a:solidFill>
                  <a:srgbClr val="595857"/>
                </a:solidFill>
                <a:latin typeface="Open Sans"/>
                <a:ea typeface="Open Sans"/>
                <a:cs typeface="Open Sans"/>
                <a:sym typeface="Open Sans"/>
              </a:rPr>
              <a:t>Cold air is more dense than warm air</a:t>
            </a:r>
            <a:endParaRPr sz="2400">
              <a:solidFill>
                <a:srgbClr val="595857"/>
              </a:solidFill>
              <a:latin typeface="Open Sans"/>
              <a:ea typeface="Open Sans"/>
              <a:cs typeface="Open Sans"/>
              <a:sym typeface="Open Sans"/>
            </a:endParaRPr>
          </a:p>
          <a:p>
            <a:pPr indent="-368300" lvl="1" marL="914400" rtl="0" algn="l">
              <a:spcBef>
                <a:spcPts val="0"/>
              </a:spcBef>
              <a:spcAft>
                <a:spcPts val="0"/>
              </a:spcAft>
              <a:buClr>
                <a:srgbClr val="595857"/>
              </a:buClr>
              <a:buSzPts val="2200"/>
              <a:buFont typeface="Open Sans"/>
              <a:buAutoNum type="alphaLcPeriod"/>
            </a:pPr>
            <a:r>
              <a:rPr lang="en-US" sz="2200">
                <a:solidFill>
                  <a:srgbClr val="595857"/>
                </a:solidFill>
                <a:latin typeface="Open Sans"/>
                <a:ea typeface="Open Sans"/>
                <a:cs typeface="Open Sans"/>
                <a:sym typeface="Open Sans"/>
              </a:rPr>
              <a:t>Cold fronts → cold air pushes warm air up</a:t>
            </a:r>
            <a:endParaRPr sz="2200">
              <a:solidFill>
                <a:srgbClr val="595857"/>
              </a:solidFill>
              <a:latin typeface="Open Sans"/>
              <a:ea typeface="Open Sans"/>
              <a:cs typeface="Open Sans"/>
              <a:sym typeface="Open Sans"/>
            </a:endParaRPr>
          </a:p>
          <a:p>
            <a:pPr indent="-368300" lvl="1" marL="914400" rtl="0" algn="l">
              <a:spcBef>
                <a:spcPts val="0"/>
              </a:spcBef>
              <a:spcAft>
                <a:spcPts val="0"/>
              </a:spcAft>
              <a:buClr>
                <a:srgbClr val="595857"/>
              </a:buClr>
              <a:buSzPts val="2200"/>
              <a:buFont typeface="Open Sans"/>
              <a:buAutoNum type="alphaLcPeriod"/>
            </a:pPr>
            <a:r>
              <a:rPr lang="en-US" sz="2200">
                <a:solidFill>
                  <a:srgbClr val="595857"/>
                </a:solidFill>
                <a:latin typeface="Open Sans"/>
                <a:ea typeface="Open Sans"/>
                <a:cs typeface="Open Sans"/>
                <a:sym typeface="Open Sans"/>
              </a:rPr>
              <a:t>Warm fronts → warm air rises over cold air</a:t>
            </a:r>
            <a:endParaRPr sz="2200">
              <a:solidFill>
                <a:srgbClr val="595857"/>
              </a:solidFill>
              <a:latin typeface="Open Sans"/>
              <a:ea typeface="Open Sans"/>
              <a:cs typeface="Open Sans"/>
              <a:sym typeface="Open Sans"/>
            </a:endParaRPr>
          </a:p>
        </p:txBody>
      </p:sp>
      <p:pic>
        <p:nvPicPr>
          <p:cNvPr id="1313" name="Google Shape;1313;p159"/>
          <p:cNvPicPr preferRelativeResize="0"/>
          <p:nvPr/>
        </p:nvPicPr>
        <p:blipFill>
          <a:blip r:embed="rId3">
            <a:alphaModFix/>
          </a:blip>
          <a:stretch>
            <a:fillRect/>
          </a:stretch>
        </p:blipFill>
        <p:spPr>
          <a:xfrm>
            <a:off x="6086167" y="1766350"/>
            <a:ext cx="4435951" cy="29942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8" name="Shape 1318"/>
        <p:cNvGrpSpPr/>
        <p:nvPr/>
      </p:nvGrpSpPr>
      <p:grpSpPr>
        <a:xfrm>
          <a:off x="0" y="0"/>
          <a:ext cx="0" cy="0"/>
          <a:chOff x="0" y="0"/>
          <a:chExt cx="0" cy="0"/>
        </a:xfrm>
      </p:grpSpPr>
      <p:sp>
        <p:nvSpPr>
          <p:cNvPr id="1319" name="Google Shape;1319;p160"/>
          <p:cNvSpPr txBox="1"/>
          <p:nvPr>
            <p:ph type="title"/>
          </p:nvPr>
        </p:nvSpPr>
        <p:spPr>
          <a:xfrm>
            <a:off x="831833" y="750676"/>
            <a:ext cx="10515600" cy="1734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160"/>
          <p:cNvSpPr txBox="1"/>
          <p:nvPr>
            <p:ph idx="1" type="body"/>
          </p:nvPr>
        </p:nvSpPr>
        <p:spPr>
          <a:xfrm>
            <a:off x="838216" y="2678839"/>
            <a:ext cx="10515600" cy="15003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t/>
            </a:r>
            <a:endParaRPr/>
          </a:p>
        </p:txBody>
      </p:sp>
      <p:pic>
        <p:nvPicPr>
          <p:cNvPr id="1321" name="Google Shape;1321;p160"/>
          <p:cNvPicPr preferRelativeResize="0"/>
          <p:nvPr/>
        </p:nvPicPr>
        <p:blipFill>
          <a:blip r:embed="rId3">
            <a:alphaModFix/>
          </a:blip>
          <a:stretch>
            <a:fillRect/>
          </a:stretch>
        </p:blipFill>
        <p:spPr>
          <a:xfrm>
            <a:off x="704625" y="399938"/>
            <a:ext cx="10770000" cy="605812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6" name="Shape 1326"/>
        <p:cNvGrpSpPr/>
        <p:nvPr/>
      </p:nvGrpSpPr>
      <p:grpSpPr>
        <a:xfrm>
          <a:off x="0" y="0"/>
          <a:ext cx="0" cy="0"/>
          <a:chOff x="0" y="0"/>
          <a:chExt cx="0" cy="0"/>
        </a:xfrm>
      </p:grpSpPr>
      <p:sp>
        <p:nvSpPr>
          <p:cNvPr id="1327" name="Google Shape;1327;p161"/>
          <p:cNvSpPr txBox="1"/>
          <p:nvPr>
            <p:ph type="title"/>
          </p:nvPr>
        </p:nvSpPr>
        <p:spPr>
          <a:xfrm>
            <a:off x="838200" y="277575"/>
            <a:ext cx="10515600" cy="5979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Font typeface="Calibri"/>
              <a:buNone/>
            </a:pPr>
            <a:r>
              <a:rPr b="1" lang="en-US" sz="3000">
                <a:solidFill>
                  <a:schemeClr val="dk2"/>
                </a:solidFill>
                <a:latin typeface="Raleway"/>
                <a:ea typeface="Raleway"/>
                <a:cs typeface="Raleway"/>
                <a:sym typeface="Raleway"/>
              </a:rPr>
              <a:t>Air pressure and fronts</a:t>
            </a:r>
            <a:endParaRPr b="1" i="0" sz="3000" u="none" cap="none" strike="noStrike">
              <a:solidFill>
                <a:schemeClr val="dk2"/>
              </a:solidFill>
              <a:latin typeface="Raleway"/>
              <a:ea typeface="Raleway"/>
              <a:cs typeface="Raleway"/>
              <a:sym typeface="Raleway"/>
            </a:endParaRPr>
          </a:p>
        </p:txBody>
      </p:sp>
      <p:sp>
        <p:nvSpPr>
          <p:cNvPr id="1328" name="Google Shape;1328;p161"/>
          <p:cNvSpPr txBox="1"/>
          <p:nvPr/>
        </p:nvSpPr>
        <p:spPr>
          <a:xfrm>
            <a:off x="948100" y="1025375"/>
            <a:ext cx="10960800" cy="22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595857"/>
                </a:solidFill>
                <a:latin typeface="Open Sans"/>
                <a:ea typeface="Open Sans"/>
                <a:cs typeface="Open Sans"/>
                <a:sym typeface="Open Sans"/>
              </a:rPr>
              <a:t>Air generally moves from areas of high pressure to low pressure.</a:t>
            </a:r>
            <a:endParaRPr sz="2000">
              <a:solidFill>
                <a:srgbClr val="595857"/>
              </a:solidFill>
              <a:latin typeface="Open Sans"/>
              <a:ea typeface="Open Sans"/>
              <a:cs typeface="Open Sans"/>
              <a:sym typeface="Open Sans"/>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a:p>
            <a:pPr indent="0" lvl="0" marL="0" rtl="0" algn="l">
              <a:spcBef>
                <a:spcPts val="0"/>
              </a:spcBef>
              <a:spcAft>
                <a:spcPts val="0"/>
              </a:spcAft>
              <a:buNone/>
            </a:pPr>
            <a:r>
              <a:t/>
            </a:r>
            <a:endParaRPr sz="2400">
              <a:latin typeface="Calibri"/>
              <a:ea typeface="Calibri"/>
              <a:cs typeface="Calibri"/>
              <a:sym typeface="Calibri"/>
            </a:endParaRPr>
          </a:p>
        </p:txBody>
      </p:sp>
      <p:pic>
        <p:nvPicPr>
          <p:cNvPr id="1329" name="Google Shape;1329;p161"/>
          <p:cNvPicPr preferRelativeResize="0"/>
          <p:nvPr/>
        </p:nvPicPr>
        <p:blipFill>
          <a:blip r:embed="rId3">
            <a:alphaModFix/>
          </a:blip>
          <a:stretch>
            <a:fillRect/>
          </a:stretch>
        </p:blipFill>
        <p:spPr>
          <a:xfrm>
            <a:off x="3803667" y="1583675"/>
            <a:ext cx="3438525" cy="1714500"/>
          </a:xfrm>
          <a:prstGeom prst="rect">
            <a:avLst/>
          </a:prstGeom>
          <a:noFill/>
          <a:ln>
            <a:noFill/>
          </a:ln>
          <a:effectLst>
            <a:outerShdw blurRad="57150" rotWithShape="0" algn="bl" dir="5400000" dist="19050">
              <a:srgbClr val="000000">
                <a:alpha val="50000"/>
              </a:srgbClr>
            </a:outerShdw>
          </a:effectLst>
        </p:spPr>
      </p:pic>
      <p:pic>
        <p:nvPicPr>
          <p:cNvPr id="1330" name="Google Shape;1330;p161"/>
          <p:cNvPicPr preferRelativeResize="0"/>
          <p:nvPr/>
        </p:nvPicPr>
        <p:blipFill>
          <a:blip r:embed="rId4">
            <a:alphaModFix/>
          </a:blip>
          <a:stretch>
            <a:fillRect/>
          </a:stretch>
        </p:blipFill>
        <p:spPr>
          <a:xfrm>
            <a:off x="3803650" y="3773475"/>
            <a:ext cx="3438525" cy="2292350"/>
          </a:xfrm>
          <a:prstGeom prst="rect">
            <a:avLst/>
          </a:prstGeom>
          <a:noFill/>
          <a:ln>
            <a:noFill/>
          </a:ln>
          <a:effectLst>
            <a:outerShdw blurRad="57150" rotWithShape="0" algn="bl" dir="5400000" dist="19050">
              <a:srgbClr val="000000">
                <a:alpha val="50000"/>
              </a:srgbClr>
            </a:outerShdw>
          </a:effectLst>
        </p:spPr>
      </p:pic>
      <p:sp>
        <p:nvSpPr>
          <p:cNvPr id="1331" name="Google Shape;1331;p161"/>
          <p:cNvSpPr txBox="1"/>
          <p:nvPr/>
        </p:nvSpPr>
        <p:spPr>
          <a:xfrm>
            <a:off x="1007200" y="3316513"/>
            <a:ext cx="10515600" cy="4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2000">
                <a:solidFill>
                  <a:srgbClr val="595857"/>
                </a:solidFill>
                <a:latin typeface="Open Sans"/>
                <a:ea typeface="Open Sans"/>
                <a:cs typeface="Open Sans"/>
                <a:sym typeface="Open Sans"/>
              </a:rPr>
              <a:t>Differences in air pressure can cause fronts to move.</a:t>
            </a:r>
            <a:endParaRPr sz="2000">
              <a:solidFill>
                <a:srgbClr val="595857"/>
              </a:solidFill>
              <a:latin typeface="Open Sans"/>
              <a:ea typeface="Open Sans"/>
              <a:cs typeface="Open Sans"/>
              <a:sym typeface="Open Sans"/>
            </a:endParaRPr>
          </a:p>
          <a:p>
            <a:pPr indent="0" lvl="0" marL="0" rtl="0" algn="l">
              <a:spcBef>
                <a:spcPts val="0"/>
              </a:spcBef>
              <a:spcAft>
                <a:spcPts val="0"/>
              </a:spcAft>
              <a:buNone/>
            </a:pPr>
            <a:r>
              <a:t/>
            </a:r>
            <a:endParaRPr/>
          </a:p>
        </p:txBody>
      </p:sp>
      <p:sp>
        <p:nvSpPr>
          <p:cNvPr id="1332" name="Google Shape;1332;p161"/>
          <p:cNvSpPr/>
          <p:nvPr/>
        </p:nvSpPr>
        <p:spPr>
          <a:xfrm>
            <a:off x="5246333" y="2483600"/>
            <a:ext cx="1668900" cy="259200"/>
          </a:xfrm>
          <a:prstGeom prst="leftArrow">
            <a:avLst>
              <a:gd fmla="val 50000" name="adj1"/>
              <a:gd fmla="val 50000" name="adj2"/>
            </a:avLst>
          </a:prstGeom>
          <a:solidFill>
            <a:srgbClr val="FF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161"/>
          <p:cNvSpPr/>
          <p:nvPr/>
        </p:nvSpPr>
        <p:spPr>
          <a:xfrm rot="-9811774">
            <a:off x="5455521" y="5021475"/>
            <a:ext cx="1618931" cy="272546"/>
          </a:xfrm>
          <a:prstGeom prst="leftArrow">
            <a:avLst>
              <a:gd fmla="val 50000" name="adj1"/>
              <a:gd fmla="val 50000" name="adj2"/>
            </a:avLst>
          </a:prstGeom>
          <a:solidFill>
            <a:srgbClr val="FFFF00"/>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8" name="Shape 1338"/>
        <p:cNvGrpSpPr/>
        <p:nvPr/>
      </p:nvGrpSpPr>
      <p:grpSpPr>
        <a:xfrm>
          <a:off x="0" y="0"/>
          <a:ext cx="0" cy="0"/>
          <a:chOff x="0" y="0"/>
          <a:chExt cx="0" cy="0"/>
        </a:xfrm>
      </p:grpSpPr>
      <p:sp>
        <p:nvSpPr>
          <p:cNvPr id="1339" name="Google Shape;1339;p162"/>
          <p:cNvSpPr txBox="1"/>
          <p:nvPr>
            <p:ph type="title"/>
          </p:nvPr>
        </p:nvSpPr>
        <p:spPr>
          <a:xfrm>
            <a:off x="838199" y="228600"/>
            <a:ext cx="106104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Cold front time-lapse video</a:t>
            </a:r>
            <a:endParaRPr/>
          </a:p>
        </p:txBody>
      </p:sp>
      <p:sp>
        <p:nvSpPr>
          <p:cNvPr id="1340" name="Google Shape;1340;p162"/>
          <p:cNvSpPr txBox="1"/>
          <p:nvPr>
            <p:ph idx="1" type="body"/>
          </p:nvPr>
        </p:nvSpPr>
        <p:spPr>
          <a:xfrm>
            <a:off x="9133344" y="1749860"/>
            <a:ext cx="2616000" cy="4545300"/>
          </a:xfrm>
          <a:prstGeom prst="rect">
            <a:avLst/>
          </a:prstGeom>
          <a:noFill/>
          <a:ln>
            <a:noFill/>
          </a:ln>
        </p:spPr>
        <p:txBody>
          <a:bodyPr anchorCtr="0" anchor="t" bIns="60925" lIns="121900" spcFirstLastPara="1" rIns="121900" wrap="square" tIns="60925">
            <a:noAutofit/>
          </a:bodyPr>
          <a:lstStyle/>
          <a:p>
            <a:pPr indent="0" lvl="0" marL="0" rtl="0" algn="l">
              <a:lnSpc>
                <a:spcPct val="70000"/>
              </a:lnSpc>
              <a:spcBef>
                <a:spcPts val="0"/>
              </a:spcBef>
              <a:spcAft>
                <a:spcPts val="0"/>
              </a:spcAft>
              <a:buClr>
                <a:srgbClr val="0070C0"/>
              </a:buClr>
              <a:buSzPts val="2800"/>
              <a:buNone/>
            </a:pPr>
            <a:r>
              <a:rPr b="1" lang="en-US" sz="2800">
                <a:solidFill>
                  <a:srgbClr val="0070C0"/>
                </a:solidFill>
                <a:latin typeface="Montserrat SemiBold"/>
                <a:ea typeface="Montserrat SemiBold"/>
                <a:cs typeface="Montserrat SemiBold"/>
                <a:sym typeface="Montserrat SemiBold"/>
              </a:rPr>
              <a:t>Step 1</a:t>
            </a:r>
            <a:r>
              <a:rPr lang="en-US" sz="2800">
                <a:solidFill>
                  <a:srgbClr val="0070C0"/>
                </a:solidFill>
                <a:latin typeface="Montserrat SemiBold"/>
                <a:ea typeface="Montserrat SemiBold"/>
                <a:cs typeface="Montserrat SemiBold"/>
                <a:sym typeface="Montserrat SemiBold"/>
              </a:rPr>
              <a:t>:</a:t>
            </a:r>
            <a:r>
              <a:rPr lang="en-US" sz="2800">
                <a:solidFill>
                  <a:srgbClr val="0070C0"/>
                </a:solidFill>
              </a:rPr>
              <a:t> </a:t>
            </a:r>
            <a:r>
              <a:rPr lang="en-US" sz="2800"/>
              <a:t>Make observations about the cold front. </a:t>
            </a:r>
            <a:endParaRPr/>
          </a:p>
          <a:p>
            <a:pPr indent="0" lvl="0" marL="0" rtl="0" algn="l">
              <a:lnSpc>
                <a:spcPct val="70000"/>
              </a:lnSpc>
              <a:spcBef>
                <a:spcPts val="1000"/>
              </a:spcBef>
              <a:spcAft>
                <a:spcPts val="0"/>
              </a:spcAft>
              <a:buClr>
                <a:srgbClr val="595857"/>
              </a:buClr>
              <a:buSzPts val="2200"/>
              <a:buNone/>
            </a:pPr>
            <a:r>
              <a:t/>
            </a:r>
            <a:endParaRPr sz="2200"/>
          </a:p>
          <a:p>
            <a:pPr indent="0" lvl="0" marL="0" rtl="0" algn="l">
              <a:lnSpc>
                <a:spcPct val="70000"/>
              </a:lnSpc>
              <a:spcBef>
                <a:spcPts val="1000"/>
              </a:spcBef>
              <a:spcAft>
                <a:spcPts val="0"/>
              </a:spcAft>
              <a:buClr>
                <a:srgbClr val="595857"/>
              </a:buClr>
              <a:buSzPts val="2200"/>
              <a:buNone/>
            </a:pPr>
            <a:r>
              <a:t/>
            </a:r>
            <a:endParaRPr sz="2200"/>
          </a:p>
          <a:p>
            <a:pPr indent="0" lvl="0" marL="0" rtl="0" algn="l">
              <a:lnSpc>
                <a:spcPct val="70000"/>
              </a:lnSpc>
              <a:spcBef>
                <a:spcPts val="1000"/>
              </a:spcBef>
              <a:spcAft>
                <a:spcPts val="0"/>
              </a:spcAft>
              <a:buClr>
                <a:srgbClr val="595857"/>
              </a:buClr>
              <a:buSzPts val="2200"/>
              <a:buNone/>
            </a:pPr>
            <a:r>
              <a:t/>
            </a:r>
            <a:endParaRPr sz="2200"/>
          </a:p>
          <a:p>
            <a:pPr indent="0" lvl="0" marL="0" rtl="0" algn="l">
              <a:lnSpc>
                <a:spcPct val="100000"/>
              </a:lnSpc>
              <a:spcBef>
                <a:spcPts val="1000"/>
              </a:spcBef>
              <a:spcAft>
                <a:spcPts val="0"/>
              </a:spcAft>
              <a:buClr>
                <a:srgbClr val="595857"/>
              </a:buClr>
              <a:buSzPts val="2200"/>
              <a:buNone/>
            </a:pPr>
            <a:r>
              <a:t/>
            </a:r>
            <a:endParaRPr sz="2200"/>
          </a:p>
        </p:txBody>
      </p:sp>
      <p:sp>
        <p:nvSpPr>
          <p:cNvPr id="1341" name="Google Shape;1341;p162"/>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342" name="Google Shape;1342;p162"/>
          <p:cNvPicPr preferRelativeResize="0"/>
          <p:nvPr/>
        </p:nvPicPr>
        <p:blipFill rotWithShape="1">
          <a:blip r:embed="rId3">
            <a:alphaModFix/>
          </a:blip>
          <a:srcRect b="0" l="0" r="0" t="0"/>
          <a:stretch/>
        </p:blipFill>
        <p:spPr>
          <a:xfrm>
            <a:off x="850899" y="1356216"/>
            <a:ext cx="8282446" cy="4923938"/>
          </a:xfrm>
          <a:prstGeom prst="rect">
            <a:avLst/>
          </a:prstGeom>
          <a:noFill/>
          <a:ln>
            <a:noFill/>
          </a:ln>
        </p:spPr>
      </p:pic>
      <p:pic>
        <p:nvPicPr>
          <p:cNvPr id="1343" name="Google Shape;1343;p162"/>
          <p:cNvPicPr preferRelativeResize="0"/>
          <p:nvPr/>
        </p:nvPicPr>
        <p:blipFill>
          <a:blip r:embed="rId4">
            <a:alphaModFix/>
          </a:blip>
          <a:stretch>
            <a:fillRect/>
          </a:stretch>
        </p:blipFill>
        <p:spPr>
          <a:xfrm>
            <a:off x="11108575" y="228600"/>
            <a:ext cx="751125" cy="7511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8" name="Shape 1348"/>
        <p:cNvGrpSpPr/>
        <p:nvPr/>
      </p:nvGrpSpPr>
      <p:grpSpPr>
        <a:xfrm>
          <a:off x="0" y="0"/>
          <a:ext cx="0" cy="0"/>
          <a:chOff x="0" y="0"/>
          <a:chExt cx="0" cy="0"/>
        </a:xfrm>
      </p:grpSpPr>
      <p:sp>
        <p:nvSpPr>
          <p:cNvPr id="1349" name="Google Shape;1349;p163"/>
          <p:cNvSpPr txBox="1"/>
          <p:nvPr>
            <p:ph type="title"/>
          </p:nvPr>
        </p:nvSpPr>
        <p:spPr>
          <a:xfrm>
            <a:off x="257736" y="228600"/>
            <a:ext cx="10690500" cy="8367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Weather Forecast for a Cold Front</a:t>
            </a:r>
            <a:endParaRPr/>
          </a:p>
        </p:txBody>
      </p:sp>
      <p:sp>
        <p:nvSpPr>
          <p:cNvPr id="1350" name="Google Shape;1350;p163"/>
          <p:cNvSpPr txBox="1"/>
          <p:nvPr>
            <p:ph idx="1" type="body"/>
          </p:nvPr>
        </p:nvSpPr>
        <p:spPr>
          <a:xfrm>
            <a:off x="257736" y="1141505"/>
            <a:ext cx="11160000" cy="53805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b="1" lang="en-US" sz="3200">
                <a:solidFill>
                  <a:srgbClr val="0070C0"/>
                </a:solidFill>
              </a:rPr>
              <a:t>Make a claim</a:t>
            </a:r>
            <a:r>
              <a:rPr lang="en-US" sz="3200">
                <a:solidFill>
                  <a:srgbClr val="0070C0"/>
                </a:solidFill>
              </a:rPr>
              <a:t>: </a:t>
            </a:r>
            <a:r>
              <a:rPr lang="en-US" sz="3200"/>
              <a:t>What day did the cold front move through the area? Use evidence to support your idea.</a:t>
            </a:r>
            <a:endParaRPr/>
          </a:p>
          <a:p>
            <a:pPr indent="0" lvl="0" marL="0" rtl="0" algn="l">
              <a:lnSpc>
                <a:spcPct val="90000"/>
              </a:lnSpc>
              <a:spcBef>
                <a:spcPts val="1000"/>
              </a:spcBef>
              <a:spcAft>
                <a:spcPts val="0"/>
              </a:spcAft>
              <a:buClr>
                <a:srgbClr val="595857"/>
              </a:buClr>
              <a:buSzPts val="700"/>
              <a:buNone/>
            </a:pPr>
            <a:r>
              <a:t/>
            </a:r>
            <a:endParaRPr sz="700"/>
          </a:p>
          <a:p>
            <a:pPr indent="0" lvl="0" marL="0" rtl="0" algn="l">
              <a:lnSpc>
                <a:spcPct val="90000"/>
              </a:lnSpc>
              <a:spcBef>
                <a:spcPts val="1000"/>
              </a:spcBef>
              <a:spcAft>
                <a:spcPts val="0"/>
              </a:spcAft>
              <a:buClr>
                <a:srgbClr val="0070C0"/>
              </a:buClr>
              <a:buSzPts val="3200"/>
              <a:buNone/>
            </a:pPr>
            <a:r>
              <a:rPr b="1" lang="en-US" sz="3200">
                <a:solidFill>
                  <a:srgbClr val="0070C0"/>
                </a:solidFill>
              </a:rPr>
              <a:t>Step 3: </a:t>
            </a:r>
            <a:r>
              <a:rPr lang="en-US" sz="3200"/>
              <a:t>Interpret a weather forecast for a cold front.</a:t>
            </a:r>
            <a:endParaRPr/>
          </a:p>
          <a:p>
            <a:pPr indent="-228600" lvl="1" marL="685800" rtl="0" algn="l">
              <a:lnSpc>
                <a:spcPct val="90000"/>
              </a:lnSpc>
              <a:spcBef>
                <a:spcPts val="500"/>
              </a:spcBef>
              <a:spcAft>
                <a:spcPts val="0"/>
              </a:spcAft>
              <a:buClr>
                <a:srgbClr val="595857"/>
              </a:buClr>
              <a:buSzPts val="2800"/>
              <a:buChar char="•"/>
            </a:pPr>
            <a:r>
              <a:rPr lang="en-US" sz="2800"/>
              <a:t>Work with your group to interpret what is happening before, during, and after the front.  </a:t>
            </a:r>
            <a:endParaRPr/>
          </a:p>
          <a:p>
            <a:pPr indent="0" lvl="0" marL="0" rtl="0" algn="l">
              <a:lnSpc>
                <a:spcPct val="90000"/>
              </a:lnSpc>
              <a:spcBef>
                <a:spcPts val="1000"/>
              </a:spcBef>
              <a:spcAft>
                <a:spcPts val="0"/>
              </a:spcAft>
              <a:buClr>
                <a:srgbClr val="595857"/>
              </a:buClr>
              <a:buSzPts val="2800"/>
              <a:buNone/>
            </a:pPr>
            <a:r>
              <a:t/>
            </a:r>
            <a:endParaRPr/>
          </a:p>
          <a:p>
            <a:pPr indent="0" lvl="0" marL="0" rtl="0" algn="l">
              <a:lnSpc>
                <a:spcPct val="90000"/>
              </a:lnSpc>
              <a:spcBef>
                <a:spcPts val="1000"/>
              </a:spcBef>
              <a:spcAft>
                <a:spcPts val="0"/>
              </a:spcAft>
              <a:buClr>
                <a:srgbClr val="595857"/>
              </a:buClr>
              <a:buSzPts val="2800"/>
              <a:buNone/>
            </a:pPr>
            <a:r>
              <a:t/>
            </a:r>
            <a:endParaRPr/>
          </a:p>
          <a:p>
            <a:pPr indent="0" lvl="0" marL="0" rtl="0" algn="l">
              <a:lnSpc>
                <a:spcPct val="90000"/>
              </a:lnSpc>
              <a:spcBef>
                <a:spcPts val="1000"/>
              </a:spcBef>
              <a:spcAft>
                <a:spcPts val="0"/>
              </a:spcAft>
              <a:buClr>
                <a:srgbClr val="595857"/>
              </a:buClr>
              <a:buSzPts val="2800"/>
              <a:buNone/>
            </a:pPr>
            <a:r>
              <a:t/>
            </a:r>
            <a:endParaRPr/>
          </a:p>
          <a:p>
            <a:pPr indent="-50800" lvl="0" marL="228600" rtl="0" algn="l">
              <a:lnSpc>
                <a:spcPct val="90000"/>
              </a:lnSpc>
              <a:spcBef>
                <a:spcPts val="1000"/>
              </a:spcBef>
              <a:spcAft>
                <a:spcPts val="0"/>
              </a:spcAft>
              <a:buClr>
                <a:srgbClr val="595857"/>
              </a:buClr>
              <a:buSzPts val="2800"/>
              <a:buNone/>
            </a:pPr>
            <a:r>
              <a:t/>
            </a:r>
            <a:endParaRPr/>
          </a:p>
        </p:txBody>
      </p:sp>
      <p:pic>
        <p:nvPicPr>
          <p:cNvPr id="1351" name="Google Shape;1351;p163"/>
          <p:cNvPicPr preferRelativeResize="0"/>
          <p:nvPr/>
        </p:nvPicPr>
        <p:blipFill rotWithShape="1">
          <a:blip r:embed="rId3">
            <a:alphaModFix/>
          </a:blip>
          <a:srcRect b="0" l="0" r="0" t="0"/>
          <a:stretch/>
        </p:blipFill>
        <p:spPr>
          <a:xfrm>
            <a:off x="1700757" y="3200400"/>
            <a:ext cx="8426338" cy="3448083"/>
          </a:xfrm>
          <a:prstGeom prst="rect">
            <a:avLst/>
          </a:prstGeom>
          <a:noFill/>
          <a:ln>
            <a:noFill/>
          </a:ln>
        </p:spPr>
      </p:pic>
      <p:sp>
        <p:nvSpPr>
          <p:cNvPr id="1352" name="Google Shape;1352;p163"/>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353" name="Google Shape;1353;p163"/>
          <p:cNvPicPr preferRelativeResize="0"/>
          <p:nvPr/>
        </p:nvPicPr>
        <p:blipFill>
          <a:blip r:embed="rId4">
            <a:alphaModFix/>
          </a:blip>
          <a:stretch>
            <a:fillRect/>
          </a:stretch>
        </p:blipFill>
        <p:spPr>
          <a:xfrm>
            <a:off x="11031725" y="228597"/>
            <a:ext cx="836700" cy="8367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8" name="Shape 1358"/>
        <p:cNvGrpSpPr/>
        <p:nvPr/>
      </p:nvGrpSpPr>
      <p:grpSpPr>
        <a:xfrm>
          <a:off x="0" y="0"/>
          <a:ext cx="0" cy="0"/>
          <a:chOff x="0" y="0"/>
          <a:chExt cx="0" cy="0"/>
        </a:xfrm>
      </p:grpSpPr>
      <p:sp>
        <p:nvSpPr>
          <p:cNvPr id="1359" name="Google Shape;1359;p164"/>
          <p:cNvSpPr txBox="1"/>
          <p:nvPr>
            <p:ph type="title"/>
          </p:nvPr>
        </p:nvSpPr>
        <p:spPr>
          <a:xfrm>
            <a:off x="680151" y="516800"/>
            <a:ext cx="94437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3200">
                <a:solidFill>
                  <a:srgbClr val="0070C0"/>
                </a:solidFill>
                <a:latin typeface="Montserrat SemiBold"/>
                <a:ea typeface="Montserrat SemiBold"/>
                <a:cs typeface="Montserrat SemiBold"/>
                <a:sym typeface="Montserrat SemiBold"/>
              </a:rPr>
              <a:t>Step 3: </a:t>
            </a:r>
            <a:r>
              <a:rPr lang="en-US" sz="3200"/>
              <a:t>Describe the wind speed before, during, and after a cold front.</a:t>
            </a:r>
            <a:endParaRPr sz="3200"/>
          </a:p>
        </p:txBody>
      </p:sp>
      <p:sp>
        <p:nvSpPr>
          <p:cNvPr id="1360" name="Google Shape;1360;p164"/>
          <p:cNvSpPr/>
          <p:nvPr/>
        </p:nvSpPr>
        <p:spPr>
          <a:xfrm>
            <a:off x="6034828" y="3505952"/>
            <a:ext cx="892800" cy="2283900"/>
          </a:xfrm>
          <a:prstGeom prst="ellipse">
            <a:avLst/>
          </a:prstGeom>
          <a:noFill/>
          <a:ln cap="flat" cmpd="sng" w="38100">
            <a:solidFill>
              <a:srgbClr val="FF0000"/>
            </a:solidFill>
            <a:prstDash val="solid"/>
            <a:miter lim="800000"/>
            <a:headEnd len="sm" w="sm" type="none"/>
            <a:tailEnd len="sm" w="sm" type="none"/>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b="0" i="0" sz="2400" u="none" cap="none" strike="noStrike">
              <a:solidFill>
                <a:schemeClr val="lt1"/>
              </a:solidFill>
              <a:latin typeface="Calibri"/>
              <a:ea typeface="Calibri"/>
              <a:cs typeface="Calibri"/>
              <a:sym typeface="Calibri"/>
            </a:endParaRPr>
          </a:p>
        </p:txBody>
      </p:sp>
      <p:pic>
        <p:nvPicPr>
          <p:cNvPr id="1361" name="Google Shape;1361;p164"/>
          <p:cNvPicPr preferRelativeResize="0"/>
          <p:nvPr/>
        </p:nvPicPr>
        <p:blipFill rotWithShape="1">
          <a:blip r:embed="rId3">
            <a:alphaModFix/>
          </a:blip>
          <a:srcRect b="0" l="0" r="4825" t="0"/>
          <a:stretch/>
        </p:blipFill>
        <p:spPr>
          <a:xfrm>
            <a:off x="5072021" y="1873484"/>
            <a:ext cx="5714349" cy="4078855"/>
          </a:xfrm>
          <a:prstGeom prst="rect">
            <a:avLst/>
          </a:prstGeom>
          <a:noFill/>
          <a:ln>
            <a:noFill/>
          </a:ln>
          <a:effectLst>
            <a:outerShdw blurRad="63500" sx="102000" rotWithShape="0" algn="ctr" sy="102000">
              <a:srgbClr val="000000">
                <a:alpha val="40000"/>
              </a:srgbClr>
            </a:outerShdw>
          </a:effectLst>
        </p:spPr>
      </p:pic>
      <p:sp>
        <p:nvSpPr>
          <p:cNvPr id="1362" name="Google Shape;1362;p164"/>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363" name="Google Shape;1363;p164"/>
          <p:cNvPicPr preferRelativeResize="0"/>
          <p:nvPr/>
        </p:nvPicPr>
        <p:blipFill rotWithShape="1">
          <a:blip r:embed="rId4">
            <a:alphaModFix/>
          </a:blip>
          <a:srcRect b="0" l="0" r="0" t="0"/>
          <a:stretch/>
        </p:blipFill>
        <p:spPr>
          <a:xfrm>
            <a:off x="10786370" y="2214717"/>
            <a:ext cx="956330" cy="620388"/>
          </a:xfrm>
          <a:prstGeom prst="rect">
            <a:avLst/>
          </a:prstGeom>
          <a:noFill/>
          <a:ln>
            <a:noFill/>
          </a:ln>
        </p:spPr>
      </p:pic>
      <p:pic>
        <p:nvPicPr>
          <p:cNvPr id="1364" name="Google Shape;1364;p164"/>
          <p:cNvPicPr preferRelativeResize="0"/>
          <p:nvPr/>
        </p:nvPicPr>
        <p:blipFill rotWithShape="1">
          <a:blip r:embed="rId5">
            <a:alphaModFix/>
          </a:blip>
          <a:srcRect b="0" l="0" r="0" t="0"/>
          <a:stretch/>
        </p:blipFill>
        <p:spPr>
          <a:xfrm>
            <a:off x="10786370" y="2835105"/>
            <a:ext cx="960909" cy="623359"/>
          </a:xfrm>
          <a:prstGeom prst="rect">
            <a:avLst/>
          </a:prstGeom>
          <a:noFill/>
          <a:ln>
            <a:noFill/>
          </a:ln>
        </p:spPr>
      </p:pic>
      <p:sp>
        <p:nvSpPr>
          <p:cNvPr id="1365" name="Google Shape;1365;p164"/>
          <p:cNvSpPr txBox="1"/>
          <p:nvPr/>
        </p:nvSpPr>
        <p:spPr>
          <a:xfrm>
            <a:off x="451557" y="2179823"/>
            <a:ext cx="4349100" cy="3533700"/>
          </a:xfrm>
          <a:prstGeom prst="rect">
            <a:avLst/>
          </a:prstGeom>
          <a:noFill/>
          <a:ln>
            <a:noFill/>
          </a:ln>
        </p:spPr>
        <p:txBody>
          <a:bodyPr anchorCtr="0" anchor="t" bIns="60925" lIns="121900" spcFirstLastPara="1" rIns="121900" wrap="square" tIns="60925">
            <a:noAutofit/>
          </a:bodyPr>
          <a:lstStyle/>
          <a:p>
            <a:pPr indent="-228600" lvl="1" marL="685800" marR="0" rtl="0" algn="l">
              <a:lnSpc>
                <a:spcPct val="90000"/>
              </a:lnSpc>
              <a:spcBef>
                <a:spcPts val="0"/>
              </a:spcBef>
              <a:spcAft>
                <a:spcPts val="0"/>
              </a:spcAft>
              <a:buClr>
                <a:srgbClr val="595857"/>
              </a:buClr>
              <a:buSzPts val="2800"/>
              <a:buFont typeface="Arial"/>
              <a:buChar char="•"/>
            </a:pPr>
            <a:r>
              <a:rPr b="0" i="0" lang="en-US" sz="2800" u="none" cap="none" strike="noStrike">
                <a:solidFill>
                  <a:srgbClr val="595857"/>
                </a:solidFill>
                <a:latin typeface="Open Sans"/>
                <a:ea typeface="Open Sans"/>
                <a:cs typeface="Open Sans"/>
                <a:sym typeface="Open Sans"/>
              </a:rPr>
              <a:t>Circle on the graph when the cold front passed through South Riding, VA. </a:t>
            </a:r>
            <a:endParaRPr sz="1900"/>
          </a:p>
          <a:p>
            <a:pPr indent="0" lvl="0" marL="0" marR="0" rtl="0" algn="l">
              <a:lnSpc>
                <a:spcPct val="90000"/>
              </a:lnSpc>
              <a:spcBef>
                <a:spcPts val="500"/>
              </a:spcBef>
              <a:spcAft>
                <a:spcPts val="0"/>
              </a:spcAft>
              <a:buNone/>
            </a:pPr>
            <a:r>
              <a:t/>
            </a:r>
            <a:endParaRPr sz="1900"/>
          </a:p>
          <a:p>
            <a:pPr indent="0" lvl="0" marL="0" marR="0" rtl="0" algn="l">
              <a:lnSpc>
                <a:spcPct val="90000"/>
              </a:lnSpc>
              <a:spcBef>
                <a:spcPts val="1000"/>
              </a:spcBef>
              <a:spcAft>
                <a:spcPts val="0"/>
              </a:spcAft>
              <a:buClr>
                <a:srgbClr val="595857"/>
              </a:buClr>
              <a:buSzPts val="2800"/>
              <a:buFont typeface="Arial"/>
              <a:buNone/>
            </a:pPr>
            <a:r>
              <a:t/>
            </a:r>
            <a:endParaRPr b="0" i="0" sz="2800" u="none" cap="none" strike="noStrike">
              <a:solidFill>
                <a:srgbClr val="595857"/>
              </a:solidFill>
              <a:latin typeface="Open Sans"/>
              <a:ea typeface="Open Sans"/>
              <a:cs typeface="Open Sans"/>
              <a:sym typeface="Open Sans"/>
            </a:endParaRPr>
          </a:p>
          <a:p>
            <a:pPr indent="0" lvl="0" marL="0" marR="0" rtl="0" algn="l">
              <a:lnSpc>
                <a:spcPct val="90000"/>
              </a:lnSpc>
              <a:spcBef>
                <a:spcPts val="1000"/>
              </a:spcBef>
              <a:spcAft>
                <a:spcPts val="0"/>
              </a:spcAft>
              <a:buClr>
                <a:srgbClr val="595857"/>
              </a:buClr>
              <a:buSzPts val="2800"/>
              <a:buFont typeface="Arial"/>
              <a:buNone/>
            </a:pPr>
            <a:r>
              <a:t/>
            </a:r>
            <a:endParaRPr b="0" i="0" sz="2800" u="none" cap="none" strike="noStrike">
              <a:solidFill>
                <a:srgbClr val="595857"/>
              </a:solidFill>
              <a:latin typeface="Open Sans"/>
              <a:ea typeface="Open Sans"/>
              <a:cs typeface="Open Sans"/>
              <a:sym typeface="Open Sans"/>
            </a:endParaRPr>
          </a:p>
        </p:txBody>
      </p:sp>
      <p:pic>
        <p:nvPicPr>
          <p:cNvPr id="1366" name="Google Shape;1366;p164"/>
          <p:cNvPicPr preferRelativeResize="0"/>
          <p:nvPr/>
        </p:nvPicPr>
        <p:blipFill>
          <a:blip r:embed="rId6">
            <a:alphaModFix/>
          </a:blip>
          <a:stretch>
            <a:fillRect/>
          </a:stretch>
        </p:blipFill>
        <p:spPr>
          <a:xfrm>
            <a:off x="10946850" y="244300"/>
            <a:ext cx="892801" cy="891323"/>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1" name="Shape 1371"/>
        <p:cNvGrpSpPr/>
        <p:nvPr/>
      </p:nvGrpSpPr>
      <p:grpSpPr>
        <a:xfrm>
          <a:off x="0" y="0"/>
          <a:ext cx="0" cy="0"/>
          <a:chOff x="0" y="0"/>
          <a:chExt cx="0" cy="0"/>
        </a:xfrm>
      </p:grpSpPr>
      <p:sp>
        <p:nvSpPr>
          <p:cNvPr id="1372" name="Google Shape;1372;p165"/>
          <p:cNvSpPr txBox="1"/>
          <p:nvPr>
            <p:ph type="title"/>
          </p:nvPr>
        </p:nvSpPr>
        <p:spPr>
          <a:xfrm>
            <a:off x="181557" y="344272"/>
            <a:ext cx="10690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Gathering more information</a:t>
            </a:r>
            <a:endParaRPr/>
          </a:p>
        </p:txBody>
      </p:sp>
      <p:sp>
        <p:nvSpPr>
          <p:cNvPr id="1373" name="Google Shape;1373;p165"/>
          <p:cNvSpPr txBox="1"/>
          <p:nvPr>
            <p:ph idx="1" type="body"/>
          </p:nvPr>
        </p:nvSpPr>
        <p:spPr>
          <a:xfrm>
            <a:off x="378000" y="1713175"/>
            <a:ext cx="7027500" cy="43713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4: </a:t>
            </a:r>
            <a:r>
              <a:rPr lang="en-US" sz="3200"/>
              <a:t>Investigate air masses and fronts.</a:t>
            </a:r>
            <a:endParaRPr sz="3200"/>
          </a:p>
          <a:p>
            <a:pPr indent="0" lvl="0" marL="0" rtl="0" algn="l">
              <a:lnSpc>
                <a:spcPct val="90000"/>
              </a:lnSpc>
              <a:spcBef>
                <a:spcPts val="1000"/>
              </a:spcBef>
              <a:spcAft>
                <a:spcPts val="0"/>
              </a:spcAft>
              <a:buClr>
                <a:srgbClr val="595857"/>
              </a:buClr>
              <a:buSzPts val="3200"/>
              <a:buNone/>
            </a:pPr>
            <a:r>
              <a:t/>
            </a:r>
            <a:endParaRPr sz="2400"/>
          </a:p>
          <a:p>
            <a:pPr indent="-228600" lvl="1" marL="685800" rtl="0" algn="l">
              <a:lnSpc>
                <a:spcPct val="90000"/>
              </a:lnSpc>
              <a:spcBef>
                <a:spcPts val="500"/>
              </a:spcBef>
              <a:spcAft>
                <a:spcPts val="0"/>
              </a:spcAft>
              <a:buClr>
                <a:srgbClr val="595857"/>
              </a:buClr>
              <a:buSzPts val="2800"/>
              <a:buChar char="•"/>
            </a:pPr>
            <a:r>
              <a:rPr lang="en-US" sz="2800"/>
              <a:t>Read the article about air masses and fronts. </a:t>
            </a:r>
            <a:endParaRPr sz="2800"/>
          </a:p>
          <a:p>
            <a:pPr indent="0" lvl="0" marL="457200" rtl="0" algn="l">
              <a:lnSpc>
                <a:spcPct val="90000"/>
              </a:lnSpc>
              <a:spcBef>
                <a:spcPts val="500"/>
              </a:spcBef>
              <a:spcAft>
                <a:spcPts val="0"/>
              </a:spcAft>
              <a:buNone/>
            </a:pPr>
            <a:r>
              <a:t/>
            </a:r>
            <a:endParaRPr sz="1400"/>
          </a:p>
          <a:p>
            <a:pPr indent="-228600" lvl="1" marL="685800" rtl="0" algn="l">
              <a:lnSpc>
                <a:spcPct val="90000"/>
              </a:lnSpc>
              <a:spcBef>
                <a:spcPts val="500"/>
              </a:spcBef>
              <a:spcAft>
                <a:spcPts val="0"/>
              </a:spcAft>
              <a:buClr>
                <a:srgbClr val="595857"/>
              </a:buClr>
              <a:buSzPts val="2800"/>
              <a:buChar char="•"/>
            </a:pPr>
            <a:r>
              <a:rPr lang="en-US" sz="2800"/>
              <a:t>Stop and think as you encounter questions in the text.</a:t>
            </a:r>
            <a:endParaRPr/>
          </a:p>
          <a:p>
            <a:pPr indent="0" lvl="0" marL="0" rtl="0" algn="l">
              <a:lnSpc>
                <a:spcPct val="90000"/>
              </a:lnSpc>
              <a:spcBef>
                <a:spcPts val="1000"/>
              </a:spcBef>
              <a:spcAft>
                <a:spcPts val="0"/>
              </a:spcAft>
              <a:buClr>
                <a:srgbClr val="595857"/>
              </a:buClr>
              <a:buSzPts val="2800"/>
              <a:buNone/>
            </a:pPr>
            <a:r>
              <a:t/>
            </a:r>
            <a:endParaRPr/>
          </a:p>
        </p:txBody>
      </p:sp>
      <p:sp>
        <p:nvSpPr>
          <p:cNvPr id="1374" name="Google Shape;1374;p165"/>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375" name="Google Shape;1375;p165"/>
          <p:cNvPicPr preferRelativeResize="0"/>
          <p:nvPr/>
        </p:nvPicPr>
        <p:blipFill>
          <a:blip r:embed="rId3">
            <a:alphaModFix/>
          </a:blip>
          <a:stretch>
            <a:fillRect/>
          </a:stretch>
        </p:blipFill>
        <p:spPr>
          <a:xfrm>
            <a:off x="7515775" y="1578175"/>
            <a:ext cx="4176724" cy="4176724"/>
          </a:xfrm>
          <a:prstGeom prst="rect">
            <a:avLst/>
          </a:prstGeom>
          <a:noFill/>
          <a:ln>
            <a:noFill/>
          </a:ln>
        </p:spPr>
      </p:pic>
      <p:pic>
        <p:nvPicPr>
          <p:cNvPr id="1376" name="Google Shape;1376;p165"/>
          <p:cNvPicPr preferRelativeResize="0"/>
          <p:nvPr/>
        </p:nvPicPr>
        <p:blipFill>
          <a:blip r:embed="rId4">
            <a:alphaModFix/>
          </a:blip>
          <a:stretch>
            <a:fillRect/>
          </a:stretch>
        </p:blipFill>
        <p:spPr>
          <a:xfrm>
            <a:off x="10860350" y="210675"/>
            <a:ext cx="947099" cy="94552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1" name="Shape 1381"/>
        <p:cNvGrpSpPr/>
        <p:nvPr/>
      </p:nvGrpSpPr>
      <p:grpSpPr>
        <a:xfrm>
          <a:off x="0" y="0"/>
          <a:ext cx="0" cy="0"/>
          <a:chOff x="0" y="0"/>
          <a:chExt cx="0" cy="0"/>
        </a:xfrm>
      </p:grpSpPr>
      <p:sp>
        <p:nvSpPr>
          <p:cNvPr id="1382" name="Google Shape;1382;p166"/>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Activities Exploration: Lessons 7-9</a:t>
            </a:r>
            <a:endParaRPr/>
          </a:p>
        </p:txBody>
      </p:sp>
      <p:sp>
        <p:nvSpPr>
          <p:cNvPr id="1383" name="Google Shape;1383;p166"/>
          <p:cNvSpPr txBox="1"/>
          <p:nvPr>
            <p:ph idx="1" type="body"/>
          </p:nvPr>
        </p:nvSpPr>
        <p:spPr>
          <a:xfrm>
            <a:off x="838200" y="1453650"/>
            <a:ext cx="10515600" cy="49002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Try out each of the activities wearing your “student hat” first</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Refer to your Teacher Guide to begin thinking about how you would facilitate with students </a:t>
            </a:r>
            <a:endParaRPr/>
          </a:p>
          <a:p>
            <a:pPr indent="0" lvl="0" marL="457200" rtl="0" algn="l">
              <a:spcBef>
                <a:spcPts val="1000"/>
              </a:spcBef>
              <a:spcAft>
                <a:spcPts val="0"/>
              </a:spcAft>
              <a:buNone/>
            </a:pPr>
            <a:r>
              <a:t/>
            </a:r>
            <a:endParaRPr/>
          </a:p>
          <a:p>
            <a:pPr indent="-342900" lvl="0" marL="457200" rtl="0" algn="l">
              <a:spcBef>
                <a:spcPts val="1000"/>
              </a:spcBef>
              <a:spcAft>
                <a:spcPts val="0"/>
              </a:spcAft>
              <a:buSzPts val="1800"/>
              <a:buChar char="•"/>
            </a:pPr>
            <a:r>
              <a:rPr lang="en-US"/>
              <a:t>Work together</a:t>
            </a:r>
            <a:r>
              <a:rPr lang="en-US"/>
              <a:t>… use the coaching prompts to ask each other questions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4" name="Shape 664"/>
        <p:cNvGrpSpPr/>
        <p:nvPr/>
      </p:nvGrpSpPr>
      <p:grpSpPr>
        <a:xfrm>
          <a:off x="0" y="0"/>
          <a:ext cx="0" cy="0"/>
          <a:chOff x="0" y="0"/>
          <a:chExt cx="0" cy="0"/>
        </a:xfrm>
      </p:grpSpPr>
      <p:sp>
        <p:nvSpPr>
          <p:cNvPr id="665" name="Google Shape;665;p86"/>
          <p:cNvSpPr txBox="1"/>
          <p:nvPr>
            <p:ph type="title"/>
          </p:nvPr>
        </p:nvSpPr>
        <p:spPr>
          <a:xfrm>
            <a:off x="2069200" y="365125"/>
            <a:ext cx="9284700" cy="13257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857"/>
              </a:buClr>
              <a:buSzPts val="2800"/>
              <a:buFont typeface="Arial"/>
              <a:buNone/>
            </a:pPr>
            <a:r>
              <a:rPr lang="en-US" sz="3600">
                <a:latin typeface="Raleway"/>
                <a:ea typeface="Raleway"/>
                <a:cs typeface="Raleway"/>
                <a:sym typeface="Raleway"/>
              </a:rPr>
              <a:t>An Unexpected Storm</a:t>
            </a:r>
            <a:endParaRPr sz="3600"/>
          </a:p>
        </p:txBody>
      </p:sp>
      <p:sp>
        <p:nvSpPr>
          <p:cNvPr id="666" name="Google Shape;666;p86"/>
          <p:cNvSpPr txBox="1"/>
          <p:nvPr>
            <p:ph idx="1" type="body"/>
          </p:nvPr>
        </p:nvSpPr>
        <p:spPr>
          <a:xfrm>
            <a:off x="1046800" y="2308875"/>
            <a:ext cx="3733500" cy="3732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95857"/>
              </a:buClr>
              <a:buSzPts val="2800"/>
              <a:buNone/>
            </a:pPr>
            <a:r>
              <a:rPr b="1" lang="en-US" sz="2700">
                <a:solidFill>
                  <a:srgbClr val="0070C0"/>
                </a:solidFill>
              </a:rPr>
              <a:t>STEP 1:</a:t>
            </a:r>
            <a:r>
              <a:rPr b="1" lang="en-US" sz="2700">
                <a:solidFill>
                  <a:srgbClr val="000000"/>
                </a:solidFill>
              </a:rPr>
              <a:t> </a:t>
            </a:r>
            <a:endParaRPr b="1" sz="2700">
              <a:solidFill>
                <a:srgbClr val="000000"/>
              </a:solidFill>
            </a:endParaRPr>
          </a:p>
          <a:p>
            <a:pPr indent="0" lvl="0" marL="0" rtl="0" algn="l">
              <a:lnSpc>
                <a:spcPct val="90000"/>
              </a:lnSpc>
              <a:spcBef>
                <a:spcPts val="0"/>
              </a:spcBef>
              <a:spcAft>
                <a:spcPts val="0"/>
              </a:spcAft>
              <a:buClr>
                <a:srgbClr val="595857"/>
              </a:buClr>
              <a:buSzPts val="2800"/>
              <a:buNone/>
            </a:pPr>
            <a:r>
              <a:rPr b="1" lang="en-US" sz="2700"/>
              <a:t>What happens in the atmosphere to cause a storm?</a:t>
            </a:r>
            <a:endParaRPr b="1" sz="2700"/>
          </a:p>
          <a:p>
            <a:pPr indent="0" lvl="0" marL="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50800" lvl="0" marL="5715000" rtl="0" algn="l">
              <a:lnSpc>
                <a:spcPct val="90000"/>
              </a:lnSpc>
              <a:spcBef>
                <a:spcPts val="0"/>
              </a:spcBef>
              <a:spcAft>
                <a:spcPts val="0"/>
              </a:spcAft>
              <a:buClr>
                <a:srgbClr val="595857"/>
              </a:buClr>
              <a:buSzPts val="2800"/>
              <a:buNone/>
            </a:pPr>
            <a:r>
              <a:t/>
            </a:r>
            <a:endParaRPr/>
          </a:p>
          <a:p>
            <a:pPr indent="457200" lvl="0" marL="7315200" rtl="0" algn="l">
              <a:lnSpc>
                <a:spcPct val="90000"/>
              </a:lnSpc>
              <a:spcBef>
                <a:spcPts val="0"/>
              </a:spcBef>
              <a:spcAft>
                <a:spcPts val="0"/>
              </a:spcAft>
              <a:buClr>
                <a:srgbClr val="595857"/>
              </a:buClr>
              <a:buSzPts val="2800"/>
              <a:buNone/>
            </a:pPr>
            <a:r>
              <a:rPr lang="en-US" sz="1100" u="sng">
                <a:solidFill>
                  <a:schemeClr val="hlink"/>
                </a:solidFill>
                <a:latin typeface="Arial"/>
                <a:ea typeface="Arial"/>
                <a:cs typeface="Arial"/>
                <a:sym typeface="Arial"/>
                <a:hlinkClick r:id="rId3"/>
              </a:rPr>
              <a:t>https://scied.ucar.edu/boulder-floods</a:t>
            </a:r>
            <a:endParaRPr/>
          </a:p>
        </p:txBody>
      </p:sp>
      <p:sp>
        <p:nvSpPr>
          <p:cNvPr id="667" name="Google Shape;667;p86"/>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668" name="Google Shape;668;p86"/>
          <p:cNvPicPr preferRelativeResize="0"/>
          <p:nvPr/>
        </p:nvPicPr>
        <p:blipFill>
          <a:blip r:embed="rId4">
            <a:alphaModFix/>
          </a:blip>
          <a:stretch>
            <a:fillRect/>
          </a:stretch>
        </p:blipFill>
        <p:spPr>
          <a:xfrm>
            <a:off x="850900" y="472250"/>
            <a:ext cx="1218300" cy="1218300"/>
          </a:xfrm>
          <a:prstGeom prst="rect">
            <a:avLst/>
          </a:prstGeom>
          <a:noFill/>
          <a:ln>
            <a:noFill/>
          </a:ln>
        </p:spPr>
      </p:pic>
      <p:pic>
        <p:nvPicPr>
          <p:cNvPr id="669" name="Google Shape;669;p86" title="Boulder, Colorado Flood- How Nature and History Shape Resilience.mp4">
            <a:hlinkClick r:id="rId5"/>
          </p:cNvPr>
          <p:cNvPicPr preferRelativeResize="0"/>
          <p:nvPr/>
        </p:nvPicPr>
        <p:blipFill>
          <a:blip r:embed="rId6">
            <a:alphaModFix/>
          </a:blip>
          <a:stretch>
            <a:fillRect/>
          </a:stretch>
        </p:blipFill>
        <p:spPr>
          <a:xfrm>
            <a:off x="5005325" y="1489875"/>
            <a:ext cx="6170750" cy="46280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7" name="Shape 1387"/>
        <p:cNvGrpSpPr/>
        <p:nvPr/>
      </p:nvGrpSpPr>
      <p:grpSpPr>
        <a:xfrm>
          <a:off x="0" y="0"/>
          <a:ext cx="0" cy="0"/>
          <a:chOff x="0" y="0"/>
          <a:chExt cx="0" cy="0"/>
        </a:xfrm>
      </p:grpSpPr>
      <p:sp>
        <p:nvSpPr>
          <p:cNvPr id="1388" name="Google Shape;1388;p167"/>
          <p:cNvSpPr txBox="1"/>
          <p:nvPr>
            <p:ph type="title"/>
          </p:nvPr>
        </p:nvSpPr>
        <p:spPr>
          <a:xfrm>
            <a:off x="2069100" y="63075"/>
            <a:ext cx="92847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latin typeface="Open Sans"/>
                <a:ea typeface="Open Sans"/>
                <a:cs typeface="Open Sans"/>
                <a:sym typeface="Open Sans"/>
              </a:rPr>
              <a:t>Storms and Precipitation along a Front</a:t>
            </a:r>
            <a:endParaRPr sz="3600"/>
          </a:p>
        </p:txBody>
      </p:sp>
      <p:sp>
        <p:nvSpPr>
          <p:cNvPr id="1389" name="Google Shape;1389;p167"/>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390" name="Google Shape;1390;p167"/>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391" name="Google Shape;1391;p167"/>
          <p:cNvPicPr preferRelativeResize="0"/>
          <p:nvPr/>
        </p:nvPicPr>
        <p:blipFill>
          <a:blip r:embed="rId3">
            <a:alphaModFix/>
          </a:blip>
          <a:stretch>
            <a:fillRect/>
          </a:stretch>
        </p:blipFill>
        <p:spPr>
          <a:xfrm>
            <a:off x="649213" y="262800"/>
            <a:ext cx="1206661" cy="1204676"/>
          </a:xfrm>
          <a:prstGeom prst="rect">
            <a:avLst/>
          </a:prstGeom>
          <a:noFill/>
          <a:ln>
            <a:noFill/>
          </a:ln>
        </p:spPr>
      </p:pic>
      <p:pic>
        <p:nvPicPr>
          <p:cNvPr id="1392" name="Google Shape;1392;p167" title="Cold Front- Density Tank Slow-motion Video.mp4">
            <a:hlinkClick r:id="rId4"/>
          </p:cNvPr>
          <p:cNvPicPr preferRelativeResize="0"/>
          <p:nvPr/>
        </p:nvPicPr>
        <p:blipFill>
          <a:blip r:embed="rId5">
            <a:alphaModFix/>
          </a:blip>
          <a:stretch>
            <a:fillRect/>
          </a:stretch>
        </p:blipFill>
        <p:spPr>
          <a:xfrm>
            <a:off x="2529313" y="1006325"/>
            <a:ext cx="7132320" cy="535002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6" name="Shape 1396"/>
        <p:cNvGrpSpPr/>
        <p:nvPr/>
      </p:nvGrpSpPr>
      <p:grpSpPr>
        <a:xfrm>
          <a:off x="0" y="0"/>
          <a:ext cx="0" cy="0"/>
          <a:chOff x="0" y="0"/>
          <a:chExt cx="0" cy="0"/>
        </a:xfrm>
      </p:grpSpPr>
      <p:sp>
        <p:nvSpPr>
          <p:cNvPr id="1397" name="Google Shape;1397;p168"/>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Lunch Break- be back at 1:30pm</a:t>
            </a:r>
            <a:endParaRPr sz="3600"/>
          </a:p>
        </p:txBody>
      </p:sp>
      <p:sp>
        <p:nvSpPr>
          <p:cNvPr id="1398" name="Google Shape;1398;p168"/>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399" name="Google Shape;1399;p168"/>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400" name="Google Shape;1400;p168"/>
          <p:cNvPicPr preferRelativeResize="0"/>
          <p:nvPr/>
        </p:nvPicPr>
        <p:blipFill>
          <a:blip r:embed="rId3">
            <a:alphaModFix/>
          </a:blip>
          <a:stretch>
            <a:fillRect/>
          </a:stretch>
        </p:blipFill>
        <p:spPr>
          <a:xfrm>
            <a:off x="2424275" y="1389763"/>
            <a:ext cx="7343438" cy="4862988"/>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5" name="Shape 1405"/>
        <p:cNvGrpSpPr/>
        <p:nvPr/>
      </p:nvGrpSpPr>
      <p:grpSpPr>
        <a:xfrm>
          <a:off x="0" y="0"/>
          <a:ext cx="0" cy="0"/>
          <a:chOff x="0" y="0"/>
          <a:chExt cx="0" cy="0"/>
        </a:xfrm>
      </p:grpSpPr>
      <p:sp>
        <p:nvSpPr>
          <p:cNvPr id="1406" name="Google Shape;1406;p169"/>
          <p:cNvSpPr txBox="1"/>
          <p:nvPr>
            <p:ph type="title"/>
          </p:nvPr>
        </p:nvSpPr>
        <p:spPr>
          <a:xfrm>
            <a:off x="477911" y="347835"/>
            <a:ext cx="10690500" cy="10896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Make a</a:t>
            </a:r>
            <a:r>
              <a:rPr lang="en-US"/>
              <a:t> Model</a:t>
            </a:r>
            <a:endParaRPr/>
          </a:p>
        </p:txBody>
      </p:sp>
      <p:sp>
        <p:nvSpPr>
          <p:cNvPr id="1407" name="Google Shape;1407;p169"/>
          <p:cNvSpPr txBox="1"/>
          <p:nvPr>
            <p:ph idx="1" type="body"/>
          </p:nvPr>
        </p:nvSpPr>
        <p:spPr>
          <a:xfrm>
            <a:off x="533400" y="1437564"/>
            <a:ext cx="11367600" cy="4437300"/>
          </a:xfrm>
          <a:prstGeom prst="rect">
            <a:avLst/>
          </a:prstGeom>
          <a:noFill/>
          <a:ln>
            <a:noFill/>
          </a:ln>
        </p:spPr>
        <p:txBody>
          <a:bodyPr anchorCtr="0" anchor="t" bIns="60925" lIns="121900" spcFirstLastPara="1" rIns="121900" wrap="square" tIns="60925">
            <a:noAutofit/>
          </a:bodyPr>
          <a:lstStyle/>
          <a:p>
            <a:pPr indent="0" lvl="0" marL="0" rtl="0" algn="l">
              <a:lnSpc>
                <a:spcPct val="8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3: </a:t>
            </a:r>
            <a:r>
              <a:rPr lang="en-US" sz="3200"/>
              <a:t>Develop a model for explaining precipitation during the front.</a:t>
            </a:r>
            <a:endParaRPr/>
          </a:p>
          <a:p>
            <a:pPr indent="0" lvl="0" marL="0" rtl="0" algn="l">
              <a:lnSpc>
                <a:spcPct val="80000"/>
              </a:lnSpc>
              <a:spcBef>
                <a:spcPts val="1000"/>
              </a:spcBef>
              <a:spcAft>
                <a:spcPts val="0"/>
              </a:spcAft>
              <a:buClr>
                <a:srgbClr val="595857"/>
              </a:buClr>
              <a:buSzPts val="2100"/>
              <a:buNone/>
            </a:pPr>
            <a:r>
              <a:t/>
            </a:r>
            <a:endParaRPr sz="2100"/>
          </a:p>
          <a:p>
            <a:pPr indent="-228600" lvl="1" marL="685800" rtl="0" algn="l">
              <a:lnSpc>
                <a:spcPct val="80000"/>
              </a:lnSpc>
              <a:spcBef>
                <a:spcPts val="500"/>
              </a:spcBef>
              <a:spcAft>
                <a:spcPts val="0"/>
              </a:spcAft>
              <a:buClr>
                <a:srgbClr val="595857"/>
              </a:buClr>
              <a:buSzPts val="2800"/>
              <a:buChar char="•"/>
            </a:pPr>
            <a:r>
              <a:rPr lang="en-US" sz="2800"/>
              <a:t>Your model needs to explain:</a:t>
            </a:r>
            <a:endParaRPr/>
          </a:p>
          <a:p>
            <a:pPr indent="-228600" lvl="3" marL="1600200" rtl="0" algn="l">
              <a:lnSpc>
                <a:spcPct val="80000"/>
              </a:lnSpc>
              <a:spcBef>
                <a:spcPts val="500"/>
              </a:spcBef>
              <a:spcAft>
                <a:spcPts val="0"/>
              </a:spcAft>
              <a:buClr>
                <a:srgbClr val="595857"/>
              </a:buClr>
              <a:buSzPts val="2800"/>
              <a:buChar char="•"/>
            </a:pPr>
            <a:r>
              <a:rPr lang="en-US" sz="2800"/>
              <a:t>The location of the cold air mass.</a:t>
            </a:r>
            <a:endParaRPr/>
          </a:p>
          <a:p>
            <a:pPr indent="-228600" lvl="3" marL="1600200" rtl="0" algn="l">
              <a:lnSpc>
                <a:spcPct val="80000"/>
              </a:lnSpc>
              <a:spcBef>
                <a:spcPts val="500"/>
              </a:spcBef>
              <a:spcAft>
                <a:spcPts val="0"/>
              </a:spcAft>
              <a:buClr>
                <a:srgbClr val="595857"/>
              </a:buClr>
              <a:buSzPts val="2800"/>
              <a:buChar char="•"/>
            </a:pPr>
            <a:r>
              <a:rPr lang="en-US" sz="2800"/>
              <a:t>The location of the warm air mass.</a:t>
            </a:r>
            <a:endParaRPr/>
          </a:p>
          <a:p>
            <a:pPr indent="-228600" lvl="3" marL="1600200" rtl="0" algn="l">
              <a:lnSpc>
                <a:spcPct val="80000"/>
              </a:lnSpc>
              <a:spcBef>
                <a:spcPts val="500"/>
              </a:spcBef>
              <a:spcAft>
                <a:spcPts val="0"/>
              </a:spcAft>
              <a:buClr>
                <a:srgbClr val="595857"/>
              </a:buClr>
              <a:buSzPts val="2800"/>
              <a:buChar char="•"/>
            </a:pPr>
            <a:r>
              <a:rPr lang="en-US" sz="2800"/>
              <a:t>The direction that each air mass is moving.</a:t>
            </a:r>
            <a:endParaRPr/>
          </a:p>
          <a:p>
            <a:pPr indent="-228600" lvl="3" marL="1600200" rtl="0" algn="l">
              <a:lnSpc>
                <a:spcPct val="80000"/>
              </a:lnSpc>
              <a:spcBef>
                <a:spcPts val="500"/>
              </a:spcBef>
              <a:spcAft>
                <a:spcPts val="0"/>
              </a:spcAft>
              <a:buClr>
                <a:srgbClr val="595857"/>
              </a:buClr>
              <a:buSzPts val="2800"/>
              <a:buChar char="•"/>
            </a:pPr>
            <a:r>
              <a:rPr lang="en-US" sz="2800"/>
              <a:t>Where you’d expect clouds to form.</a:t>
            </a:r>
            <a:endParaRPr/>
          </a:p>
          <a:p>
            <a:pPr indent="0" lvl="3" marL="1371600" rtl="0" algn="l">
              <a:lnSpc>
                <a:spcPct val="80000"/>
              </a:lnSpc>
              <a:spcBef>
                <a:spcPts val="500"/>
              </a:spcBef>
              <a:spcAft>
                <a:spcPts val="0"/>
              </a:spcAft>
              <a:buClr>
                <a:srgbClr val="595857"/>
              </a:buClr>
              <a:buSzPts val="2800"/>
              <a:buNone/>
            </a:pPr>
            <a:r>
              <a:t/>
            </a:r>
            <a:endParaRPr sz="2800"/>
          </a:p>
          <a:p>
            <a:pPr indent="-228600" lvl="1" marL="685800" rtl="0" algn="l">
              <a:lnSpc>
                <a:spcPct val="80000"/>
              </a:lnSpc>
              <a:spcBef>
                <a:spcPts val="500"/>
              </a:spcBef>
              <a:spcAft>
                <a:spcPts val="0"/>
              </a:spcAft>
              <a:buClr>
                <a:srgbClr val="595857"/>
              </a:buClr>
              <a:buSzPts val="2800"/>
              <a:buChar char="•"/>
            </a:pPr>
            <a:r>
              <a:rPr lang="en-US" sz="2800"/>
              <a:t>Write a caption for your model. </a:t>
            </a:r>
            <a:endParaRPr sz="2800"/>
          </a:p>
          <a:p>
            <a:pPr indent="0" lvl="0" marL="0" rtl="0" algn="l">
              <a:lnSpc>
                <a:spcPct val="80000"/>
              </a:lnSpc>
              <a:spcBef>
                <a:spcPts val="1000"/>
              </a:spcBef>
              <a:spcAft>
                <a:spcPts val="0"/>
              </a:spcAft>
              <a:buClr>
                <a:srgbClr val="595857"/>
              </a:buClr>
              <a:buSzPts val="2800"/>
              <a:buNone/>
            </a:pPr>
            <a:r>
              <a:t/>
            </a:r>
            <a:endParaRPr/>
          </a:p>
        </p:txBody>
      </p:sp>
      <p:sp>
        <p:nvSpPr>
          <p:cNvPr id="1408" name="Google Shape;1408;p169"/>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2" name="Shape 1412"/>
        <p:cNvGrpSpPr/>
        <p:nvPr/>
      </p:nvGrpSpPr>
      <p:grpSpPr>
        <a:xfrm>
          <a:off x="0" y="0"/>
          <a:ext cx="0" cy="0"/>
          <a:chOff x="0" y="0"/>
          <a:chExt cx="0" cy="0"/>
        </a:xfrm>
      </p:grpSpPr>
      <p:sp>
        <p:nvSpPr>
          <p:cNvPr id="1413" name="Google Shape;1413;p170"/>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414" name="Google Shape;1414;p170"/>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415" name="Google Shape;1415;p170"/>
          <p:cNvPicPr preferRelativeResize="0"/>
          <p:nvPr/>
        </p:nvPicPr>
        <p:blipFill>
          <a:blip r:embed="rId3">
            <a:alphaModFix/>
          </a:blip>
          <a:stretch>
            <a:fillRect/>
          </a:stretch>
        </p:blipFill>
        <p:spPr>
          <a:xfrm>
            <a:off x="11022672" y="185950"/>
            <a:ext cx="929750" cy="928226"/>
          </a:xfrm>
          <a:prstGeom prst="rect">
            <a:avLst/>
          </a:prstGeom>
          <a:noFill/>
          <a:ln>
            <a:noFill/>
          </a:ln>
        </p:spPr>
      </p:pic>
      <p:pic>
        <p:nvPicPr>
          <p:cNvPr id="1416" name="Google Shape;1416;p170"/>
          <p:cNvPicPr preferRelativeResize="0"/>
          <p:nvPr/>
        </p:nvPicPr>
        <p:blipFill rotWithShape="1">
          <a:blip r:embed="rId4">
            <a:alphaModFix/>
          </a:blip>
          <a:srcRect b="5740" l="0" r="0" t="0"/>
          <a:stretch/>
        </p:blipFill>
        <p:spPr>
          <a:xfrm>
            <a:off x="2616200" y="12700"/>
            <a:ext cx="6428461" cy="63436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0" name="Shape 1420"/>
        <p:cNvGrpSpPr/>
        <p:nvPr/>
      </p:nvGrpSpPr>
      <p:grpSpPr>
        <a:xfrm>
          <a:off x="0" y="0"/>
          <a:ext cx="0" cy="0"/>
          <a:chOff x="0" y="0"/>
          <a:chExt cx="0" cy="0"/>
        </a:xfrm>
      </p:grpSpPr>
      <p:sp>
        <p:nvSpPr>
          <p:cNvPr id="1421" name="Google Shape;1421;p171"/>
          <p:cNvSpPr txBox="1"/>
          <p:nvPr>
            <p:ph type="title"/>
          </p:nvPr>
        </p:nvSpPr>
        <p:spPr>
          <a:xfrm>
            <a:off x="838200" y="291675"/>
            <a:ext cx="10515600" cy="994500"/>
          </a:xfrm>
          <a:prstGeom prst="rect">
            <a:avLst/>
          </a:prstGeom>
          <a:noFill/>
          <a:ln>
            <a:noFill/>
          </a:ln>
        </p:spPr>
        <p:txBody>
          <a:bodyPr anchorCtr="0" anchor="ctr" bIns="45700" lIns="91425" spcFirstLastPara="1" rIns="91425" wrap="square" tIns="45700">
            <a:noAutofit/>
          </a:bodyPr>
          <a:lstStyle/>
          <a:p>
            <a:pPr indent="0" lvl="0" marL="457200" rtl="0" algn="ctr">
              <a:spcBef>
                <a:spcPts val="0"/>
              </a:spcBef>
              <a:spcAft>
                <a:spcPts val="0"/>
              </a:spcAft>
              <a:buClr>
                <a:schemeClr val="dk1"/>
              </a:buClr>
              <a:buSzPts val="1100"/>
              <a:buFont typeface="Arial"/>
              <a:buNone/>
            </a:pPr>
            <a:r>
              <a:rPr lang="en-US" sz="3600">
                <a:latin typeface="Raleway"/>
                <a:ea typeface="Raleway"/>
                <a:cs typeface="Raleway"/>
                <a:sym typeface="Raleway"/>
              </a:rPr>
              <a:t>Model Idea Tracker</a:t>
            </a:r>
            <a:endParaRPr sz="3600"/>
          </a:p>
        </p:txBody>
      </p:sp>
      <p:sp>
        <p:nvSpPr>
          <p:cNvPr id="1422" name="Google Shape;1422;p171"/>
          <p:cNvSpPr txBox="1"/>
          <p:nvPr>
            <p:ph idx="1" type="body"/>
          </p:nvPr>
        </p:nvSpPr>
        <p:spPr>
          <a:xfrm>
            <a:off x="838200" y="2337950"/>
            <a:ext cx="10515600" cy="2766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3000"/>
              <a:t>What ideas do we agree should be added to the Model Idea Tracker?</a:t>
            </a:r>
            <a:endParaRPr sz="3000"/>
          </a:p>
          <a:p>
            <a:pPr indent="0" lvl="0" marL="457200" rtl="0" algn="l">
              <a:spcBef>
                <a:spcPts val="0"/>
              </a:spcBef>
              <a:spcAft>
                <a:spcPts val="0"/>
              </a:spcAft>
              <a:buNone/>
            </a:pPr>
            <a:r>
              <a:t/>
            </a:r>
            <a:endParaRPr i="1" sz="2400"/>
          </a:p>
          <a:p>
            <a:pPr indent="-419100" lvl="0" marL="914400" rtl="0" algn="l">
              <a:spcBef>
                <a:spcPts val="0"/>
              </a:spcBef>
              <a:spcAft>
                <a:spcPts val="0"/>
              </a:spcAft>
              <a:buSzPts val="3000"/>
              <a:buChar char="•"/>
            </a:pPr>
            <a:r>
              <a:rPr i="1" lang="en-US" sz="3000"/>
              <a:t>Discuss at your tables</a:t>
            </a:r>
            <a:endParaRPr/>
          </a:p>
          <a:p>
            <a:pPr indent="0" lvl="0" marL="0" rtl="0" algn="l">
              <a:spcBef>
                <a:spcPts val="0"/>
              </a:spcBef>
              <a:spcAft>
                <a:spcPts val="0"/>
              </a:spcAft>
              <a:buNone/>
            </a:pPr>
            <a:r>
              <a:t/>
            </a:r>
            <a:endParaRPr/>
          </a:p>
        </p:txBody>
      </p:sp>
      <p:sp>
        <p:nvSpPr>
          <p:cNvPr id="1423" name="Google Shape;1423;p171"/>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424" name="Google Shape;1424;p171"/>
          <p:cNvPicPr preferRelativeResize="0"/>
          <p:nvPr/>
        </p:nvPicPr>
        <p:blipFill>
          <a:blip r:embed="rId3">
            <a:alphaModFix/>
          </a:blip>
          <a:stretch>
            <a:fillRect/>
          </a:stretch>
        </p:blipFill>
        <p:spPr>
          <a:xfrm>
            <a:off x="2868249" y="291674"/>
            <a:ext cx="994500" cy="9945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9" name="Shape 1429"/>
        <p:cNvGrpSpPr/>
        <p:nvPr/>
      </p:nvGrpSpPr>
      <p:grpSpPr>
        <a:xfrm>
          <a:off x="0" y="0"/>
          <a:ext cx="0" cy="0"/>
          <a:chOff x="0" y="0"/>
          <a:chExt cx="0" cy="0"/>
        </a:xfrm>
      </p:grpSpPr>
      <p:sp>
        <p:nvSpPr>
          <p:cNvPr id="1430" name="Google Shape;1430;p172"/>
          <p:cNvSpPr txBox="1"/>
          <p:nvPr>
            <p:ph type="title"/>
          </p:nvPr>
        </p:nvSpPr>
        <p:spPr>
          <a:xfrm>
            <a:off x="838200" y="365127"/>
            <a:ext cx="10515600" cy="13257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Develop a class Consensus Model</a:t>
            </a:r>
            <a:endParaRPr/>
          </a:p>
        </p:txBody>
      </p:sp>
      <p:sp>
        <p:nvSpPr>
          <p:cNvPr id="1431" name="Google Shape;1431;p172"/>
          <p:cNvSpPr txBox="1"/>
          <p:nvPr>
            <p:ph idx="1" type="body"/>
          </p:nvPr>
        </p:nvSpPr>
        <p:spPr>
          <a:xfrm>
            <a:off x="838200" y="1825625"/>
            <a:ext cx="10515600" cy="4351200"/>
          </a:xfrm>
          <a:prstGeom prst="rect">
            <a:avLst/>
          </a:prstGeom>
          <a:noFill/>
          <a:ln>
            <a:noFill/>
          </a:ln>
        </p:spPr>
        <p:txBody>
          <a:bodyPr anchorCtr="0" anchor="t" bIns="60925" lIns="121900" spcFirstLastPara="1" rIns="121900" wrap="square" tIns="60925">
            <a:noAutofit/>
          </a:bodyPr>
          <a:lstStyle/>
          <a:p>
            <a:pPr indent="0" lvl="0" marL="88900" rtl="0" algn="l">
              <a:lnSpc>
                <a:spcPct val="90000"/>
              </a:lnSpc>
              <a:spcBef>
                <a:spcPts val="1000"/>
              </a:spcBef>
              <a:spcAft>
                <a:spcPts val="0"/>
              </a:spcAft>
              <a:buClr>
                <a:srgbClr val="595857"/>
              </a:buClr>
              <a:buSzPts val="1500"/>
              <a:buNone/>
            </a:pPr>
            <a:r>
              <a:t/>
            </a:r>
            <a:endParaRPr sz="1500"/>
          </a:p>
          <a:p>
            <a:pPr indent="-228600" lvl="0" marL="228600" rtl="0" algn="l">
              <a:lnSpc>
                <a:spcPct val="90000"/>
              </a:lnSpc>
              <a:spcBef>
                <a:spcPts val="1000"/>
              </a:spcBef>
              <a:spcAft>
                <a:spcPts val="0"/>
              </a:spcAft>
              <a:buClr>
                <a:srgbClr val="595857"/>
              </a:buClr>
              <a:buSzPts val="3200"/>
              <a:buChar char="•"/>
            </a:pPr>
            <a:r>
              <a:rPr lang="en-US" sz="3200"/>
              <a:t>Create a Consensus Model for Precipitation Along a Cold Front.</a:t>
            </a:r>
            <a:endParaRPr/>
          </a:p>
          <a:p>
            <a:pPr indent="-190500" lvl="0" marL="228600" rtl="0" algn="l">
              <a:lnSpc>
                <a:spcPct val="90000"/>
              </a:lnSpc>
              <a:spcBef>
                <a:spcPts val="1000"/>
              </a:spcBef>
              <a:spcAft>
                <a:spcPts val="0"/>
              </a:spcAft>
              <a:buClr>
                <a:srgbClr val="595857"/>
              </a:buClr>
              <a:buSzPts val="700"/>
              <a:buNone/>
            </a:pPr>
            <a:r>
              <a:t/>
            </a:r>
            <a:endParaRPr sz="700"/>
          </a:p>
          <a:p>
            <a:pPr indent="-228600" lvl="1" marL="685800" rtl="0" algn="l">
              <a:lnSpc>
                <a:spcPct val="90000"/>
              </a:lnSpc>
              <a:spcBef>
                <a:spcPts val="500"/>
              </a:spcBef>
              <a:spcAft>
                <a:spcPts val="0"/>
              </a:spcAft>
              <a:buClr>
                <a:srgbClr val="595857"/>
              </a:buClr>
              <a:buSzPts val="2800"/>
              <a:buChar char="•"/>
            </a:pPr>
            <a:r>
              <a:rPr lang="en-US" sz="2800"/>
              <a:t>Discuss ideas from your individual models</a:t>
            </a:r>
            <a:endParaRPr sz="2800"/>
          </a:p>
          <a:p>
            <a:pPr indent="-228600" lvl="1" marL="685800" rtl="0" algn="l">
              <a:lnSpc>
                <a:spcPct val="90000"/>
              </a:lnSpc>
              <a:spcBef>
                <a:spcPts val="500"/>
              </a:spcBef>
              <a:spcAft>
                <a:spcPts val="0"/>
              </a:spcAft>
              <a:buClr>
                <a:srgbClr val="595857"/>
              </a:buClr>
              <a:buSzPts val="2800"/>
              <a:buChar char="•"/>
            </a:pPr>
            <a:r>
              <a:rPr lang="en-US" sz="2800"/>
              <a:t>Be sure to include the ideas from the Model Idea Tracker in your model.</a:t>
            </a:r>
            <a:endParaRPr sz="2800"/>
          </a:p>
        </p:txBody>
      </p:sp>
      <p:sp>
        <p:nvSpPr>
          <p:cNvPr id="1432" name="Google Shape;1432;p172"/>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7" name="Shape 1437"/>
        <p:cNvGrpSpPr/>
        <p:nvPr/>
      </p:nvGrpSpPr>
      <p:grpSpPr>
        <a:xfrm>
          <a:off x="0" y="0"/>
          <a:ext cx="0" cy="0"/>
          <a:chOff x="0" y="0"/>
          <a:chExt cx="0" cy="0"/>
        </a:xfrm>
      </p:grpSpPr>
      <p:sp>
        <p:nvSpPr>
          <p:cNvPr id="1438" name="Google Shape;1438;p173"/>
          <p:cNvSpPr txBox="1"/>
          <p:nvPr>
            <p:ph type="title"/>
          </p:nvPr>
        </p:nvSpPr>
        <p:spPr>
          <a:xfrm>
            <a:off x="451557" y="395347"/>
            <a:ext cx="113457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4000">
                <a:solidFill>
                  <a:srgbClr val="0070C0"/>
                </a:solidFill>
                <a:latin typeface="Montserrat SemiBold"/>
                <a:ea typeface="Montserrat SemiBold"/>
                <a:cs typeface="Montserrat SemiBold"/>
                <a:sym typeface="Montserrat SemiBold"/>
              </a:rPr>
              <a:t>Lesson 9: </a:t>
            </a:r>
            <a:r>
              <a:rPr lang="en-US" sz="4000">
                <a:solidFill>
                  <a:srgbClr val="0070C0"/>
                </a:solidFill>
                <a:latin typeface="Montserrat SemiBold"/>
                <a:ea typeface="Montserrat SemiBold"/>
                <a:cs typeface="Montserrat SemiBold"/>
                <a:sym typeface="Montserrat SemiBold"/>
              </a:rPr>
              <a:t>Step 6: </a:t>
            </a:r>
            <a:r>
              <a:rPr lang="en-US" sz="4000"/>
              <a:t>Focus on the big picture using our cold front model.</a:t>
            </a:r>
            <a:endParaRPr sz="4000"/>
          </a:p>
        </p:txBody>
      </p:sp>
      <p:sp>
        <p:nvSpPr>
          <p:cNvPr id="1439" name="Google Shape;1439;p173"/>
          <p:cNvSpPr txBox="1"/>
          <p:nvPr>
            <p:ph idx="1" type="body"/>
          </p:nvPr>
        </p:nvSpPr>
        <p:spPr>
          <a:xfrm>
            <a:off x="451556" y="1778377"/>
            <a:ext cx="11485500" cy="46767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595857"/>
              </a:buClr>
              <a:buSzPts val="2800"/>
              <a:buNone/>
            </a:pPr>
            <a:r>
              <a:rPr b="1" lang="en-US"/>
              <a:t>Choose a day: </a:t>
            </a:r>
            <a:r>
              <a:rPr lang="en-US"/>
              <a:t>Each member of your group will choose one day of data to map.</a:t>
            </a:r>
            <a:endParaRPr/>
          </a:p>
          <a:p>
            <a:pPr indent="0" lvl="0" marL="0" rtl="0" algn="l">
              <a:lnSpc>
                <a:spcPct val="90000"/>
              </a:lnSpc>
              <a:spcBef>
                <a:spcPts val="1000"/>
              </a:spcBef>
              <a:spcAft>
                <a:spcPts val="0"/>
              </a:spcAft>
              <a:buClr>
                <a:srgbClr val="595857"/>
              </a:buClr>
              <a:buSzPts val="1500"/>
              <a:buNone/>
            </a:pPr>
            <a:r>
              <a:t/>
            </a:r>
            <a:endParaRPr sz="1500"/>
          </a:p>
          <a:p>
            <a:pPr indent="0" lvl="0" marL="0" rtl="0" algn="l">
              <a:lnSpc>
                <a:spcPct val="90000"/>
              </a:lnSpc>
              <a:spcBef>
                <a:spcPts val="1000"/>
              </a:spcBef>
              <a:spcAft>
                <a:spcPts val="0"/>
              </a:spcAft>
              <a:buClr>
                <a:srgbClr val="595857"/>
              </a:buClr>
              <a:buSzPts val="2800"/>
              <a:buNone/>
            </a:pPr>
            <a:r>
              <a:rPr b="1" lang="en-US"/>
              <a:t>Color and label your map:</a:t>
            </a:r>
            <a:endParaRPr/>
          </a:p>
          <a:p>
            <a:pPr indent="-228600" lvl="1" marL="685800" rtl="0" algn="l">
              <a:lnSpc>
                <a:spcPct val="90000"/>
              </a:lnSpc>
              <a:spcBef>
                <a:spcPts val="500"/>
              </a:spcBef>
              <a:spcAft>
                <a:spcPts val="0"/>
              </a:spcAft>
              <a:buClr>
                <a:srgbClr val="595857"/>
              </a:buClr>
              <a:buSzPts val="2800"/>
              <a:buChar char="•"/>
            </a:pPr>
            <a:r>
              <a:rPr lang="en-US" sz="2800"/>
              <a:t>Color locations where the temperature is greater than 30℃ </a:t>
            </a:r>
            <a:r>
              <a:rPr lang="en-US" sz="2800">
                <a:solidFill>
                  <a:srgbClr val="C00000"/>
                </a:solidFill>
              </a:rPr>
              <a:t>RED</a:t>
            </a:r>
            <a:r>
              <a:rPr lang="en-US" sz="2800"/>
              <a:t>.</a:t>
            </a:r>
            <a:endParaRPr/>
          </a:p>
          <a:p>
            <a:pPr indent="-228600" lvl="1" marL="685800" rtl="0" algn="l">
              <a:lnSpc>
                <a:spcPct val="90000"/>
              </a:lnSpc>
              <a:spcBef>
                <a:spcPts val="500"/>
              </a:spcBef>
              <a:spcAft>
                <a:spcPts val="0"/>
              </a:spcAft>
              <a:buClr>
                <a:srgbClr val="595857"/>
              </a:buClr>
              <a:buSzPts val="2800"/>
              <a:buChar char="•"/>
            </a:pPr>
            <a:r>
              <a:rPr lang="en-US" sz="2800"/>
              <a:t>Color locations where the temperature is equal to, or less than, 30℃ </a:t>
            </a:r>
            <a:r>
              <a:rPr lang="en-US" sz="2800">
                <a:solidFill>
                  <a:srgbClr val="0070C0"/>
                </a:solidFill>
              </a:rPr>
              <a:t>BLUE</a:t>
            </a:r>
            <a:r>
              <a:rPr lang="en-US" sz="2800">
                <a:solidFill>
                  <a:schemeClr val="dk1"/>
                </a:solidFill>
              </a:rPr>
              <a:t>.</a:t>
            </a:r>
            <a:endParaRPr/>
          </a:p>
          <a:p>
            <a:pPr indent="-228600" lvl="1" marL="685800" rtl="0" algn="l">
              <a:lnSpc>
                <a:spcPct val="90000"/>
              </a:lnSpc>
              <a:spcBef>
                <a:spcPts val="500"/>
              </a:spcBef>
              <a:spcAft>
                <a:spcPts val="0"/>
              </a:spcAft>
              <a:buClr>
                <a:srgbClr val="595959"/>
              </a:buClr>
              <a:buSzPts val="2800"/>
              <a:buChar char="•"/>
            </a:pPr>
            <a:r>
              <a:rPr lang="en-US" sz="2800">
                <a:solidFill>
                  <a:srgbClr val="595959"/>
                </a:solidFill>
              </a:rPr>
              <a:t>Draw slanted rain lines near the location if it had precipitation.</a:t>
            </a:r>
            <a:endParaRPr/>
          </a:p>
          <a:p>
            <a:pPr indent="-228600" lvl="1" marL="685800" rtl="0" algn="l">
              <a:lnSpc>
                <a:spcPct val="90000"/>
              </a:lnSpc>
              <a:spcBef>
                <a:spcPts val="500"/>
              </a:spcBef>
              <a:spcAft>
                <a:spcPts val="0"/>
              </a:spcAft>
              <a:buClr>
                <a:srgbClr val="595959"/>
              </a:buClr>
              <a:buSzPts val="2800"/>
              <a:buChar char="•"/>
            </a:pPr>
            <a:r>
              <a:rPr lang="en-US" sz="2800">
                <a:solidFill>
                  <a:srgbClr val="595959"/>
                </a:solidFill>
              </a:rPr>
              <a:t>Add the red and blue colors to the key.</a:t>
            </a:r>
            <a:endParaRPr/>
          </a:p>
          <a:p>
            <a:pPr indent="0" lvl="0" marL="0" rtl="0" algn="l">
              <a:lnSpc>
                <a:spcPct val="90000"/>
              </a:lnSpc>
              <a:spcBef>
                <a:spcPts val="1000"/>
              </a:spcBef>
              <a:spcAft>
                <a:spcPts val="0"/>
              </a:spcAft>
              <a:buClr>
                <a:srgbClr val="595857"/>
              </a:buClr>
              <a:buSzPts val="2800"/>
              <a:buNone/>
            </a:pPr>
            <a:r>
              <a:t/>
            </a:r>
            <a:endParaRPr/>
          </a:p>
          <a:p>
            <a:pPr indent="0" lvl="0" marL="0" rtl="0" algn="l">
              <a:lnSpc>
                <a:spcPct val="90000"/>
              </a:lnSpc>
              <a:spcBef>
                <a:spcPts val="1000"/>
              </a:spcBef>
              <a:spcAft>
                <a:spcPts val="0"/>
              </a:spcAft>
              <a:buClr>
                <a:srgbClr val="595857"/>
              </a:buClr>
              <a:buSzPts val="2800"/>
              <a:buNone/>
            </a:pPr>
            <a:r>
              <a:t/>
            </a:r>
            <a:endParaRPr/>
          </a:p>
        </p:txBody>
      </p:sp>
      <p:sp>
        <p:nvSpPr>
          <p:cNvPr id="1440" name="Google Shape;1440;p173"/>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5" name="Shape 1445"/>
        <p:cNvGrpSpPr/>
        <p:nvPr/>
      </p:nvGrpSpPr>
      <p:grpSpPr>
        <a:xfrm>
          <a:off x="0" y="0"/>
          <a:ext cx="0" cy="0"/>
          <a:chOff x="0" y="0"/>
          <a:chExt cx="0" cy="0"/>
        </a:xfrm>
      </p:grpSpPr>
      <p:sp>
        <p:nvSpPr>
          <p:cNvPr id="1446" name="Google Shape;1446;p174"/>
          <p:cNvSpPr txBox="1"/>
          <p:nvPr>
            <p:ph type="title"/>
          </p:nvPr>
        </p:nvSpPr>
        <p:spPr>
          <a:xfrm>
            <a:off x="451557" y="446147"/>
            <a:ext cx="113457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sz="4000">
                <a:solidFill>
                  <a:srgbClr val="0070C0"/>
                </a:solidFill>
                <a:latin typeface="Montserrat SemiBold"/>
                <a:ea typeface="Montserrat SemiBold"/>
                <a:cs typeface="Montserrat SemiBold"/>
                <a:sym typeface="Montserrat SemiBold"/>
              </a:rPr>
              <a:t>Step 6 continued: </a:t>
            </a:r>
            <a:r>
              <a:rPr lang="en-US" sz="4000"/>
              <a:t>Focus on the big picture using our cold front model.</a:t>
            </a:r>
            <a:endParaRPr sz="4000"/>
          </a:p>
        </p:txBody>
      </p:sp>
      <p:sp>
        <p:nvSpPr>
          <p:cNvPr id="1447" name="Google Shape;1447;p174"/>
          <p:cNvSpPr txBox="1"/>
          <p:nvPr>
            <p:ph idx="1" type="body"/>
          </p:nvPr>
        </p:nvSpPr>
        <p:spPr>
          <a:xfrm>
            <a:off x="451556" y="2159000"/>
            <a:ext cx="11485500" cy="3864300"/>
          </a:xfrm>
          <a:prstGeom prst="rect">
            <a:avLst/>
          </a:prstGeom>
          <a:noFill/>
          <a:ln>
            <a:noFill/>
          </a:ln>
        </p:spPr>
        <p:txBody>
          <a:bodyPr anchorCtr="0" anchor="t" bIns="60925" lIns="121900" spcFirstLastPara="1" rIns="121900" wrap="square" tIns="60925">
            <a:noAutofit/>
          </a:bodyPr>
          <a:lstStyle/>
          <a:p>
            <a:pPr indent="0" lvl="0" marL="0" rtl="0" algn="l">
              <a:lnSpc>
                <a:spcPct val="90000"/>
              </a:lnSpc>
              <a:spcBef>
                <a:spcPts val="0"/>
              </a:spcBef>
              <a:spcAft>
                <a:spcPts val="0"/>
              </a:spcAft>
              <a:buClr>
                <a:srgbClr val="595959"/>
              </a:buClr>
              <a:buSzPts val="2800"/>
              <a:buNone/>
            </a:pPr>
            <a:r>
              <a:rPr b="1" lang="en-US">
                <a:solidFill>
                  <a:srgbClr val="595959"/>
                </a:solidFill>
              </a:rPr>
              <a:t>Compare Maps:</a:t>
            </a:r>
            <a:endParaRPr/>
          </a:p>
          <a:p>
            <a:pPr indent="0" lvl="0" marL="0" rtl="0" algn="l">
              <a:lnSpc>
                <a:spcPct val="90000"/>
              </a:lnSpc>
              <a:spcBef>
                <a:spcPts val="1000"/>
              </a:spcBef>
              <a:spcAft>
                <a:spcPts val="0"/>
              </a:spcAft>
              <a:buClr>
                <a:srgbClr val="595857"/>
              </a:buClr>
              <a:buSzPts val="700"/>
              <a:buNone/>
            </a:pPr>
            <a:r>
              <a:t/>
            </a:r>
            <a:endParaRPr b="1" sz="700">
              <a:solidFill>
                <a:srgbClr val="595959"/>
              </a:solidFill>
            </a:endParaRPr>
          </a:p>
          <a:p>
            <a:pPr indent="-228600" lvl="1" marL="685800" rtl="0" algn="l">
              <a:lnSpc>
                <a:spcPct val="90000"/>
              </a:lnSpc>
              <a:spcBef>
                <a:spcPts val="500"/>
              </a:spcBef>
              <a:spcAft>
                <a:spcPts val="0"/>
              </a:spcAft>
              <a:buClr>
                <a:srgbClr val="595959"/>
              </a:buClr>
              <a:buSzPts val="2800"/>
              <a:buChar char="•"/>
            </a:pPr>
            <a:r>
              <a:rPr lang="en-US" sz="2800">
                <a:solidFill>
                  <a:srgbClr val="595959"/>
                </a:solidFill>
              </a:rPr>
              <a:t>Line up all four maps in order, September 8-September 11.</a:t>
            </a:r>
            <a:endParaRPr/>
          </a:p>
          <a:p>
            <a:pPr indent="-190500" lvl="1" marL="685800" rtl="0" algn="l">
              <a:lnSpc>
                <a:spcPct val="90000"/>
              </a:lnSpc>
              <a:spcBef>
                <a:spcPts val="500"/>
              </a:spcBef>
              <a:spcAft>
                <a:spcPts val="0"/>
              </a:spcAft>
              <a:buClr>
                <a:srgbClr val="595857"/>
              </a:buClr>
              <a:buSzPts val="700"/>
              <a:buNone/>
            </a:pPr>
            <a:r>
              <a:t/>
            </a:r>
            <a:endParaRPr sz="700">
              <a:solidFill>
                <a:srgbClr val="595959"/>
              </a:solidFill>
            </a:endParaRPr>
          </a:p>
          <a:p>
            <a:pPr indent="-228600" lvl="1" marL="685800" rtl="0" algn="l">
              <a:lnSpc>
                <a:spcPct val="90000"/>
              </a:lnSpc>
              <a:spcBef>
                <a:spcPts val="500"/>
              </a:spcBef>
              <a:spcAft>
                <a:spcPts val="0"/>
              </a:spcAft>
              <a:buClr>
                <a:srgbClr val="595959"/>
              </a:buClr>
              <a:buSzPts val="2800"/>
              <a:buChar char="•"/>
            </a:pPr>
            <a:r>
              <a:rPr lang="en-US" sz="2800">
                <a:solidFill>
                  <a:srgbClr val="595959"/>
                </a:solidFill>
              </a:rPr>
              <a:t>Follow directions to add the front and air masses to your maps.</a:t>
            </a:r>
            <a:endParaRPr/>
          </a:p>
          <a:p>
            <a:pPr indent="0" lvl="0" marL="0" rtl="0" algn="l">
              <a:lnSpc>
                <a:spcPct val="90000"/>
              </a:lnSpc>
              <a:spcBef>
                <a:spcPts val="1000"/>
              </a:spcBef>
              <a:spcAft>
                <a:spcPts val="0"/>
              </a:spcAft>
              <a:buClr>
                <a:srgbClr val="595857"/>
              </a:buClr>
              <a:buSzPts val="2800"/>
              <a:buNone/>
            </a:pPr>
            <a:r>
              <a:t/>
            </a:r>
            <a:endParaRPr/>
          </a:p>
          <a:p>
            <a:pPr indent="0" lvl="0" marL="0" rtl="0" algn="l">
              <a:lnSpc>
                <a:spcPct val="90000"/>
              </a:lnSpc>
              <a:spcBef>
                <a:spcPts val="1000"/>
              </a:spcBef>
              <a:spcAft>
                <a:spcPts val="0"/>
              </a:spcAft>
              <a:buClr>
                <a:srgbClr val="595857"/>
              </a:buClr>
              <a:buSzPts val="2800"/>
              <a:buNone/>
            </a:pPr>
            <a:r>
              <a:t/>
            </a:r>
            <a:endParaRPr/>
          </a:p>
        </p:txBody>
      </p:sp>
      <p:sp>
        <p:nvSpPr>
          <p:cNvPr id="1448" name="Google Shape;1448;p174"/>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2" name="Shape 1452"/>
        <p:cNvGrpSpPr/>
        <p:nvPr/>
      </p:nvGrpSpPr>
      <p:grpSpPr>
        <a:xfrm>
          <a:off x="0" y="0"/>
          <a:ext cx="0" cy="0"/>
          <a:chOff x="0" y="0"/>
          <a:chExt cx="0" cy="0"/>
        </a:xfrm>
      </p:grpSpPr>
      <p:sp>
        <p:nvSpPr>
          <p:cNvPr id="1453" name="Google Shape;1453;p175"/>
          <p:cNvSpPr txBox="1"/>
          <p:nvPr>
            <p:ph type="title"/>
          </p:nvPr>
        </p:nvSpPr>
        <p:spPr>
          <a:xfrm>
            <a:off x="463175" y="291675"/>
            <a:ext cx="10890600" cy="994500"/>
          </a:xfrm>
          <a:prstGeom prst="rect">
            <a:avLst/>
          </a:prstGeom>
          <a:noFill/>
          <a:ln>
            <a:noFill/>
          </a:ln>
        </p:spPr>
        <p:txBody>
          <a:bodyPr anchorCtr="0" anchor="ctr" bIns="45700" lIns="91425" spcFirstLastPara="1" rIns="91425" wrap="square" tIns="45700">
            <a:noAutofit/>
          </a:bodyPr>
          <a:lstStyle/>
          <a:p>
            <a:pPr indent="0" lvl="0" marL="0" rtl="0" algn="l">
              <a:spcBef>
                <a:spcPts val="800"/>
              </a:spcBef>
              <a:spcAft>
                <a:spcPts val="0"/>
              </a:spcAft>
              <a:buClr>
                <a:schemeClr val="dk1"/>
              </a:buClr>
              <a:buSzPts val="1100"/>
              <a:buFont typeface="Arial"/>
              <a:buNone/>
            </a:pPr>
            <a:r>
              <a:rPr lang="en-US" sz="3600"/>
              <a:t>Break (15 min)</a:t>
            </a:r>
            <a:endParaRPr sz="3600"/>
          </a:p>
        </p:txBody>
      </p:sp>
      <p:sp>
        <p:nvSpPr>
          <p:cNvPr id="1454" name="Google Shape;1454;p175"/>
          <p:cNvSpPr txBox="1"/>
          <p:nvPr>
            <p:ph idx="1" type="body"/>
          </p:nvPr>
        </p:nvSpPr>
        <p:spPr>
          <a:xfrm>
            <a:off x="850900" y="1833925"/>
            <a:ext cx="10565700" cy="40269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spcBef>
                <a:spcPts val="800"/>
              </a:spcBef>
              <a:spcAft>
                <a:spcPts val="0"/>
              </a:spcAft>
              <a:buNone/>
            </a:pPr>
            <a:r>
              <a:t/>
            </a:r>
            <a:endParaRPr sz="2400"/>
          </a:p>
          <a:p>
            <a:pPr indent="0" lvl="0" marL="0" rtl="0" algn="l">
              <a:lnSpc>
                <a:spcPct val="100000"/>
              </a:lnSpc>
              <a:spcBef>
                <a:spcPts val="0"/>
              </a:spcBef>
              <a:spcAft>
                <a:spcPts val="0"/>
              </a:spcAft>
              <a:buNone/>
            </a:pPr>
            <a:r>
              <a:rPr lang="en-US" sz="2400"/>
              <a:t>     </a:t>
            </a:r>
            <a:endParaRPr sz="2400"/>
          </a:p>
          <a:p>
            <a:pPr indent="0" lvl="0" marL="0" rtl="0" algn="l">
              <a:spcBef>
                <a:spcPts val="800"/>
              </a:spcBef>
              <a:spcAft>
                <a:spcPts val="0"/>
              </a:spcAft>
              <a:buNone/>
            </a:pPr>
            <a:r>
              <a:t/>
            </a:r>
            <a:endParaRPr sz="2400"/>
          </a:p>
        </p:txBody>
      </p:sp>
      <p:sp>
        <p:nvSpPr>
          <p:cNvPr id="1455" name="Google Shape;1455;p175"/>
          <p:cNvSpPr txBox="1"/>
          <p:nvPr>
            <p:ph idx="11" type="ftr"/>
          </p:nvPr>
        </p:nvSpPr>
        <p:spPr>
          <a:xfrm>
            <a:off x="850900" y="6356350"/>
            <a:ext cx="50292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456" name="Google Shape;1456;p175"/>
          <p:cNvPicPr preferRelativeResize="0"/>
          <p:nvPr/>
        </p:nvPicPr>
        <p:blipFill>
          <a:blip r:embed="rId3">
            <a:alphaModFix/>
          </a:blip>
          <a:stretch>
            <a:fillRect/>
          </a:stretch>
        </p:blipFill>
        <p:spPr>
          <a:xfrm>
            <a:off x="3378272" y="1769581"/>
            <a:ext cx="5435457" cy="362363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1" name="Shape 1461"/>
        <p:cNvGrpSpPr/>
        <p:nvPr/>
      </p:nvGrpSpPr>
      <p:grpSpPr>
        <a:xfrm>
          <a:off x="0" y="0"/>
          <a:ext cx="0" cy="0"/>
          <a:chOff x="0" y="0"/>
          <a:chExt cx="0" cy="0"/>
        </a:xfrm>
      </p:grpSpPr>
      <p:sp>
        <p:nvSpPr>
          <p:cNvPr id="1462" name="Google Shape;1462;p176"/>
          <p:cNvSpPr txBox="1"/>
          <p:nvPr>
            <p:ph type="title"/>
          </p:nvPr>
        </p:nvSpPr>
        <p:spPr>
          <a:xfrm>
            <a:off x="1884800" y="426850"/>
            <a:ext cx="9283500" cy="1216500"/>
          </a:xfrm>
          <a:prstGeom prst="rect">
            <a:avLst/>
          </a:prstGeom>
          <a:noFill/>
          <a:ln>
            <a:noFill/>
          </a:ln>
        </p:spPr>
        <p:txBody>
          <a:bodyPr anchorCtr="0" anchor="ctr" bIns="60925" lIns="121900" spcFirstLastPara="1" rIns="121900" wrap="square" tIns="60925">
            <a:noAutofit/>
          </a:bodyPr>
          <a:lstStyle/>
          <a:p>
            <a:pPr indent="0" lvl="0" marL="0" rtl="0" algn="l">
              <a:lnSpc>
                <a:spcPct val="90000"/>
              </a:lnSpc>
              <a:spcBef>
                <a:spcPts val="0"/>
              </a:spcBef>
              <a:spcAft>
                <a:spcPts val="0"/>
              </a:spcAft>
              <a:buNone/>
            </a:pPr>
            <a:r>
              <a:rPr lang="en-US"/>
              <a:t>Air movement in high &amp; low pressure</a:t>
            </a:r>
            <a:endParaRPr/>
          </a:p>
        </p:txBody>
      </p:sp>
      <p:pic>
        <p:nvPicPr>
          <p:cNvPr id="1463" name="Google Shape;1463;p176"/>
          <p:cNvPicPr preferRelativeResize="0"/>
          <p:nvPr/>
        </p:nvPicPr>
        <p:blipFill rotWithShape="1">
          <a:blip r:embed="rId3">
            <a:alphaModFix/>
          </a:blip>
          <a:srcRect b="0" l="0" r="0" t="0"/>
          <a:stretch/>
        </p:blipFill>
        <p:spPr>
          <a:xfrm>
            <a:off x="192331" y="1582935"/>
            <a:ext cx="11632527" cy="4760065"/>
          </a:xfrm>
          <a:prstGeom prst="rect">
            <a:avLst/>
          </a:prstGeom>
          <a:noFill/>
          <a:ln>
            <a:noFill/>
          </a:ln>
        </p:spPr>
      </p:pic>
      <p:sp>
        <p:nvSpPr>
          <p:cNvPr id="1464" name="Google Shape;1464;p176"/>
          <p:cNvSpPr txBox="1"/>
          <p:nvPr>
            <p:ph idx="11" type="ftr"/>
          </p:nvPr>
        </p:nvSpPr>
        <p:spPr>
          <a:xfrm>
            <a:off x="850899" y="6356352"/>
            <a:ext cx="5080800" cy="365100"/>
          </a:xfrm>
          <a:prstGeom prst="rect">
            <a:avLst/>
          </a:prstGeom>
          <a:noFill/>
          <a:ln>
            <a:noFill/>
          </a:ln>
        </p:spPr>
        <p:txBody>
          <a:bodyPr anchorCtr="0" anchor="ctr" bIns="60925" lIns="121900" spcFirstLastPara="1" rIns="121900" wrap="square" tIns="60925">
            <a:noAutofit/>
          </a:bodyPr>
          <a:lstStyle/>
          <a:p>
            <a:pPr indent="0" lvl="0" marL="0" rtl="0" algn="l">
              <a:spcBef>
                <a:spcPts val="0"/>
              </a:spcBef>
              <a:spcAft>
                <a:spcPts val="0"/>
              </a:spcAft>
              <a:buNone/>
            </a:pPr>
            <a:r>
              <a:rPr lang="en-US"/>
              <a:t>© 2019 University Corporation for Atmospheric Research. All Rights Reserved </a:t>
            </a:r>
            <a:endParaRPr/>
          </a:p>
        </p:txBody>
      </p:sp>
      <p:pic>
        <p:nvPicPr>
          <p:cNvPr id="1465" name="Google Shape;1465;p176"/>
          <p:cNvPicPr preferRelativeResize="0"/>
          <p:nvPr/>
        </p:nvPicPr>
        <p:blipFill>
          <a:blip r:embed="rId4">
            <a:alphaModFix/>
          </a:blip>
          <a:stretch>
            <a:fillRect/>
          </a:stretch>
        </p:blipFill>
        <p:spPr>
          <a:xfrm>
            <a:off x="498125" y="402825"/>
            <a:ext cx="1264525" cy="12645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