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9" r:id="rId3"/>
    <p:sldMasterId id="2147483720" r:id="rId4"/>
    <p:sldMasterId id="2147483721" r:id="rId5"/>
    <p:sldMasterId id="2147483722" r:id="rId6"/>
    <p:sldMasterId id="2147483723" r:id="rId7"/>
    <p:sldMasterId id="214748372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Lst>
  <p:sldSz cy="6858000" cx="12192000"/>
  <p:notesSz cx="6858000" cy="9144000"/>
  <p:embeddedFontLst>
    <p:embeddedFont>
      <p:font typeface="Raleway SemiBold"/>
      <p:regular r:id="rId174"/>
      <p:bold r:id="rId175"/>
      <p:italic r:id="rId176"/>
      <p:boldItalic r:id="rId177"/>
    </p:embeddedFont>
    <p:embeddedFont>
      <p:font typeface="Raleway"/>
      <p:regular r:id="rId178"/>
      <p:bold r:id="rId179"/>
      <p:italic r:id="rId180"/>
      <p:boldItalic r:id="rId181"/>
    </p:embeddedFont>
    <p:embeddedFont>
      <p:font typeface="Montserrat SemiBold"/>
      <p:regular r:id="rId182"/>
      <p:bold r:id="rId183"/>
      <p:italic r:id="rId184"/>
      <p:boldItalic r:id="rId185"/>
    </p:embeddedFont>
    <p:embeddedFont>
      <p:font typeface="Montserrat"/>
      <p:regular r:id="rId186"/>
      <p:bold r:id="rId187"/>
      <p:italic r:id="rId188"/>
      <p:boldItalic r:id="rId189"/>
    </p:embeddedFont>
    <p:embeddedFont>
      <p:font typeface="Montserrat Medium"/>
      <p:regular r:id="rId190"/>
      <p:bold r:id="rId191"/>
      <p:italic r:id="rId192"/>
      <p:boldItalic r:id="rId193"/>
    </p:embeddedFont>
    <p:embeddedFont>
      <p:font typeface="Permanent Marker"/>
      <p:regular r:id="rId194"/>
    </p:embeddedFont>
    <p:embeddedFont>
      <p:font typeface="Open Sans SemiBold"/>
      <p:regular r:id="rId195"/>
      <p:bold r:id="rId196"/>
      <p:italic r:id="rId197"/>
      <p:boldItalic r:id="rId198"/>
    </p:embeddedFont>
    <p:embeddedFont>
      <p:font typeface="Raleway Medium"/>
      <p:regular r:id="rId199"/>
      <p:bold r:id="rId200"/>
      <p:italic r:id="rId201"/>
      <p:boldItalic r:id="rId202"/>
    </p:embeddedFont>
    <p:embeddedFont>
      <p:font typeface="Helvetica Neue"/>
      <p:regular r:id="rId203"/>
      <p:bold r:id="rId204"/>
      <p:italic r:id="rId205"/>
      <p:boldItalic r:id="rId206"/>
    </p:embeddedFont>
    <p:embeddedFont>
      <p:font typeface="Open Sans"/>
      <p:regular r:id="rId207"/>
      <p:bold r:id="rId208"/>
      <p:italic r:id="rId209"/>
      <p:boldItalic r:id="rId2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190" Type="http://schemas.openxmlformats.org/officeDocument/2006/relationships/font" Target="fonts/MontserratMedium-regular.fntdata"/><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194" Type="http://schemas.openxmlformats.org/officeDocument/2006/relationships/font" Target="fonts/PermanentMarker-regular.fntdata"/><Relationship Id="rId43" Type="http://schemas.openxmlformats.org/officeDocument/2006/relationships/slide" Target="slides/slide34.xml"/><Relationship Id="rId193" Type="http://schemas.openxmlformats.org/officeDocument/2006/relationships/font" Target="fonts/MontserratMedium-boldItalic.fntdata"/><Relationship Id="rId46" Type="http://schemas.openxmlformats.org/officeDocument/2006/relationships/slide" Target="slides/slide37.xml"/><Relationship Id="rId192" Type="http://schemas.openxmlformats.org/officeDocument/2006/relationships/font" Target="fonts/MontserratMedium-italic.fntdata"/><Relationship Id="rId45" Type="http://schemas.openxmlformats.org/officeDocument/2006/relationships/slide" Target="slides/slide36.xml"/><Relationship Id="rId191" Type="http://schemas.openxmlformats.org/officeDocument/2006/relationships/font" Target="fonts/MontserratMedium-bold.fntdata"/><Relationship Id="rId48" Type="http://schemas.openxmlformats.org/officeDocument/2006/relationships/slide" Target="slides/slide39.xml"/><Relationship Id="rId187" Type="http://schemas.openxmlformats.org/officeDocument/2006/relationships/font" Target="fonts/Montserrat-bold.fntdata"/><Relationship Id="rId47" Type="http://schemas.openxmlformats.org/officeDocument/2006/relationships/slide" Target="slides/slide38.xml"/><Relationship Id="rId186" Type="http://schemas.openxmlformats.org/officeDocument/2006/relationships/font" Target="fonts/Montserrat-regular.fntdata"/><Relationship Id="rId185" Type="http://schemas.openxmlformats.org/officeDocument/2006/relationships/font" Target="fonts/MontserratSemiBold-boldItalic.fntdata"/><Relationship Id="rId49" Type="http://schemas.openxmlformats.org/officeDocument/2006/relationships/slide" Target="slides/slide40.xml"/><Relationship Id="rId184" Type="http://schemas.openxmlformats.org/officeDocument/2006/relationships/font" Target="fonts/MontserratSemiBold-italic.fntdata"/><Relationship Id="rId189" Type="http://schemas.openxmlformats.org/officeDocument/2006/relationships/font" Target="fonts/Montserrat-boldItalic.fntdata"/><Relationship Id="rId188" Type="http://schemas.openxmlformats.org/officeDocument/2006/relationships/font" Target="fonts/Montserrat-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183" Type="http://schemas.openxmlformats.org/officeDocument/2006/relationships/font" Target="fonts/MontserratSemiBold-bold.fntdata"/><Relationship Id="rId32" Type="http://schemas.openxmlformats.org/officeDocument/2006/relationships/slide" Target="slides/slide23.xml"/><Relationship Id="rId182" Type="http://schemas.openxmlformats.org/officeDocument/2006/relationships/font" Target="fonts/MontserratSemiBold-regular.fntdata"/><Relationship Id="rId35" Type="http://schemas.openxmlformats.org/officeDocument/2006/relationships/slide" Target="slides/slide26.xml"/><Relationship Id="rId181" Type="http://schemas.openxmlformats.org/officeDocument/2006/relationships/font" Target="fonts/Raleway-boldItalic.fntdata"/><Relationship Id="rId34" Type="http://schemas.openxmlformats.org/officeDocument/2006/relationships/slide" Target="slides/slide25.xml"/><Relationship Id="rId180" Type="http://schemas.openxmlformats.org/officeDocument/2006/relationships/font" Target="fonts/Raleway-italic.fntdata"/><Relationship Id="rId37" Type="http://schemas.openxmlformats.org/officeDocument/2006/relationships/slide" Target="slides/slide28.xml"/><Relationship Id="rId176" Type="http://schemas.openxmlformats.org/officeDocument/2006/relationships/font" Target="fonts/RalewaySemiBold-italic.fntdata"/><Relationship Id="rId36" Type="http://schemas.openxmlformats.org/officeDocument/2006/relationships/slide" Target="slides/slide27.xml"/><Relationship Id="rId175" Type="http://schemas.openxmlformats.org/officeDocument/2006/relationships/font" Target="fonts/RalewaySemiBold-bold.fntdata"/><Relationship Id="rId39" Type="http://schemas.openxmlformats.org/officeDocument/2006/relationships/slide" Target="slides/slide30.xml"/><Relationship Id="rId174" Type="http://schemas.openxmlformats.org/officeDocument/2006/relationships/font" Target="fonts/RalewaySemiBold-regular.fntdata"/><Relationship Id="rId38" Type="http://schemas.openxmlformats.org/officeDocument/2006/relationships/slide" Target="slides/slide29.xml"/><Relationship Id="rId173" Type="http://schemas.openxmlformats.org/officeDocument/2006/relationships/slide" Target="slides/slide164.xml"/><Relationship Id="rId179" Type="http://schemas.openxmlformats.org/officeDocument/2006/relationships/font" Target="fonts/Raleway-bold.fntdata"/><Relationship Id="rId178" Type="http://schemas.openxmlformats.org/officeDocument/2006/relationships/font" Target="fonts/Raleway-regular.fntdata"/><Relationship Id="rId177" Type="http://schemas.openxmlformats.org/officeDocument/2006/relationships/font" Target="fonts/RalewaySemiBold-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98" Type="http://schemas.openxmlformats.org/officeDocument/2006/relationships/font" Target="fonts/OpenSansSemiBold-boldItalic.fntdata"/><Relationship Id="rId14" Type="http://schemas.openxmlformats.org/officeDocument/2006/relationships/slide" Target="slides/slide5.xml"/><Relationship Id="rId197" Type="http://schemas.openxmlformats.org/officeDocument/2006/relationships/font" Target="fonts/OpenSansSemiBold-italic.fntdata"/><Relationship Id="rId17" Type="http://schemas.openxmlformats.org/officeDocument/2006/relationships/slide" Target="slides/slide8.xml"/><Relationship Id="rId196" Type="http://schemas.openxmlformats.org/officeDocument/2006/relationships/font" Target="fonts/OpenSansSemiBold-bold.fntdata"/><Relationship Id="rId16" Type="http://schemas.openxmlformats.org/officeDocument/2006/relationships/slide" Target="slides/slide7.xml"/><Relationship Id="rId195" Type="http://schemas.openxmlformats.org/officeDocument/2006/relationships/font" Target="fonts/OpenSansSemiBold-regular.fntdata"/><Relationship Id="rId19" Type="http://schemas.openxmlformats.org/officeDocument/2006/relationships/slide" Target="slides/slide10.xml"/><Relationship Id="rId18" Type="http://schemas.openxmlformats.org/officeDocument/2006/relationships/slide" Target="slides/slide9.xml"/><Relationship Id="rId199" Type="http://schemas.openxmlformats.org/officeDocument/2006/relationships/font" Target="fonts/RalewayMedium-regular.fntdata"/><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slide" Target="slides/slide141.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0.xml"/><Relationship Id="rId4" Type="http://schemas.openxmlformats.org/officeDocument/2006/relationships/slideMaster" Target="slideMasters/slideMaster2.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141" Type="http://schemas.openxmlformats.org/officeDocument/2006/relationships/slide" Target="slides/slide132.xml"/><Relationship Id="rId140" Type="http://schemas.openxmlformats.org/officeDocument/2006/relationships/slide" Target="slides/slide131.xml"/><Relationship Id="rId5" Type="http://schemas.openxmlformats.org/officeDocument/2006/relationships/slideMaster" Target="slideMasters/slideMaster3.xml"/><Relationship Id="rId147" Type="http://schemas.openxmlformats.org/officeDocument/2006/relationships/slide" Target="slides/slide138.xml"/><Relationship Id="rId6" Type="http://schemas.openxmlformats.org/officeDocument/2006/relationships/slideMaster" Target="slideMasters/slideMaster4.xml"/><Relationship Id="rId146" Type="http://schemas.openxmlformats.org/officeDocument/2006/relationships/slide" Target="slides/slide137.xml"/><Relationship Id="rId7" Type="http://schemas.openxmlformats.org/officeDocument/2006/relationships/slideMaster" Target="slideMasters/slideMaster5.xml"/><Relationship Id="rId145" Type="http://schemas.openxmlformats.org/officeDocument/2006/relationships/slide" Target="slides/slide136.xml"/><Relationship Id="rId8" Type="http://schemas.openxmlformats.org/officeDocument/2006/relationships/slideMaster" Target="slideMasters/slideMaster6.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137" Type="http://schemas.openxmlformats.org/officeDocument/2006/relationships/slide" Target="slides/slide128.xml"/><Relationship Id="rId132" Type="http://schemas.openxmlformats.org/officeDocument/2006/relationships/slide" Target="slides/slide123.xml"/><Relationship Id="rId131" Type="http://schemas.openxmlformats.org/officeDocument/2006/relationships/slide" Target="slides/slide122.xml"/><Relationship Id="rId130" Type="http://schemas.openxmlformats.org/officeDocument/2006/relationships/slide" Target="slides/slide121.xml"/><Relationship Id="rId136" Type="http://schemas.openxmlformats.org/officeDocument/2006/relationships/slide" Target="slides/slide127.xml"/><Relationship Id="rId135" Type="http://schemas.openxmlformats.org/officeDocument/2006/relationships/slide" Target="slides/slide126.xml"/><Relationship Id="rId134" Type="http://schemas.openxmlformats.org/officeDocument/2006/relationships/slide" Target="slides/slide125.xml"/><Relationship Id="rId133" Type="http://schemas.openxmlformats.org/officeDocument/2006/relationships/slide" Target="slides/slide124.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172" Type="http://schemas.openxmlformats.org/officeDocument/2006/relationships/slide" Target="slides/slide163.xml"/><Relationship Id="rId65" Type="http://schemas.openxmlformats.org/officeDocument/2006/relationships/slide" Target="slides/slide56.xml"/><Relationship Id="rId171" Type="http://schemas.openxmlformats.org/officeDocument/2006/relationships/slide" Target="slides/slide162.xml"/><Relationship Id="rId68" Type="http://schemas.openxmlformats.org/officeDocument/2006/relationships/slide" Target="slides/slide59.xml"/><Relationship Id="rId170" Type="http://schemas.openxmlformats.org/officeDocument/2006/relationships/slide" Target="slides/slide161.xml"/><Relationship Id="rId67" Type="http://schemas.openxmlformats.org/officeDocument/2006/relationships/slide" Target="slides/slide58.xml"/><Relationship Id="rId60" Type="http://schemas.openxmlformats.org/officeDocument/2006/relationships/slide" Target="slides/slide51.xml"/><Relationship Id="rId165" Type="http://schemas.openxmlformats.org/officeDocument/2006/relationships/slide" Target="slides/slide156.xml"/><Relationship Id="rId69" Type="http://schemas.openxmlformats.org/officeDocument/2006/relationships/slide" Target="slides/slide60.xml"/><Relationship Id="rId164" Type="http://schemas.openxmlformats.org/officeDocument/2006/relationships/slide" Target="slides/slide155.xml"/><Relationship Id="rId163" Type="http://schemas.openxmlformats.org/officeDocument/2006/relationships/slide" Target="slides/slide154.xml"/><Relationship Id="rId162" Type="http://schemas.openxmlformats.org/officeDocument/2006/relationships/slide" Target="slides/slide153.xml"/><Relationship Id="rId169" Type="http://schemas.openxmlformats.org/officeDocument/2006/relationships/slide" Target="slides/slide160.xml"/><Relationship Id="rId168" Type="http://schemas.openxmlformats.org/officeDocument/2006/relationships/slide" Target="slides/slide159.xml"/><Relationship Id="rId167" Type="http://schemas.openxmlformats.org/officeDocument/2006/relationships/slide" Target="slides/slide158.xml"/><Relationship Id="rId166" Type="http://schemas.openxmlformats.org/officeDocument/2006/relationships/slide" Target="slides/slide157.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slide" Target="slides/slide152.xml"/><Relationship Id="rId54" Type="http://schemas.openxmlformats.org/officeDocument/2006/relationships/slide" Target="slides/slide45.xml"/><Relationship Id="rId160" Type="http://schemas.openxmlformats.org/officeDocument/2006/relationships/slide" Target="slides/slide151.xml"/><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slide" Target="slides/slide150.xml"/><Relationship Id="rId59" Type="http://schemas.openxmlformats.org/officeDocument/2006/relationships/slide" Target="slides/slide50.xml"/><Relationship Id="rId154" Type="http://schemas.openxmlformats.org/officeDocument/2006/relationships/slide" Target="slides/slide145.xml"/><Relationship Id="rId58" Type="http://schemas.openxmlformats.org/officeDocument/2006/relationships/slide" Target="slides/slide49.xml"/><Relationship Id="rId153" Type="http://schemas.openxmlformats.org/officeDocument/2006/relationships/slide" Target="slides/slide144.xml"/><Relationship Id="rId152" Type="http://schemas.openxmlformats.org/officeDocument/2006/relationships/slide" Target="slides/slide143.xml"/><Relationship Id="rId151" Type="http://schemas.openxmlformats.org/officeDocument/2006/relationships/slide" Target="slides/slide142.xml"/><Relationship Id="rId158" Type="http://schemas.openxmlformats.org/officeDocument/2006/relationships/slide" Target="slides/slide149.xml"/><Relationship Id="rId157" Type="http://schemas.openxmlformats.org/officeDocument/2006/relationships/slide" Target="slides/slide148.xml"/><Relationship Id="rId156" Type="http://schemas.openxmlformats.org/officeDocument/2006/relationships/slide" Target="slides/slide147.xml"/><Relationship Id="rId155" Type="http://schemas.openxmlformats.org/officeDocument/2006/relationships/slide" Target="slides/slide14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210" Type="http://schemas.openxmlformats.org/officeDocument/2006/relationships/font" Target="fonts/OpenSans-boldItalic.fntdata"/><Relationship Id="rId129" Type="http://schemas.openxmlformats.org/officeDocument/2006/relationships/slide" Target="slides/slide120.xml"/><Relationship Id="rId128" Type="http://schemas.openxmlformats.org/officeDocument/2006/relationships/slide" Target="slides/slide119.xml"/><Relationship Id="rId127" Type="http://schemas.openxmlformats.org/officeDocument/2006/relationships/slide" Target="slides/slide118.xml"/><Relationship Id="rId126" Type="http://schemas.openxmlformats.org/officeDocument/2006/relationships/slide" Target="slides/slide117.xml"/><Relationship Id="rId121" Type="http://schemas.openxmlformats.org/officeDocument/2006/relationships/slide" Target="slides/slide112.xml"/><Relationship Id="rId120" Type="http://schemas.openxmlformats.org/officeDocument/2006/relationships/slide" Target="slides/slide111.xml"/><Relationship Id="rId125" Type="http://schemas.openxmlformats.org/officeDocument/2006/relationships/slide" Target="slides/slide116.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99" Type="http://schemas.openxmlformats.org/officeDocument/2006/relationships/slide" Target="slides/slide90.xml"/><Relationship Id="rId98" Type="http://schemas.openxmlformats.org/officeDocument/2006/relationships/slide" Target="slides/slide89.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10" Type="http://schemas.openxmlformats.org/officeDocument/2006/relationships/slide" Target="slides/slide101.xml"/><Relationship Id="rId114" Type="http://schemas.openxmlformats.org/officeDocument/2006/relationships/slide" Target="slides/slide105.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206" Type="http://schemas.openxmlformats.org/officeDocument/2006/relationships/font" Target="fonts/HelveticaNeue-boldItalic.fntdata"/><Relationship Id="rId205" Type="http://schemas.openxmlformats.org/officeDocument/2006/relationships/font" Target="fonts/HelveticaNeue-italic.fntdata"/><Relationship Id="rId204" Type="http://schemas.openxmlformats.org/officeDocument/2006/relationships/font" Target="fonts/HelveticaNeue-bold.fntdata"/><Relationship Id="rId203" Type="http://schemas.openxmlformats.org/officeDocument/2006/relationships/font" Target="fonts/HelveticaNeue-regular.fntdata"/><Relationship Id="rId209" Type="http://schemas.openxmlformats.org/officeDocument/2006/relationships/font" Target="fonts/OpenSans-italic.fntdata"/><Relationship Id="rId208" Type="http://schemas.openxmlformats.org/officeDocument/2006/relationships/font" Target="fonts/OpenSans-bold.fntdata"/><Relationship Id="rId207" Type="http://schemas.openxmlformats.org/officeDocument/2006/relationships/font" Target="fonts/OpenSans-regular.fntdata"/><Relationship Id="rId202" Type="http://schemas.openxmlformats.org/officeDocument/2006/relationships/font" Target="fonts/RalewayMedium-boldItalic.fntdata"/><Relationship Id="rId201" Type="http://schemas.openxmlformats.org/officeDocument/2006/relationships/font" Target="fonts/RalewayMedium-italic.fntdata"/><Relationship Id="rId200" Type="http://schemas.openxmlformats.org/officeDocument/2006/relationships/font" Target="fonts/Raleway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are excited to share with you this new curriculum, culminating product of a 2 year project, 5 week unit of instruction for use with middle school students. </a:t>
            </a:r>
            <a:endParaRPr/>
          </a:p>
          <a:p>
            <a:pPr indent="0" lvl="0" marL="0" rtl="0" algn="l">
              <a:spcBef>
                <a:spcPts val="360"/>
              </a:spcBef>
              <a:spcAft>
                <a:spcPts val="0"/>
              </a:spcAft>
              <a:buNone/>
            </a:pPr>
            <a:r>
              <a:rPr lang="en-US"/>
              <a:t>Over the next three days we will dig in to the curriculum, hone in our understanding of weather concepts and hopefully make space to discover what questions we have about the content (maybe answer some of those questions), and introduce you to using the GLOBE program in your classroom.</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Char char="●"/>
            </a:pPr>
            <a:r>
              <a:rPr lang="en-US"/>
              <a:t>Introduce ourselves</a:t>
            </a:r>
            <a:endParaRPr/>
          </a:p>
          <a:p>
            <a:pPr indent="-317500" lvl="0" marL="457200" rtl="0" algn="l">
              <a:spcBef>
                <a:spcPts val="0"/>
              </a:spcBef>
              <a:spcAft>
                <a:spcPts val="0"/>
              </a:spcAft>
              <a:buClr>
                <a:schemeClr val="dk1"/>
              </a:buClr>
              <a:buSzPts val="1400"/>
              <a:buChar char="●"/>
            </a:pPr>
            <a:r>
              <a:rPr lang="en-US"/>
              <a:t>Schedule for the day: </a:t>
            </a:r>
            <a:r>
              <a:rPr lang="en-US"/>
              <a:t>Reference agenda &amp; resources handout, scheduled breaks, but take care of yourselves!  </a:t>
            </a:r>
            <a:endParaRPr/>
          </a:p>
          <a:p>
            <a:pPr indent="-317500" lvl="0" marL="457200" rtl="0" algn="l">
              <a:spcBef>
                <a:spcPts val="0"/>
              </a:spcBef>
              <a:spcAft>
                <a:spcPts val="0"/>
              </a:spcAft>
              <a:buClr>
                <a:schemeClr val="dk1"/>
              </a:buClr>
              <a:buSzPts val="1400"/>
              <a:buChar char="●"/>
            </a:pPr>
            <a:r>
              <a:rPr lang="en-US"/>
              <a:t>In your binder is the full curriculum!!! Also downloadable from the GLOBE Weather Curriculum website.</a:t>
            </a:r>
            <a:endParaRPr/>
          </a:p>
          <a:p>
            <a:pPr indent="-317500" lvl="0" marL="457200" rtl="0" algn="l">
              <a:spcBef>
                <a:spcPts val="0"/>
              </a:spcBef>
              <a:spcAft>
                <a:spcPts val="0"/>
              </a:spcAft>
              <a:buClr>
                <a:schemeClr val="dk1"/>
              </a:buClr>
              <a:buSzPts val="1400"/>
              <a:buChar char="●"/>
            </a:pPr>
            <a:r>
              <a:rPr lang="en-US"/>
              <a:t>Give quick explanation of the project</a:t>
            </a:r>
            <a:endParaRPr/>
          </a:p>
          <a:p>
            <a:pPr indent="-317500" lvl="0" marL="457200" rtl="0" algn="l">
              <a:spcBef>
                <a:spcPts val="0"/>
              </a:spcBef>
              <a:spcAft>
                <a:spcPts val="0"/>
              </a:spcAft>
              <a:buClr>
                <a:schemeClr val="dk1"/>
              </a:buClr>
              <a:buSzPts val="1400"/>
              <a:buChar char="●"/>
            </a:pPr>
            <a:r>
              <a:rPr lang="en-US"/>
              <a:t>Let’s become acquainted with the curriculum...</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sp>
        <p:nvSpPr>
          <p:cNvPr id="599" name="Google Shape;5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5b19d3ee8e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5b19d3ee8e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0" name="Google Shape;700;g5b19d3ee8e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0" name="Shape 1680"/>
        <p:cNvGrpSpPr/>
        <p:nvPr/>
      </p:nvGrpSpPr>
      <p:grpSpPr>
        <a:xfrm>
          <a:off x="0" y="0"/>
          <a:ext cx="0" cy="0"/>
          <a:chOff x="0" y="0"/>
          <a:chExt cx="0" cy="0"/>
        </a:xfrm>
      </p:grpSpPr>
      <p:sp>
        <p:nvSpPr>
          <p:cNvPr id="1681" name="Google Shape;1681;g5b37dd1c28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2" name="Google Shape;1682;g5b37dd1c28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Connect air pressure to rising and sinking air. </a:t>
            </a:r>
            <a:r>
              <a:rPr lang="en-US" sz="1200">
                <a:solidFill>
                  <a:schemeClr val="dk1"/>
                </a:solidFill>
                <a:latin typeface="Calibri"/>
                <a:ea typeface="Calibri"/>
                <a:cs typeface="Calibri"/>
                <a:sym typeface="Calibri"/>
              </a:rPr>
              <a:t>Direct students’ attention to </a:t>
            </a:r>
            <a:r>
              <a:rPr i="1" lang="en-US" sz="1200">
                <a:solidFill>
                  <a:schemeClr val="dk1"/>
                </a:solidFill>
                <a:latin typeface="Calibri"/>
                <a:ea typeface="Calibri"/>
                <a:cs typeface="Calibri"/>
                <a:sym typeface="Calibri"/>
              </a:rPr>
              <a:t>Lesson 10: Step 1 </a:t>
            </a:r>
            <a:r>
              <a:rPr lang="en-US" sz="1200">
                <a:solidFill>
                  <a:schemeClr val="dk1"/>
                </a:solidFill>
                <a:latin typeface="Calibri"/>
                <a:ea typeface="Calibri"/>
                <a:cs typeface="Calibri"/>
                <a:sym typeface="Calibri"/>
              </a:rPr>
              <a:t>of their student activity sheets. </a:t>
            </a:r>
            <a:endParaRPr/>
          </a:p>
          <a:p>
            <a:pPr indent="-317500" lvl="0" marL="457200" rtl="0" algn="l">
              <a:spcBef>
                <a:spcPts val="360"/>
              </a:spcBef>
              <a:spcAft>
                <a:spcPts val="0"/>
              </a:spcAft>
              <a:buSzPts val="1400"/>
              <a:buChar char="●"/>
            </a:pPr>
            <a:r>
              <a:rPr lang="en-US"/>
              <a:t>R</a:t>
            </a:r>
            <a:r>
              <a:rPr lang="en-US" sz="1200">
                <a:solidFill>
                  <a:schemeClr val="dk1"/>
                </a:solidFill>
                <a:latin typeface="Calibri"/>
                <a:ea typeface="Calibri"/>
                <a:cs typeface="Calibri"/>
                <a:sym typeface="Calibri"/>
              </a:rPr>
              <a:t>ead the page</a:t>
            </a:r>
            <a:endParaRPr/>
          </a:p>
          <a:p>
            <a:pPr indent="-317500" lvl="0" marL="457200" rtl="0" algn="l">
              <a:spcBef>
                <a:spcPts val="0"/>
              </a:spcBef>
              <a:spcAft>
                <a:spcPts val="0"/>
              </a:spcAft>
              <a:buClr>
                <a:srgbClr val="1155CC"/>
              </a:buClr>
              <a:buSzPts val="1400"/>
              <a:buChar char="●"/>
            </a:pPr>
            <a:r>
              <a:rPr lang="en-US">
                <a:solidFill>
                  <a:srgbClr val="1155CC"/>
                </a:solidFill>
              </a:rPr>
              <a:t>Point out that students are first introduced to the symbols for high and low pressure used on weather maps.</a:t>
            </a:r>
            <a:endParaRPr>
              <a:solidFill>
                <a:srgbClr val="1155CC"/>
              </a:solidFill>
            </a:endParaRPr>
          </a:p>
          <a:p>
            <a:pPr indent="-317500" lvl="0" marL="457200" rtl="0" algn="l">
              <a:spcBef>
                <a:spcPts val="0"/>
              </a:spcBef>
              <a:spcAft>
                <a:spcPts val="0"/>
              </a:spcAft>
              <a:buSzPts val="1400"/>
              <a:buChar char="●"/>
            </a:pPr>
            <a:r>
              <a:rPr lang="en-US"/>
              <a:t>Discuss the image that shows how air moves in areas of high and low pressure:</a:t>
            </a:r>
            <a:endParaRPr>
              <a:solidFill>
                <a:srgbClr val="1155CC"/>
              </a:solidFill>
            </a:endParaRPr>
          </a:p>
          <a:p>
            <a:pPr indent="-304800" lvl="1" marL="914400" rtl="0" algn="l">
              <a:spcBef>
                <a:spcPts val="0"/>
              </a:spcBef>
              <a:spcAft>
                <a:spcPts val="0"/>
              </a:spcAft>
              <a:buSzPts val="1200"/>
              <a:buFont typeface="Calibri"/>
              <a:buChar char="○"/>
            </a:pPr>
            <a:r>
              <a:rPr i="1" lang="en-US"/>
              <a:t>H</a:t>
            </a:r>
            <a:r>
              <a:rPr i="1" lang="en-US" sz="1200">
                <a:solidFill>
                  <a:schemeClr val="dk1"/>
                </a:solidFill>
                <a:latin typeface="Calibri"/>
                <a:ea typeface="Calibri"/>
                <a:cs typeface="Calibri"/>
                <a:sym typeface="Calibri"/>
              </a:rPr>
              <a:t>ow the density of the sinking air in an area of high pressure is different than the density of the rising air in a low-pressure area</a:t>
            </a:r>
            <a:r>
              <a:rPr i="1" lang="en-US"/>
              <a:t>?</a:t>
            </a:r>
            <a:endParaRPr>
              <a:solidFill>
                <a:srgbClr val="1155CC"/>
              </a:solidFill>
            </a:endParaRPr>
          </a:p>
          <a:p>
            <a:pPr indent="-304800" lvl="1" marL="914400" rtl="0" algn="l">
              <a:spcBef>
                <a:spcPts val="0"/>
              </a:spcBef>
              <a:spcAft>
                <a:spcPts val="0"/>
              </a:spcAft>
              <a:buSzPts val="1200"/>
              <a:buFont typeface="Calibri"/>
              <a:buChar char="○"/>
            </a:pPr>
            <a:r>
              <a:rPr i="1" lang="en-US"/>
              <a:t>How does </a:t>
            </a:r>
            <a:r>
              <a:rPr i="1" lang="en-US" sz="1200">
                <a:solidFill>
                  <a:schemeClr val="dk1"/>
                </a:solidFill>
              </a:rPr>
              <a:t>the vertical up and down movement of air pressure connect with the horizontal toward and away movement</a:t>
            </a:r>
            <a:r>
              <a:rPr i="1" lang="en-US"/>
              <a:t>?</a:t>
            </a:r>
            <a:r>
              <a:rPr b="1" lang="en-US"/>
              <a:t> </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focus on the arrows moving toward the area of low pressure and the arrows moving away from the area of high pressure</a:t>
            </a:r>
            <a:r>
              <a:rPr lang="en-US"/>
              <a:t>)</a:t>
            </a: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Make a hands-on connection to air movement in high and low pressure. </a:t>
            </a:r>
            <a:r>
              <a:rPr lang="en-US"/>
              <a:t>Each person makes</a:t>
            </a:r>
            <a:r>
              <a:rPr lang="en-US" sz="1200">
                <a:solidFill>
                  <a:schemeClr val="dk1"/>
                </a:solidFill>
                <a:latin typeface="Calibri"/>
                <a:ea typeface="Calibri"/>
                <a:cs typeface="Calibri"/>
                <a:sym typeface="Calibri"/>
              </a:rPr>
              <a:t> a balloon filled with a golf-ball-sized amount of </a:t>
            </a:r>
            <a:r>
              <a:rPr lang="en-US"/>
              <a:t>lentils</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T</a:t>
            </a:r>
            <a:r>
              <a:rPr lang="en-US" sz="1200">
                <a:solidFill>
                  <a:schemeClr val="dk1"/>
                </a:solidFill>
                <a:latin typeface="Calibri"/>
                <a:ea typeface="Calibri"/>
                <a:cs typeface="Calibri"/>
                <a:sym typeface="Calibri"/>
              </a:rPr>
              <a:t>ell students that the beans inside the balloon represent molecules of air. They are to place their balloon on a piece of paper and trace a circle around the edges of their balloon. Have one student push down on the balloon, simulating high pressure. The other student should trace a new circle around the edges of the “pressurized” balloon. Next simulate low pressure by releasing the balloon. Compare the size of the two circles. Students can take turns simulating high pressure on the balloon and low pressure by releasing the balloon.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a:t>
            </a:r>
            <a:r>
              <a:rPr lang="en-US" sz="1200">
                <a:solidFill>
                  <a:schemeClr val="dk1"/>
                </a:solidFill>
                <a:latin typeface="Calibri"/>
                <a:ea typeface="Calibri"/>
                <a:cs typeface="Calibri"/>
                <a:sym typeface="Calibri"/>
              </a:rPr>
              <a:t>ake turns explaining to each other what happens to air under high pressure and low pressure, using the following prompts: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What happens to air when there is high pressure? Where does it go?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The circles you drew show how air moved at the ground level.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Why was the circle bigger for the air under high pressure?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683" name="Google Shape;1683;g5b37dd1c28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9" name="Shape 1689"/>
        <p:cNvGrpSpPr/>
        <p:nvPr/>
      </p:nvGrpSpPr>
      <p:grpSpPr>
        <a:xfrm>
          <a:off x="0" y="0"/>
          <a:ext cx="0" cy="0"/>
          <a:chOff x="0" y="0"/>
          <a:chExt cx="0" cy="0"/>
        </a:xfrm>
      </p:grpSpPr>
      <p:sp>
        <p:nvSpPr>
          <p:cNvPr id="1690" name="Google Shape;1690;g556c43b4a2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Turn to </a:t>
            </a:r>
            <a:r>
              <a:rPr b="1" lang="en-US"/>
              <a:t>Lesson 10: Step 2 student activity sheet</a:t>
            </a:r>
            <a:endParaRPr b="1"/>
          </a:p>
          <a:p>
            <a:pPr indent="-317500" lvl="0" marL="457200" rtl="0" algn="l">
              <a:spcBef>
                <a:spcPts val="360"/>
              </a:spcBef>
              <a:spcAft>
                <a:spcPts val="0"/>
              </a:spcAft>
              <a:buSzPts val="1400"/>
              <a:buChar char="●"/>
            </a:pPr>
            <a:r>
              <a:rPr lang="en-US"/>
              <a:t>To help us determine which way the front is moving, we incorporate PRESSURE to our model</a:t>
            </a:r>
            <a:endParaRPr/>
          </a:p>
          <a:p>
            <a:pPr indent="-317500" lvl="0" marL="457200" rtl="0" algn="l">
              <a:spcBef>
                <a:spcPts val="0"/>
              </a:spcBef>
              <a:spcAft>
                <a:spcPts val="0"/>
              </a:spcAft>
              <a:buSzPts val="1400"/>
              <a:buChar char="●"/>
            </a:pPr>
            <a:r>
              <a:rPr lang="en-US"/>
              <a:t>Discuss</a:t>
            </a:r>
            <a:endParaRPr/>
          </a:p>
          <a:p>
            <a:pPr indent="-317500" lvl="1" marL="914400" rtl="0" algn="l">
              <a:spcBef>
                <a:spcPts val="0"/>
              </a:spcBef>
              <a:spcAft>
                <a:spcPts val="0"/>
              </a:spcAft>
              <a:buSzPts val="1400"/>
              <a:buChar char="○"/>
            </a:pPr>
            <a:r>
              <a:rPr i="1" lang="en-US"/>
              <a:t>Which way did the wind blow? What evidence do you have to support your claim?</a:t>
            </a:r>
            <a:endParaRPr i="1"/>
          </a:p>
          <a:p>
            <a:pPr indent="-317500" lvl="0" marL="457200" rtl="0" algn="l">
              <a:spcBef>
                <a:spcPts val="0"/>
              </a:spcBef>
              <a:spcAft>
                <a:spcPts val="0"/>
              </a:spcAft>
              <a:buSzPts val="1400"/>
              <a:buChar char="●"/>
            </a:pPr>
            <a:r>
              <a:rPr lang="en-US"/>
              <a:t>This is the first time students are introduced to the symbols for a front, which they likely have seen in weather forecasts.  The triangles always point in the direction the front is moving!</a:t>
            </a:r>
            <a:endParaRPr/>
          </a:p>
          <a:p>
            <a:pPr indent="-317500" lvl="0" marL="457200" rtl="0" algn="l">
              <a:spcBef>
                <a:spcPts val="0"/>
              </a:spcBef>
              <a:spcAft>
                <a:spcPts val="0"/>
              </a:spcAft>
              <a:buSzPts val="1400"/>
              <a:buChar char="●"/>
            </a:pPr>
            <a:r>
              <a:rPr lang="en-US"/>
              <a:t>Have teachers draw the front, H &amp; L symbols onto their SAS</a:t>
            </a:r>
            <a:endParaRPr/>
          </a:p>
          <a:p>
            <a:pPr indent="-317500" lvl="0" marL="457200" rtl="0" algn="l">
              <a:spcBef>
                <a:spcPts val="0"/>
              </a:spcBef>
              <a:spcAft>
                <a:spcPts val="0"/>
              </a:spcAft>
              <a:buSzPts val="1400"/>
              <a:buChar char="●"/>
            </a:pPr>
            <a:r>
              <a:rPr lang="en-US"/>
              <a:t>Also, note that we switched from a cross sectional model to using maps. </a:t>
            </a:r>
            <a:endParaRPr i="1"/>
          </a:p>
          <a:p>
            <a:pPr indent="0" lvl="0" marL="0" rtl="0" algn="l">
              <a:spcBef>
                <a:spcPts val="360"/>
              </a:spcBef>
              <a:spcAft>
                <a:spcPts val="0"/>
              </a:spcAft>
              <a:buNone/>
            </a:pPr>
            <a:r>
              <a:t/>
            </a:r>
            <a:endParaRPr i="1"/>
          </a:p>
        </p:txBody>
      </p:sp>
      <p:sp>
        <p:nvSpPr>
          <p:cNvPr id="1691" name="Google Shape;1691;g556c43b4a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9" name="Shape 1699"/>
        <p:cNvGrpSpPr/>
        <p:nvPr/>
      </p:nvGrpSpPr>
      <p:grpSpPr>
        <a:xfrm>
          <a:off x="0" y="0"/>
          <a:ext cx="0" cy="0"/>
          <a:chOff x="0" y="0"/>
          <a:chExt cx="0" cy="0"/>
        </a:xfrm>
      </p:grpSpPr>
      <p:sp>
        <p:nvSpPr>
          <p:cNvPr id="1700" name="Google Shape;1700;g5b37dd1c28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g5b37dd1c28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Lesson 10: Step 3 of the Student Activity Sheet</a:t>
            </a:r>
            <a:r>
              <a:rPr b="1" lang="en-US"/>
              <a:t>, students analyze a pressure graph of this same storm front, as observed from Freedom High School.</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a:t>
            </a:r>
            <a:endParaRPr/>
          </a:p>
          <a:p>
            <a:pPr indent="-317500" lvl="0" marL="457200" rtl="0" algn="l">
              <a:spcBef>
                <a:spcPts val="0"/>
              </a:spcBef>
              <a:spcAft>
                <a:spcPts val="0"/>
              </a:spcAft>
              <a:buSzPts val="1400"/>
              <a:buChar char="●"/>
            </a:pPr>
            <a:r>
              <a:rPr i="1" lang="en-US"/>
              <a:t>What do you see? What are you noticing?</a:t>
            </a:r>
            <a:endParaRPr i="1"/>
          </a:p>
          <a:p>
            <a:pPr indent="-317500" lvl="0" marL="457200" rtl="0" algn="l">
              <a:spcBef>
                <a:spcPts val="0"/>
              </a:spcBef>
              <a:spcAft>
                <a:spcPts val="0"/>
              </a:spcAft>
              <a:buSzPts val="1400"/>
              <a:buChar char="●"/>
            </a:pPr>
            <a:r>
              <a:rPr i="1" lang="en-US"/>
              <a:t>Where is the pressure the lowest in relation to a storm front? </a:t>
            </a:r>
            <a:r>
              <a:rPr b="1" i="1" lang="en-US"/>
              <a:t>(Just before/during the storm)</a:t>
            </a:r>
            <a:endParaRPr b="1" i="1"/>
          </a:p>
          <a:p>
            <a:pPr indent="-317500" lvl="0" marL="457200" rtl="0" algn="l">
              <a:spcBef>
                <a:spcPts val="0"/>
              </a:spcBef>
              <a:spcAft>
                <a:spcPts val="0"/>
              </a:spcAft>
              <a:buSzPts val="1400"/>
              <a:buChar char="●"/>
            </a:pPr>
            <a:r>
              <a:rPr i="1" lang="en-US"/>
              <a:t>What is the pressure like just after the storm? </a:t>
            </a:r>
            <a:r>
              <a:rPr b="1" i="1" lang="en-US"/>
              <a:t>(High, cool air but less moisture)</a:t>
            </a:r>
            <a:endParaRPr b="1" i="1"/>
          </a:p>
          <a:p>
            <a:pPr indent="0" lvl="0" marL="457200" rtl="0" algn="l">
              <a:spcBef>
                <a:spcPts val="0"/>
              </a:spcBef>
              <a:spcAft>
                <a:spcPts val="0"/>
              </a:spcAft>
              <a:buNone/>
            </a:pPr>
            <a:r>
              <a:t/>
            </a:r>
            <a:endParaRPr b="1" i="1"/>
          </a:p>
        </p:txBody>
      </p:sp>
      <p:sp>
        <p:nvSpPr>
          <p:cNvPr id="1702" name="Google Shape;1702;g5b37dd1c28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8" name="Shape 1708"/>
        <p:cNvGrpSpPr/>
        <p:nvPr/>
      </p:nvGrpSpPr>
      <p:grpSpPr>
        <a:xfrm>
          <a:off x="0" y="0"/>
          <a:ext cx="0" cy="0"/>
          <a:chOff x="0" y="0"/>
          <a:chExt cx="0" cy="0"/>
        </a:xfrm>
      </p:grpSpPr>
      <p:sp>
        <p:nvSpPr>
          <p:cNvPr id="1709" name="Google Shape;1709;g5b37dd1c28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0" name="Google Shape;1710;g5b37dd1c28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Revisit the Anchoring Phenomenon. </a:t>
            </a:r>
            <a:r>
              <a:rPr lang="en-US"/>
              <a:t> The s</a:t>
            </a:r>
            <a:r>
              <a:rPr lang="en-US" sz="1200">
                <a:solidFill>
                  <a:schemeClr val="dk1"/>
                </a:solidFill>
                <a:latin typeface="Calibri"/>
                <a:ea typeface="Calibri"/>
                <a:cs typeface="Calibri"/>
                <a:sym typeface="Calibri"/>
              </a:rPr>
              <a:t>tage is set for using these models to figure out what’s happening with the Colorado storm.</a:t>
            </a:r>
            <a:r>
              <a:rPr b="1"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17500" lvl="0" marL="457200" marR="0" rtl="0" algn="l">
              <a:lnSpc>
                <a:spcPct val="100000"/>
              </a:lnSpc>
              <a:spcBef>
                <a:spcPts val="0"/>
              </a:spcBef>
              <a:spcAft>
                <a:spcPts val="0"/>
              </a:spcAft>
              <a:buSzPts val="1400"/>
              <a:buChar char="●"/>
            </a:pPr>
            <a:r>
              <a:rPr lang="en-US"/>
              <a:t>Now students get to</a:t>
            </a:r>
            <a:r>
              <a:rPr lang="en-US" sz="1200">
                <a:solidFill>
                  <a:schemeClr val="dk1"/>
                </a:solidFill>
                <a:latin typeface="Calibri"/>
                <a:ea typeface="Calibri"/>
                <a:cs typeface="Calibri"/>
                <a:sym typeface="Calibri"/>
              </a:rPr>
              <a:t> examine ne</a:t>
            </a:r>
            <a:r>
              <a:rPr lang="en-US"/>
              <a:t>w </a:t>
            </a:r>
            <a:r>
              <a:rPr lang="en-US" sz="1200">
                <a:solidFill>
                  <a:schemeClr val="dk1"/>
                </a:solidFill>
                <a:latin typeface="Calibri"/>
                <a:ea typeface="Calibri"/>
                <a:cs typeface="Calibri"/>
                <a:sym typeface="Calibri"/>
              </a:rPr>
              <a:t>data from the Colorado storm and compare it with what they know about typical isolated storms and cold fronts. </a:t>
            </a:r>
            <a:endParaRPr sz="1200">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SzPts val="1400"/>
              <a:buChar char="●"/>
            </a:pPr>
            <a:r>
              <a:rPr lang="en-US"/>
              <a:t>Look at the Table of Rainfall (Lesson 11: Step 1) pg. 42 SAS, make a claim about the CO Storm (poll everywhere)</a:t>
            </a:r>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11" name="Google Shape;1711;g5b37dd1c28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7" name="Shape 1717"/>
        <p:cNvGrpSpPr/>
        <p:nvPr/>
      </p:nvGrpSpPr>
      <p:grpSpPr>
        <a:xfrm>
          <a:off x="0" y="0"/>
          <a:ext cx="0" cy="0"/>
          <a:chOff x="0" y="0"/>
          <a:chExt cx="0" cy="0"/>
        </a:xfrm>
      </p:grpSpPr>
      <p:sp>
        <p:nvSpPr>
          <p:cNvPr id="1718" name="Google Shape;1718;g5b37dd1c28_0_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5b37dd1c28_0_7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0" name="Google Shape;1720;g5b37dd1c28_0_7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5" name="Shape 1725"/>
        <p:cNvGrpSpPr/>
        <p:nvPr/>
      </p:nvGrpSpPr>
      <p:grpSpPr>
        <a:xfrm>
          <a:off x="0" y="0"/>
          <a:ext cx="0" cy="0"/>
          <a:chOff x="0" y="0"/>
          <a:chExt cx="0" cy="0"/>
        </a:xfrm>
      </p:grpSpPr>
      <p:sp>
        <p:nvSpPr>
          <p:cNvPr id="1726" name="Google Shape;1726;g556c43b4a2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Do Lesson 11: Steps 2 &amp; 3 </a:t>
            </a:r>
            <a:endParaRPr/>
          </a:p>
          <a:p>
            <a:pPr indent="0" lvl="0" marL="0" rtl="0" algn="l">
              <a:spcBef>
                <a:spcPts val="360"/>
              </a:spcBef>
              <a:spcAft>
                <a:spcPts val="0"/>
              </a:spcAft>
              <a:buNone/>
            </a:pPr>
            <a:r>
              <a:rPr lang="en-US"/>
              <a:t>Do Step 2 on own, then find a partner and share models and discuss Step 3 questions, focusing on what was unique about CO Storm</a:t>
            </a:r>
            <a:endParaRPr/>
          </a:p>
          <a:p>
            <a:pPr indent="0" lvl="0" marL="0" rtl="0" algn="l">
              <a:spcBef>
                <a:spcPts val="360"/>
              </a:spcBef>
              <a:spcAft>
                <a:spcPts val="0"/>
              </a:spcAft>
              <a:buNone/>
            </a:pPr>
            <a:r>
              <a:rPr lang="en-US"/>
              <a:t>Whole class debrief</a:t>
            </a:r>
            <a:endParaRPr/>
          </a:p>
          <a:p>
            <a:pPr indent="-317500" lvl="0" marL="457200" rtl="0" algn="l">
              <a:spcBef>
                <a:spcPts val="360"/>
              </a:spcBef>
              <a:spcAft>
                <a:spcPts val="0"/>
              </a:spcAft>
              <a:buSzPts val="1400"/>
              <a:buChar char="●"/>
            </a:pPr>
            <a:r>
              <a:rPr i="1" lang="en-US"/>
              <a:t>What was unique about the CO Storm?</a:t>
            </a:r>
            <a:endParaRPr i="1"/>
          </a:p>
          <a:p>
            <a:pPr indent="-317500" lvl="1" marL="914400" rtl="0" algn="l">
              <a:spcBef>
                <a:spcPts val="0"/>
              </a:spcBef>
              <a:spcAft>
                <a:spcPts val="0"/>
              </a:spcAft>
              <a:buSzPts val="1400"/>
              <a:buChar char="○"/>
            </a:pPr>
            <a:r>
              <a:rPr lang="en-US"/>
              <a:t>This storm is different from isolated storms and typical cold fronts because of the length of time it rained and the lack of movement (stalling).</a:t>
            </a:r>
            <a:endParaRPr/>
          </a:p>
          <a:p>
            <a:pPr indent="0" lvl="0" marL="0" rtl="0" algn="l">
              <a:spcBef>
                <a:spcPts val="360"/>
              </a:spcBef>
              <a:spcAft>
                <a:spcPts val="0"/>
              </a:spcAft>
              <a:buNone/>
            </a:pPr>
            <a:r>
              <a:t/>
            </a:r>
            <a:endParaRPr i="1">
              <a:solidFill>
                <a:srgbClr val="FF0000"/>
              </a:solidFill>
            </a:endParaRPr>
          </a:p>
          <a:p>
            <a:pPr indent="0" lvl="0" marL="0" rtl="0" algn="l">
              <a:spcBef>
                <a:spcPts val="360"/>
              </a:spcBef>
              <a:spcAft>
                <a:spcPts val="0"/>
              </a:spcAft>
              <a:buNone/>
            </a:pPr>
            <a:r>
              <a:rPr i="1" lang="en-US">
                <a:solidFill>
                  <a:srgbClr val="FF0000"/>
                </a:solidFill>
              </a:rPr>
              <a:t>Model ideas from the CO storm:</a:t>
            </a:r>
            <a:endParaRPr i="1">
              <a:solidFill>
                <a:srgbClr val="FF0000"/>
              </a:solidFill>
            </a:endParaRPr>
          </a:p>
          <a:p>
            <a:pPr indent="-317500" lvl="0" marL="457200" rtl="0" algn="l">
              <a:spcBef>
                <a:spcPts val="360"/>
              </a:spcBef>
              <a:spcAft>
                <a:spcPts val="0"/>
              </a:spcAft>
              <a:buClr>
                <a:srgbClr val="FF0000"/>
              </a:buClr>
              <a:buSzPts val="1400"/>
              <a:buChar char="●"/>
            </a:pPr>
            <a:r>
              <a:rPr i="1" lang="en-US">
                <a:solidFill>
                  <a:srgbClr val="FF0000"/>
                </a:solidFill>
              </a:rPr>
              <a:t>A warm, moist air mass got pushed up by a cooler air mass.</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pulled more air towards the storm system</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High pressure was pushing air away from it.</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Three areas of high pressure “trapped” the front and it stalled</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kept pulling in moisture from the Gulf of Mexico and Pacific Ocean.</a:t>
            </a:r>
            <a:endParaRPr i="1">
              <a:solidFill>
                <a:srgbClr val="FF0000"/>
              </a:solidFill>
            </a:endParaRPr>
          </a:p>
        </p:txBody>
      </p:sp>
      <p:sp>
        <p:nvSpPr>
          <p:cNvPr id="1727" name="Google Shape;1727;g556c43b4a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Google Shape;1736;g5b37dd1c28_0_7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100"/>
          </a:p>
        </p:txBody>
      </p:sp>
      <p:sp>
        <p:nvSpPr>
          <p:cNvPr id="1737" name="Google Shape;1737;g5b37dd1c28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4" name="Shape 1744"/>
        <p:cNvGrpSpPr/>
        <p:nvPr/>
      </p:nvGrpSpPr>
      <p:grpSpPr>
        <a:xfrm>
          <a:off x="0" y="0"/>
          <a:ext cx="0" cy="0"/>
          <a:chOff x="0" y="0"/>
          <a:chExt cx="0" cy="0"/>
        </a:xfrm>
      </p:grpSpPr>
      <p:sp>
        <p:nvSpPr>
          <p:cNvPr id="1745" name="Google Shape;1745;g5b37dd1c28_0_7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should we now add to our Model Idea tracker?</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can take in more water vapor than cool air</a:t>
            </a:r>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As the warm air mass moves up, it cools and moisture in the air condenses, forming clouds, which can lead to  precipitation.</a:t>
            </a:r>
            <a:endParaRPr/>
          </a:p>
          <a:p>
            <a:pPr indent="-317500" lvl="0" marL="457200" rtl="0" algn="l">
              <a:spcBef>
                <a:spcPts val="360"/>
              </a:spcBef>
              <a:spcAft>
                <a:spcPts val="0"/>
              </a:spcAft>
              <a:buClr>
                <a:srgbClr val="1155CC"/>
              </a:buClr>
              <a:buSzPts val="1400"/>
              <a:buAutoNum type="arabicPeriod"/>
            </a:pPr>
            <a:r>
              <a:rPr lang="en-US">
                <a:solidFill>
                  <a:srgbClr val="1155CC"/>
                </a:solidFill>
              </a:rPr>
              <a:t>Air moves from high to low pressure</a:t>
            </a:r>
            <a:endParaRPr>
              <a:solidFill>
                <a:srgbClr val="1155CC"/>
              </a:solidFill>
            </a:endParaRPr>
          </a:p>
          <a:p>
            <a:pPr indent="-317500" lvl="0" marL="457200" rtl="0" algn="l">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solidFill>
                <a:srgbClr val="1155CC"/>
              </a:solidFill>
            </a:endParaRPr>
          </a:p>
          <a:p>
            <a:pPr indent="0" lvl="0" marL="0" rtl="0" algn="l">
              <a:spcBef>
                <a:spcPts val="360"/>
              </a:spcBef>
              <a:spcAft>
                <a:spcPts val="0"/>
              </a:spcAft>
              <a:buNone/>
            </a:pPr>
            <a:br>
              <a:rPr lang="en-US"/>
            </a:br>
            <a:endParaRPr/>
          </a:p>
        </p:txBody>
      </p:sp>
      <p:sp>
        <p:nvSpPr>
          <p:cNvPr id="1746" name="Google Shape;1746;g5b37dd1c28_0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2" name="Shape 1752"/>
        <p:cNvGrpSpPr/>
        <p:nvPr/>
      </p:nvGrpSpPr>
      <p:grpSpPr>
        <a:xfrm>
          <a:off x="0" y="0"/>
          <a:ext cx="0" cy="0"/>
          <a:chOff x="0" y="0"/>
          <a:chExt cx="0" cy="0"/>
        </a:xfrm>
      </p:grpSpPr>
      <p:sp>
        <p:nvSpPr>
          <p:cNvPr id="1753" name="Google Shape;1753;g5f8011b453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4" name="Google Shape;1754;g5f8011b453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Turn to pg.68 in Teacher Guide, look over list of misconceptions common during this learning sequence. Hold a discussion around strategies to address misconceptions.</a:t>
            </a:r>
            <a:endParaRPr/>
          </a:p>
        </p:txBody>
      </p:sp>
      <p:sp>
        <p:nvSpPr>
          <p:cNvPr id="1755" name="Google Shape;1755;g5f8011b453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0" name="Shape 1760"/>
        <p:cNvGrpSpPr/>
        <p:nvPr/>
      </p:nvGrpSpPr>
      <p:grpSpPr>
        <a:xfrm>
          <a:off x="0" y="0"/>
          <a:ext cx="0" cy="0"/>
          <a:chOff x="0" y="0"/>
          <a:chExt cx="0" cy="0"/>
        </a:xfrm>
      </p:grpSpPr>
      <p:sp>
        <p:nvSpPr>
          <p:cNvPr id="1761" name="Google Shape;1761;g5f8011b4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5f8011b4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763" name="Google Shape;1763;g5f8011b4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549a5a61cd_1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Show of thumbs to measure agreement with this statement: Teaching the science of weather is challenging.</a:t>
            </a:r>
            <a:endParaRPr/>
          </a:p>
          <a:p>
            <a:pPr indent="-317500" lvl="0" marL="457200" rtl="0" algn="l">
              <a:spcBef>
                <a:spcPts val="360"/>
              </a:spcBef>
              <a:spcAft>
                <a:spcPts val="0"/>
              </a:spcAft>
              <a:buSzPts val="1400"/>
              <a:buChar char="●"/>
            </a:pPr>
            <a:r>
              <a:rPr lang="en-US"/>
              <a:t>Weather is challenging to teach for many of the same reasons that weather is challenging to predict!</a:t>
            </a:r>
            <a:endParaRPr/>
          </a:p>
          <a:p>
            <a:pPr indent="-317500" lvl="0" marL="457200" rtl="0" algn="l">
              <a:spcBef>
                <a:spcPts val="0"/>
              </a:spcBef>
              <a:spcAft>
                <a:spcPts val="0"/>
              </a:spcAft>
              <a:buSzPts val="1400"/>
              <a:buChar char="●"/>
            </a:pPr>
            <a:r>
              <a:rPr lang="en-US"/>
              <a:t>Wear both our teacher hats and our student hats </a:t>
            </a:r>
            <a:endParaRPr/>
          </a:p>
          <a:p>
            <a:pPr indent="-317500" lvl="0" marL="457200" rtl="0" algn="l">
              <a:spcBef>
                <a:spcPts val="0"/>
              </a:spcBef>
              <a:spcAft>
                <a:spcPts val="0"/>
              </a:spcAft>
              <a:buSzPts val="1400"/>
              <a:buChar char="●"/>
            </a:pPr>
            <a:r>
              <a:rPr lang="en-US"/>
              <a:t>As students grapple with complex concepts, their comfort level often goes down and they might be reluctant to share their thinking, students worry about not being “right”, about being embarrassed, etc. But research tells us how important it is for students to talk, to share ideas, as a way to deepen thinking.  In order for them to do that the have to feel safe to make mistakes and take risks in the classroom. As educators, as colleagues, it’s important to be aware of how we can make this room a safe space to ask questions, explore misconceptions, to learn about weather.</a:t>
            </a:r>
            <a:endParaRPr/>
          </a:p>
        </p:txBody>
      </p:sp>
      <p:sp>
        <p:nvSpPr>
          <p:cNvPr id="706" name="Google Shape;706;g549a5a61cd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8" name="Shape 1768"/>
        <p:cNvGrpSpPr/>
        <p:nvPr/>
      </p:nvGrpSpPr>
      <p:grpSpPr>
        <a:xfrm>
          <a:off x="0" y="0"/>
          <a:ext cx="0" cy="0"/>
          <a:chOff x="0" y="0"/>
          <a:chExt cx="0" cy="0"/>
        </a:xfrm>
      </p:grpSpPr>
      <p:sp>
        <p:nvSpPr>
          <p:cNvPr id="1769" name="Google Shape;1769;g596c339af3_1_5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70" name="Google Shape;1770;g596c339af3_1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6" name="Shape 1776"/>
        <p:cNvGrpSpPr/>
        <p:nvPr/>
      </p:nvGrpSpPr>
      <p:grpSpPr>
        <a:xfrm>
          <a:off x="0" y="0"/>
          <a:ext cx="0" cy="0"/>
          <a:chOff x="0" y="0"/>
          <a:chExt cx="0" cy="0"/>
        </a:xfrm>
      </p:grpSpPr>
      <p:sp>
        <p:nvSpPr>
          <p:cNvPr id="1777" name="Google Shape;1777;g50d64725fa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50d64725fa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3</a:t>
            </a:r>
            <a:endParaRPr/>
          </a:p>
          <a:p>
            <a:pPr indent="0" lvl="0" marL="0" rtl="0" algn="l">
              <a:spcBef>
                <a:spcPts val="360"/>
              </a:spcBef>
              <a:spcAft>
                <a:spcPts val="0"/>
              </a:spcAft>
              <a:buNone/>
            </a:pPr>
            <a:r>
              <a:rPr lang="en-US"/>
              <a:t>LS3 considers how and why storms move around the Earth.</a:t>
            </a:r>
            <a:endParaRPr/>
          </a:p>
        </p:txBody>
      </p:sp>
      <p:sp>
        <p:nvSpPr>
          <p:cNvPr id="1779" name="Google Shape;1779;g50d64725fa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5" name="Shape 1785"/>
        <p:cNvGrpSpPr/>
        <p:nvPr/>
      </p:nvGrpSpPr>
      <p:grpSpPr>
        <a:xfrm>
          <a:off x="0" y="0"/>
          <a:ext cx="0" cy="0"/>
          <a:chOff x="0" y="0"/>
          <a:chExt cx="0" cy="0"/>
        </a:xfrm>
      </p:grpSpPr>
      <p:sp>
        <p:nvSpPr>
          <p:cNvPr id="1786" name="Google Shape;1786;g596c339af3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7" name="Google Shape;1787;g596c339af3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someone who….</a:t>
            </a:r>
            <a:endParaRPr/>
          </a:p>
        </p:txBody>
      </p:sp>
      <p:sp>
        <p:nvSpPr>
          <p:cNvPr id="1788" name="Google Shape;1788;g596c339af3_1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2" name="Shape 1792"/>
        <p:cNvGrpSpPr/>
        <p:nvPr/>
      </p:nvGrpSpPr>
      <p:grpSpPr>
        <a:xfrm>
          <a:off x="0" y="0"/>
          <a:ext cx="0" cy="0"/>
          <a:chOff x="0" y="0"/>
          <a:chExt cx="0" cy="0"/>
        </a:xfrm>
      </p:grpSpPr>
      <p:sp>
        <p:nvSpPr>
          <p:cNvPr id="1793" name="Google Shape;1793;g596c339af3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4" name="Google Shape;1794;g596c339af3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Lesson 12: Step 1</a:t>
            </a:r>
            <a:r>
              <a:rPr b="1" lang="en-US"/>
              <a:t> &amp; 2 </a:t>
            </a:r>
            <a:r>
              <a:rPr b="1" lang="en-US" sz="1200">
                <a:solidFill>
                  <a:schemeClr val="dk1"/>
                </a:solidFill>
                <a:latin typeface="Calibri"/>
                <a:ea typeface="Calibri"/>
                <a:cs typeface="Calibri"/>
                <a:sym typeface="Calibri"/>
              </a:rPr>
              <a:t>of the Student Activity Sheet</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NORTH AMERICA STORM MOVEMENT TIME-LAPSE VIDEO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a:t>Use FIND-CAPTURE-EXPLAIN-WONDER routine to think about the patterns of storms moving across N America</a:t>
            </a:r>
            <a:endParaRPr/>
          </a:p>
          <a:p>
            <a:pPr indent="0" lvl="0" marL="0" rtl="0" algn="l">
              <a:spcBef>
                <a:spcPts val="360"/>
              </a:spcBef>
              <a:spcAft>
                <a:spcPts val="0"/>
              </a:spcAft>
              <a:buNone/>
            </a:pPr>
            <a:r>
              <a:rPr lang="en-US"/>
              <a:t>Draw in Lesson 12: Step 1 SAS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Time-lapse video of storm movement across North America from March to April 2017: </a:t>
            </a:r>
            <a:endParaRPr/>
          </a:p>
          <a:p>
            <a:pPr indent="0" lvl="0" marL="0" rtl="0" algn="l">
              <a:spcBef>
                <a:spcPts val="360"/>
              </a:spcBef>
              <a:spcAft>
                <a:spcPts val="0"/>
              </a:spcAft>
              <a:buNone/>
            </a:pPr>
            <a:r>
              <a:rPr lang="en-US" sz="1200" u="sng">
                <a:solidFill>
                  <a:schemeClr val="dk1"/>
                </a:solidFill>
                <a:latin typeface="Calibri"/>
                <a:ea typeface="Calibri"/>
                <a:cs typeface="Calibri"/>
                <a:sym typeface="Calibri"/>
              </a:rPr>
              <a:t>https://www.youtube.com/watch?v=jC3H2k8lONU&amp;feature=youtu.be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In this video, the white areas are places with more water vapor (moisture) in the air, which indicates where precipitation is happening. The date appears in the upper left. Students are seeing the curvature of Earth in this video because the satellite is so far away, so due east is in the upper right and due west is in the upper left. Two cold fronts pass though this video: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best option is March 6–8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 second option is March 29–31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Patterns students might notice are as follows: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Air with water vapor in it generally travels west to east across North America.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Air with water vapor in it travels in squiggly, curling, and/or spinning lines.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Certain areas have repeated patterns in cloud cover (e.g., the West Coast gets a lot of water vapor from the Pacific Ocean, and some areas, like Mexico, have a “pulsing pattern” in water vapor). </a:t>
            </a:r>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795" name="Google Shape;1795;g596c339af3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1" name="Shape 1801"/>
        <p:cNvGrpSpPr/>
        <p:nvPr/>
      </p:nvGrpSpPr>
      <p:grpSpPr>
        <a:xfrm>
          <a:off x="0" y="0"/>
          <a:ext cx="0" cy="0"/>
          <a:chOff x="0" y="0"/>
          <a:chExt cx="0" cy="0"/>
        </a:xfrm>
      </p:grpSpPr>
      <p:sp>
        <p:nvSpPr>
          <p:cNvPr id="1802" name="Google Shape;1802;g50d64725fa_1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Lesson 12: Step 3 &amp; 4 SAS</a:t>
            </a:r>
            <a:endParaRPr b="1"/>
          </a:p>
          <a:p>
            <a:pPr indent="0" lvl="0" marL="0" rtl="0" algn="l">
              <a:spcBef>
                <a:spcPts val="360"/>
              </a:spcBef>
              <a:spcAft>
                <a:spcPts val="0"/>
              </a:spcAft>
              <a:buNone/>
            </a:pPr>
            <a:r>
              <a:rPr lang="en-US"/>
              <a:t>This image/video shows global precipitation which is an indicator of storms.  </a:t>
            </a:r>
            <a:endParaRPr/>
          </a:p>
          <a:p>
            <a:pPr indent="0" lvl="0" marL="0" rtl="0" algn="l">
              <a:spcBef>
                <a:spcPts val="360"/>
              </a:spcBef>
              <a:spcAft>
                <a:spcPts val="0"/>
              </a:spcAft>
              <a:buNone/>
            </a:pPr>
            <a:r>
              <a:rPr lang="en-US"/>
              <a:t>Use </a:t>
            </a:r>
            <a:r>
              <a:rPr lang="en-US"/>
              <a:t>Use FIND-CAPTURE-EXPLAIN-WONDER routine again.</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03" name="Google Shape;1803;g50d64725fa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9" name="Shape 1809"/>
        <p:cNvGrpSpPr/>
        <p:nvPr/>
      </p:nvGrpSpPr>
      <p:grpSpPr>
        <a:xfrm>
          <a:off x="0" y="0"/>
          <a:ext cx="0" cy="0"/>
          <a:chOff x="0" y="0"/>
          <a:chExt cx="0" cy="0"/>
        </a:xfrm>
      </p:grpSpPr>
      <p:sp>
        <p:nvSpPr>
          <p:cNvPr id="1810" name="Google Shape;1810;g596c339af3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1" name="Google Shape;1811;g596c339af3_1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Lesson 12: Step 5 of the Student Activity Sheet</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a:p>
          <a:p>
            <a:pPr indent="0" lvl="0" marL="0" rtl="0" algn="l">
              <a:spcBef>
                <a:spcPts val="360"/>
              </a:spcBef>
              <a:spcAft>
                <a:spcPts val="0"/>
              </a:spcAft>
              <a:buNone/>
            </a:pPr>
            <a:r>
              <a:rPr b="1" lang="en-US" sz="1200">
                <a:solidFill>
                  <a:schemeClr val="dk1"/>
                </a:solidFill>
                <a:latin typeface="Calibri"/>
                <a:ea typeface="Calibri"/>
                <a:cs typeface="Calibri"/>
                <a:sym typeface="Calibri"/>
              </a:rPr>
              <a:t>Facilitate a whole class discussion about students’ initial explanations. </a:t>
            </a:r>
            <a:r>
              <a:rPr lang="en-US" sz="1200">
                <a:solidFill>
                  <a:schemeClr val="dk1"/>
                </a:solidFill>
                <a:latin typeface="Calibri"/>
                <a:ea typeface="Calibri"/>
                <a:cs typeface="Calibri"/>
                <a:sym typeface="Calibri"/>
              </a:rPr>
              <a:t>Have students share thei</a:t>
            </a:r>
            <a:r>
              <a:rPr lang="en-US"/>
              <a:t>r observations about both N American storms and world wide storms to answer the question “what could be causing patterns of global storm movement?”</a:t>
            </a:r>
            <a:endParaRPr/>
          </a:p>
        </p:txBody>
      </p:sp>
      <p:sp>
        <p:nvSpPr>
          <p:cNvPr id="1812" name="Google Shape;1812;g596c339af3_1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7" name="Shape 1817"/>
        <p:cNvGrpSpPr/>
        <p:nvPr/>
      </p:nvGrpSpPr>
      <p:grpSpPr>
        <a:xfrm>
          <a:off x="0" y="0"/>
          <a:ext cx="0" cy="0"/>
          <a:chOff x="0" y="0"/>
          <a:chExt cx="0" cy="0"/>
        </a:xfrm>
      </p:grpSpPr>
      <p:sp>
        <p:nvSpPr>
          <p:cNvPr id="1818" name="Google Shape;1818;g5b3b70fc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5b3b70fcb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Science talk about fronts</a:t>
            </a:r>
            <a:endParaRPr/>
          </a:p>
        </p:txBody>
      </p:sp>
      <p:sp>
        <p:nvSpPr>
          <p:cNvPr id="1820" name="Google Shape;1820;g5b3b70fcb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4" name="Shape 1824"/>
        <p:cNvGrpSpPr/>
        <p:nvPr/>
      </p:nvGrpSpPr>
      <p:grpSpPr>
        <a:xfrm>
          <a:off x="0" y="0"/>
          <a:ext cx="0" cy="0"/>
          <a:chOff x="0" y="0"/>
          <a:chExt cx="0" cy="0"/>
        </a:xfrm>
      </p:grpSpPr>
      <p:sp>
        <p:nvSpPr>
          <p:cNvPr id="1825" name="Google Shape;1825;g598a833d9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598a833d90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27" name="Google Shape;1827;g598a833d90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2" name="Shape 1832"/>
        <p:cNvGrpSpPr/>
        <p:nvPr/>
      </p:nvGrpSpPr>
      <p:grpSpPr>
        <a:xfrm>
          <a:off x="0" y="0"/>
          <a:ext cx="0" cy="0"/>
          <a:chOff x="0" y="0"/>
          <a:chExt cx="0" cy="0"/>
        </a:xfrm>
      </p:grpSpPr>
      <p:sp>
        <p:nvSpPr>
          <p:cNvPr id="1833" name="Google Shape;1833;g549a5a61cd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34" name="Google Shape;1834;g549a5a61cd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0" name="Shape 1840"/>
        <p:cNvGrpSpPr/>
        <p:nvPr/>
      </p:nvGrpSpPr>
      <p:grpSpPr>
        <a:xfrm>
          <a:off x="0" y="0"/>
          <a:ext cx="0" cy="0"/>
          <a:chOff x="0" y="0"/>
          <a:chExt cx="0" cy="0"/>
        </a:xfrm>
      </p:grpSpPr>
      <p:sp>
        <p:nvSpPr>
          <p:cNvPr id="1841" name="Google Shape;1841;g5b2de8809b_5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5b2de8809b_5_6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43" name="Google Shape;1843;g5b2de8809b_5_6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55360aaa53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Clr>
                <a:srgbClr val="980000"/>
              </a:buClr>
              <a:buSzPts val="1400"/>
              <a:buChar char="●"/>
            </a:pPr>
            <a:r>
              <a:rPr lang="en-US">
                <a:solidFill>
                  <a:srgbClr val="980000"/>
                </a:solidFill>
              </a:rPr>
              <a:t>Pass out misconception cards, one to each person</a:t>
            </a:r>
            <a:endParaRPr>
              <a:solidFill>
                <a:srgbClr val="980000"/>
              </a:solidFill>
            </a:endParaRPr>
          </a:p>
          <a:p>
            <a:pPr indent="-317500" lvl="0" marL="457200" rtl="0" algn="l">
              <a:spcBef>
                <a:spcPts val="0"/>
              </a:spcBef>
              <a:spcAft>
                <a:spcPts val="0"/>
              </a:spcAft>
              <a:buSzPts val="1400"/>
              <a:buChar char="●"/>
            </a:pPr>
            <a:r>
              <a:rPr lang="en-US"/>
              <a:t>Many adults hold misconceptions about weather, if it’s challenging for adults it’s highly likely that students might struggle as well. </a:t>
            </a:r>
            <a:endParaRPr/>
          </a:p>
          <a:p>
            <a:pPr indent="-317500" lvl="0" marL="457200" rtl="0" algn="l">
              <a:spcBef>
                <a:spcPts val="0"/>
              </a:spcBef>
              <a:spcAft>
                <a:spcPts val="0"/>
              </a:spcAft>
              <a:buSzPts val="1400"/>
              <a:buChar char="●"/>
            </a:pPr>
            <a:r>
              <a:rPr lang="en-US"/>
              <a:t>Take this opportunity to introduce yourselves to each other, perhaps say something about your background, and reflect on some of the more challenging weather concepts and your experiences teaching weather.  What concepts to students struggle with? What concepts do you find challenging to explain or that you would like more support around?</a:t>
            </a:r>
            <a:endParaRPr/>
          </a:p>
          <a:p>
            <a:pPr indent="-317500" lvl="0" marL="457200" rtl="0" algn="l">
              <a:spcBef>
                <a:spcPts val="0"/>
              </a:spcBef>
              <a:spcAft>
                <a:spcPts val="0"/>
              </a:spcAft>
              <a:buSzPts val="1400"/>
              <a:buChar char="●"/>
            </a:pPr>
            <a:r>
              <a:rPr lang="en-US"/>
              <a:t>Have everyone go around and introduce yourself before beginning to discuss, in case time runs out I at least want everyone to meet.</a:t>
            </a:r>
            <a:endParaRPr/>
          </a:p>
          <a:p>
            <a:pPr indent="-317500" lvl="0" marL="457200" rtl="0" algn="l">
              <a:spcBef>
                <a:spcPts val="0"/>
              </a:spcBef>
              <a:spcAft>
                <a:spcPts val="0"/>
              </a:spcAft>
              <a:buSzPts val="1400"/>
              <a:buChar char="●"/>
            </a:pPr>
            <a:r>
              <a:rPr lang="en-US"/>
              <a:t>Use the misconception cards to guide your discussion with each other. </a:t>
            </a:r>
            <a:endParaRPr/>
          </a:p>
          <a:p>
            <a:pPr indent="-317500" lvl="0" marL="457200" rtl="0" algn="l">
              <a:spcBef>
                <a:spcPts val="0"/>
              </a:spcBef>
              <a:spcAft>
                <a:spcPts val="0"/>
              </a:spcAft>
              <a:buClr>
                <a:srgbClr val="980000"/>
              </a:buClr>
              <a:buSzPts val="1400"/>
              <a:buChar char="●"/>
            </a:pPr>
            <a:r>
              <a:rPr lang="en-US">
                <a:solidFill>
                  <a:srgbClr val="980000"/>
                </a:solidFill>
              </a:rPr>
              <a:t>1 minute: 2 minutes: 4 minutes: then all discussion</a:t>
            </a:r>
            <a:endParaRPr>
              <a:solidFill>
                <a:srgbClr val="980000"/>
              </a:solidFill>
            </a:endParaRPr>
          </a:p>
          <a:p>
            <a:pPr indent="-317500" lvl="0" marL="457200" rtl="0" algn="l">
              <a:spcBef>
                <a:spcPts val="0"/>
              </a:spcBef>
              <a:spcAft>
                <a:spcPts val="0"/>
              </a:spcAft>
              <a:buSzPts val="1400"/>
              <a:buChar char="●"/>
            </a:pPr>
            <a:r>
              <a:rPr lang="en-US"/>
              <a:t>GLOBE Weather points out places to look for student misconceptions</a:t>
            </a:r>
            <a:endParaRPr/>
          </a:p>
          <a:p>
            <a:pPr indent="0" lvl="0" marL="457200" rtl="0" algn="l">
              <a:spcBef>
                <a:spcPts val="360"/>
              </a:spcBef>
              <a:spcAft>
                <a:spcPts val="0"/>
              </a:spcAft>
              <a:buNone/>
            </a:pPr>
            <a:r>
              <a:t/>
            </a:r>
            <a:endParaRPr/>
          </a:p>
        </p:txBody>
      </p:sp>
      <p:sp>
        <p:nvSpPr>
          <p:cNvPr id="713" name="Google Shape;713;g55360aaa5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6" name="Shape 1846"/>
        <p:cNvGrpSpPr/>
        <p:nvPr/>
      </p:nvGrpSpPr>
      <p:grpSpPr>
        <a:xfrm>
          <a:off x="0" y="0"/>
          <a:ext cx="0" cy="0"/>
          <a:chOff x="0" y="0"/>
          <a:chExt cx="0" cy="0"/>
        </a:xfrm>
      </p:grpSpPr>
      <p:sp>
        <p:nvSpPr>
          <p:cNvPr id="1847" name="Google Shape;1847;g5b37dd1c28_0_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g5b37dd1c28_0_7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849" name="Google Shape;1849;g5b37dd1c28_0_7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3" name="Shape 1853"/>
        <p:cNvGrpSpPr/>
        <p:nvPr/>
      </p:nvGrpSpPr>
      <p:grpSpPr>
        <a:xfrm>
          <a:off x="0" y="0"/>
          <a:ext cx="0" cy="0"/>
          <a:chOff x="0" y="0"/>
          <a:chExt cx="0" cy="0"/>
        </a:xfrm>
      </p:grpSpPr>
      <p:sp>
        <p:nvSpPr>
          <p:cNvPr id="1854" name="Google Shape;1854;g5b37dd1c28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5b37dd1c28_0_8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56" name="Google Shape;1856;g5b37dd1c28_0_8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0" name="Shape 1860"/>
        <p:cNvGrpSpPr/>
        <p:nvPr/>
      </p:nvGrpSpPr>
      <p:grpSpPr>
        <a:xfrm>
          <a:off x="0" y="0"/>
          <a:ext cx="0" cy="0"/>
          <a:chOff x="0" y="0"/>
          <a:chExt cx="0" cy="0"/>
        </a:xfrm>
      </p:grpSpPr>
      <p:sp>
        <p:nvSpPr>
          <p:cNvPr id="1861" name="Google Shape;1861;g5b37dd1c28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2" name="Google Shape;1862;g5b37dd1c28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What evidence are you aware of that storms move in patterns around the world? </a:t>
            </a:r>
            <a:endParaRPr/>
          </a:p>
        </p:txBody>
      </p:sp>
      <p:sp>
        <p:nvSpPr>
          <p:cNvPr id="1863" name="Google Shape;1863;g5b37dd1c28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9" name="Shape 1869"/>
        <p:cNvGrpSpPr/>
        <p:nvPr/>
      </p:nvGrpSpPr>
      <p:grpSpPr>
        <a:xfrm>
          <a:off x="0" y="0"/>
          <a:ext cx="0" cy="0"/>
          <a:chOff x="0" y="0"/>
          <a:chExt cx="0" cy="0"/>
        </a:xfrm>
      </p:grpSpPr>
      <p:sp>
        <p:nvSpPr>
          <p:cNvPr id="1870" name="Google Shape;1870;g596c339af3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1" name="Google Shape;1871;g596c339af3_1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13-14 SAS packet</a:t>
            </a:r>
            <a:endParaRPr>
              <a:solidFill>
                <a:srgbClr val="980000"/>
              </a:solidFill>
            </a:endParaRPr>
          </a:p>
          <a:p>
            <a:pPr indent="0" lvl="0" marL="0" rtl="0" algn="l">
              <a:spcBef>
                <a:spcPts val="360"/>
              </a:spcBef>
              <a:spcAft>
                <a:spcPts val="0"/>
              </a:spcAft>
              <a:buNone/>
            </a:pPr>
            <a:r>
              <a:rPr b="1" lang="en-US"/>
              <a:t> </a:t>
            </a:r>
            <a:endParaRPr b="1"/>
          </a:p>
          <a:p>
            <a:pPr indent="0" lvl="0" marL="0" rtl="0" algn="l">
              <a:spcBef>
                <a:spcPts val="360"/>
              </a:spcBef>
              <a:spcAft>
                <a:spcPts val="0"/>
              </a:spcAft>
              <a:buNone/>
            </a:pPr>
            <a:r>
              <a:rPr b="1" lang="en-US"/>
              <a:t>We explore </a:t>
            </a:r>
            <a:r>
              <a:rPr b="1" lang="en-US" sz="1200">
                <a:solidFill>
                  <a:schemeClr val="dk1"/>
                </a:solidFill>
                <a:latin typeface="Calibri"/>
                <a:ea typeface="Calibri"/>
                <a:cs typeface="Calibri"/>
                <a:sym typeface="Calibri"/>
              </a:rPr>
              <a:t>“Why is it hotter at the equator than other places on Earth?” </a:t>
            </a:r>
            <a:endParaRPr b="1"/>
          </a:p>
        </p:txBody>
      </p:sp>
      <p:sp>
        <p:nvSpPr>
          <p:cNvPr id="1872" name="Google Shape;1872;g596c339af3_1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9" name="Shape 1879"/>
        <p:cNvGrpSpPr/>
        <p:nvPr/>
      </p:nvGrpSpPr>
      <p:grpSpPr>
        <a:xfrm>
          <a:off x="0" y="0"/>
          <a:ext cx="0" cy="0"/>
          <a:chOff x="0" y="0"/>
          <a:chExt cx="0" cy="0"/>
        </a:xfrm>
      </p:grpSpPr>
      <p:sp>
        <p:nvSpPr>
          <p:cNvPr id="1880" name="Google Shape;1880;g50d64725fa_1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To answer that we must understand w</a:t>
            </a:r>
            <a:r>
              <a:rPr b="1" lang="en-US"/>
              <a:t>hat happens when sunlight strikes Earth’s surface.</a:t>
            </a:r>
            <a:endParaRPr b="1">
              <a:solidFill>
                <a:srgbClr val="FF0000"/>
              </a:solidFill>
            </a:endParaRPr>
          </a:p>
        </p:txBody>
      </p:sp>
      <p:sp>
        <p:nvSpPr>
          <p:cNvPr id="1881" name="Google Shape;1881;g50d64725fa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9" name="Shape 1889"/>
        <p:cNvGrpSpPr/>
        <p:nvPr/>
      </p:nvGrpSpPr>
      <p:grpSpPr>
        <a:xfrm>
          <a:off x="0" y="0"/>
          <a:ext cx="0" cy="0"/>
          <a:chOff x="0" y="0"/>
          <a:chExt cx="0" cy="0"/>
        </a:xfrm>
      </p:grpSpPr>
      <p:sp>
        <p:nvSpPr>
          <p:cNvPr id="1890" name="Google Shape;1890;g50d64725fa_1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We extend to explain how uneven heating of the Earth relates to air movement</a:t>
            </a:r>
            <a:endParaRPr b="1"/>
          </a:p>
          <a:p>
            <a:pPr indent="0" lvl="0" marL="0" rtl="0" algn="l">
              <a:spcBef>
                <a:spcPts val="360"/>
              </a:spcBef>
              <a:spcAft>
                <a:spcPts val="0"/>
              </a:spcAft>
              <a:buNone/>
            </a:pPr>
            <a:r>
              <a:t/>
            </a:r>
            <a:endParaRPr/>
          </a:p>
          <a:p>
            <a:pPr indent="0" lvl="0" marL="0" rtl="0" algn="l">
              <a:spcBef>
                <a:spcPts val="360"/>
              </a:spcBef>
              <a:spcAft>
                <a:spcPts val="0"/>
              </a:spcAft>
              <a:buNone/>
            </a:pPr>
            <a:r>
              <a:t/>
            </a:r>
            <a:endParaRPr>
              <a:solidFill>
                <a:srgbClr val="1155CC"/>
              </a:solidFill>
            </a:endParaRPr>
          </a:p>
        </p:txBody>
      </p:sp>
      <p:sp>
        <p:nvSpPr>
          <p:cNvPr id="1891" name="Google Shape;1891;g50d64725fa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8" name="Shape 1898"/>
        <p:cNvGrpSpPr/>
        <p:nvPr/>
      </p:nvGrpSpPr>
      <p:grpSpPr>
        <a:xfrm>
          <a:off x="0" y="0"/>
          <a:ext cx="0" cy="0"/>
          <a:chOff x="0" y="0"/>
          <a:chExt cx="0" cy="0"/>
        </a:xfrm>
      </p:grpSpPr>
      <p:sp>
        <p:nvSpPr>
          <p:cNvPr id="1899" name="Google Shape;1899;g596c339af3_1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0" name="Google Shape;1900;g596c339af3_1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zero in on latitude and why temperature is predictable at specific places as we begin to focus on weather in the tropics, where most of the storms seem to happen (and also where it is hottest!).</a:t>
            </a:r>
            <a:endParaRPr/>
          </a:p>
          <a:p>
            <a:pPr indent="0" lvl="0" marL="0" rtl="0" algn="l">
              <a:spcBef>
                <a:spcPts val="360"/>
              </a:spcBef>
              <a:spcAft>
                <a:spcPts val="0"/>
              </a:spcAft>
              <a:buClr>
                <a:schemeClr val="dk1"/>
              </a:buClr>
              <a:buSzPts val="1200"/>
              <a:buFont typeface="Arial"/>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a:p>
        </p:txBody>
      </p:sp>
      <p:sp>
        <p:nvSpPr>
          <p:cNvPr id="1901" name="Google Shape;1901;g596c339af3_1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8" name="Shape 1908"/>
        <p:cNvGrpSpPr/>
        <p:nvPr/>
      </p:nvGrpSpPr>
      <p:grpSpPr>
        <a:xfrm>
          <a:off x="0" y="0"/>
          <a:ext cx="0" cy="0"/>
          <a:chOff x="0" y="0"/>
          <a:chExt cx="0" cy="0"/>
        </a:xfrm>
      </p:grpSpPr>
      <p:sp>
        <p:nvSpPr>
          <p:cNvPr id="1909" name="Google Shape;1909;g596c339af3_1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0" name="Google Shape;1910;g596c339af3_1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return to convection to understand how air moves between the tropics and the midlatitudes.</a:t>
            </a:r>
            <a:endParaRPr b="1"/>
          </a:p>
        </p:txBody>
      </p:sp>
      <p:sp>
        <p:nvSpPr>
          <p:cNvPr id="1911" name="Google Shape;1911;g596c339af3_1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7" name="Shape 1917"/>
        <p:cNvGrpSpPr/>
        <p:nvPr/>
      </p:nvGrpSpPr>
      <p:grpSpPr>
        <a:xfrm>
          <a:off x="0" y="0"/>
          <a:ext cx="0" cy="0"/>
          <a:chOff x="0" y="0"/>
          <a:chExt cx="0" cy="0"/>
        </a:xfrm>
      </p:grpSpPr>
      <p:sp>
        <p:nvSpPr>
          <p:cNvPr id="1918" name="Google Shape;1918;g596c339af3_1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596c339af3_1_5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p>
        </p:txBody>
      </p:sp>
      <p:sp>
        <p:nvSpPr>
          <p:cNvPr id="1920" name="Google Shape;1920;g596c339af3_1_5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4" name="Shape 1924"/>
        <p:cNvGrpSpPr/>
        <p:nvPr/>
      </p:nvGrpSpPr>
      <p:grpSpPr>
        <a:xfrm>
          <a:off x="0" y="0"/>
          <a:ext cx="0" cy="0"/>
          <a:chOff x="0" y="0"/>
          <a:chExt cx="0" cy="0"/>
        </a:xfrm>
      </p:grpSpPr>
      <p:sp>
        <p:nvSpPr>
          <p:cNvPr id="1925" name="Google Shape;1925;g5f8011b453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26" name="Google Shape;1926;g5f8011b45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55360aaa5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55360aaa5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Anchor</a:t>
            </a:r>
            <a:endParaRPr/>
          </a:p>
          <a:p>
            <a:pPr indent="0" lvl="0" marL="0" rtl="0" algn="l">
              <a:spcBef>
                <a:spcPts val="360"/>
              </a:spcBef>
              <a:spcAft>
                <a:spcPts val="0"/>
              </a:spcAft>
              <a:buNone/>
            </a:pPr>
            <a:r>
              <a:rPr lang="en-US"/>
              <a:t>“Severe weather can put people’s lives and property at risk. If we can predict when severe weather is likely to happen, we can help people be better prepared when it happens. In this unit, we are going to explore where, when, and why storms form and how we can predict the ways in which they might impact communities, especially by bringing heavy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the CO storm:</a:t>
            </a:r>
            <a:endParaRPr/>
          </a:p>
          <a:p>
            <a:pPr indent="-298450" lvl="0" marL="457200" rtl="0" algn="l">
              <a:lnSpc>
                <a:spcPct val="120000"/>
              </a:lnSpc>
              <a:spcBef>
                <a:spcPts val="0"/>
              </a:spcBef>
              <a:spcAft>
                <a:spcPts val="0"/>
              </a:spcAft>
              <a:buClr>
                <a:srgbClr val="222222"/>
              </a:buClr>
              <a:buSzPts val="1100"/>
              <a:buFont typeface="Arial"/>
              <a:buChar char="●"/>
            </a:pPr>
            <a:r>
              <a:rPr lang="en-US" sz="1100">
                <a:solidFill>
                  <a:srgbClr val="222222"/>
                </a:solidFill>
                <a:latin typeface="Arial"/>
                <a:ea typeface="Arial"/>
                <a:cs typeface="Arial"/>
                <a:sym typeface="Arial"/>
              </a:rPr>
              <a:t>2013 there was an unusual storm that lasted for 7 days, dropping over 15 inches of rain, causing about $2 billion worth of damages. </a:t>
            </a:r>
            <a:endParaRPr/>
          </a:p>
        </p:txBody>
      </p:sp>
      <p:sp>
        <p:nvSpPr>
          <p:cNvPr id="723" name="Google Shape;723;g55360aaa5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2" name="Shape 1932"/>
        <p:cNvGrpSpPr/>
        <p:nvPr/>
      </p:nvGrpSpPr>
      <p:grpSpPr>
        <a:xfrm>
          <a:off x="0" y="0"/>
          <a:ext cx="0" cy="0"/>
          <a:chOff x="0" y="0"/>
          <a:chExt cx="0" cy="0"/>
        </a:xfrm>
      </p:grpSpPr>
      <p:sp>
        <p:nvSpPr>
          <p:cNvPr id="1933" name="Google Shape;1933;g596c339af3_1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4" name="Google Shape;1934;g596c339af3_1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Lesson 14: Step 5 of the Student Activity Sheet</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Introduce the Global Air Circulation Diagram in </a:t>
            </a:r>
            <a:r>
              <a:rPr b="1" i="1" lang="en-US" sz="1200">
                <a:solidFill>
                  <a:schemeClr val="dk1"/>
                </a:solidFill>
                <a:latin typeface="Calibri"/>
                <a:ea typeface="Calibri"/>
                <a:cs typeface="Calibri"/>
                <a:sym typeface="Calibri"/>
              </a:rPr>
              <a:t>Lesson 14: Step 5</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Orient students to this diagram and point out that it shows how air moves around the whole world, not just in the tropics.</a:t>
            </a:r>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Have students create a model of air pressure and humidity. </a:t>
            </a:r>
            <a:r>
              <a:rPr lang="en-US" sz="1200">
                <a:solidFill>
                  <a:schemeClr val="dk1"/>
                </a:solidFill>
                <a:latin typeface="Calibri"/>
                <a:ea typeface="Calibri"/>
                <a:cs typeface="Calibri"/>
                <a:sym typeface="Calibri"/>
              </a:rPr>
              <a:t>Annotating the illustration in </a:t>
            </a:r>
            <a:r>
              <a:rPr i="1" lang="en-US" sz="1200">
                <a:solidFill>
                  <a:schemeClr val="dk1"/>
                </a:solidFill>
                <a:latin typeface="Calibri"/>
                <a:ea typeface="Calibri"/>
                <a:cs typeface="Calibri"/>
                <a:sym typeface="Calibri"/>
              </a:rPr>
              <a:t>Lesson 14: Step 5</a:t>
            </a:r>
            <a:r>
              <a:rPr lang="en-US" sz="1200">
                <a:solidFill>
                  <a:schemeClr val="dk1"/>
                </a:solidFill>
                <a:latin typeface="Calibri"/>
                <a:ea typeface="Calibri"/>
                <a:cs typeface="Calibri"/>
                <a:sym typeface="Calibri"/>
              </a:rPr>
              <a:t>, students should create a model locating the areas of low and high atmospheric pressure and the locations that are likely to be cloudy because air is rising. Use the arrows indicating air movement as clues.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Lead a class discussion about the diagram. </a:t>
            </a:r>
            <a:r>
              <a:rPr lang="en-US" sz="1200">
                <a:solidFill>
                  <a:schemeClr val="dk1"/>
                </a:solidFill>
                <a:latin typeface="Calibri"/>
                <a:ea typeface="Calibri"/>
                <a:cs typeface="Calibri"/>
                <a:sym typeface="Calibri"/>
              </a:rPr>
              <a:t>Focus students on convection near the equator and encourage students to draw on their understanding of convection from Learning Sequence 1 and high and low pressure from Learning Sequence 2 to explain air movement in tropical convection. The one important thing for students to notice in the midlatitudes at this point is that convection moves in the opposite direction. This will be revisited in Lesson 15.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Use the prompts below to guide your discussion:</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is air rising from Earth’s surface into the atmosphere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Worldwide, where is air sinking from the atmosphere to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is air moving across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do you think there are areas of high and low pressure and why?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935" name="Google Shape;1935;g596c339af3_1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2" name="Shape 1942"/>
        <p:cNvGrpSpPr/>
        <p:nvPr/>
      </p:nvGrpSpPr>
      <p:grpSpPr>
        <a:xfrm>
          <a:off x="0" y="0"/>
          <a:ext cx="0" cy="0"/>
          <a:chOff x="0" y="0"/>
          <a:chExt cx="0" cy="0"/>
        </a:xfrm>
      </p:grpSpPr>
      <p:sp>
        <p:nvSpPr>
          <p:cNvPr id="1943" name="Google Shape;1943;g596c339af3_1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4" name="Google Shape;1944;g596c339af3_1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Revisit the Learning Sequence 3 phenomenon and question: </a:t>
            </a:r>
            <a:r>
              <a:rPr lang="en-US" sz="1200">
                <a:solidFill>
                  <a:schemeClr val="dk1"/>
                </a:solidFill>
                <a:latin typeface="Calibri"/>
                <a:ea typeface="Calibri"/>
                <a:cs typeface="Calibri"/>
                <a:sym typeface="Calibri"/>
              </a:rPr>
              <a:t>Why do storms move in predictable patterns around the world? Remind students that the class is investigating air movement patterns because precipitation is moisture in the air. Remind students that we’re focusing only on air movement in the tropics for now.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Review the question that the Consensus Model will help us answer: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and why does air move in the tropics?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Take stock of ideas from the Model Idea Tracker that will help answer this question. </a:t>
            </a:r>
            <a:r>
              <a:rPr lang="en-US" sz="1200">
                <a:solidFill>
                  <a:schemeClr val="dk1"/>
                </a:solidFill>
                <a:latin typeface="Calibri"/>
                <a:ea typeface="Calibri"/>
                <a:cs typeface="Calibri"/>
                <a:sym typeface="Calibri"/>
              </a:rPr>
              <a:t>Have students nominate ideas from the Model Idea Tracker that they think will be helpful for answering this question. All of the ideas from Learning Sequence 3 will be helpful as well as some ideas from Learning Sequences 1 and 2 about warm air rising, cool air sinking, and air moving from high to low pressure.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Develop a class Consensus Model. </a:t>
            </a:r>
            <a:r>
              <a:rPr lang="en-US" sz="1200">
                <a:solidFill>
                  <a:schemeClr val="dk1"/>
                </a:solidFill>
                <a:latin typeface="Calibri"/>
                <a:ea typeface="Calibri"/>
                <a:cs typeface="Calibri"/>
                <a:sym typeface="Calibri"/>
              </a:rPr>
              <a:t>Have small groups consider ideas from the models they created in </a:t>
            </a:r>
            <a:r>
              <a:rPr i="1" lang="en-US" sz="1200">
                <a:solidFill>
                  <a:schemeClr val="dk1"/>
                </a:solidFill>
                <a:latin typeface="Calibri"/>
                <a:ea typeface="Calibri"/>
                <a:cs typeface="Calibri"/>
                <a:sym typeface="Calibri"/>
              </a:rPr>
              <a:t>Lesson 14: Step 4 and Step 5 </a:t>
            </a:r>
            <a:r>
              <a:rPr lang="en-US" sz="1200">
                <a:solidFill>
                  <a:schemeClr val="dk1"/>
                </a:solidFill>
                <a:latin typeface="Calibri"/>
                <a:ea typeface="Calibri"/>
                <a:cs typeface="Calibri"/>
                <a:sym typeface="Calibri"/>
              </a:rPr>
              <a:t>and the ideas from the Model Idea Tracker. Have each group present which ideas they propose including in the Consensus Model. As small groups present, have students discuss if they agree or disagree with the ideas in each group’s model. Come to consensus about what should be in the model and document a Consensus Model in a public space that reflects agreed upon ideas.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KEY MODEL IDEAS THAT SHOULD BE REPRESENTED IN THE CONSENSUS MODEL: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 warm air rises at the equator, it creates an area of low pressure.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Sunlight (solar radiation) is more concentrated at the equator because incoming sunlight shines directly on the equator, concentrating it in a smaller area.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Sunlight (solar radiation) is more spread out toward the poles because incoming sunlight hits the surface at an angle, spreading the light out over a larger area.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amount of concentrated solar radiation influences air temperatures; more concentrated solar radiation causes warmer air temperatures and more spread out solar radiation causes cooler air temperatures.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There are more areas where warm air is rising near the equator and more areas where cool air is sinking at 30°N and 30°S.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Cooler air moves along the surface of the Earth toward the area of low pressure to replace the rising warm air. </a:t>
            </a:r>
            <a:endParaRPr/>
          </a:p>
          <a:p>
            <a:pPr indent="-171450" lvl="0" marL="171450" rtl="0" algn="l">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Horizontal movement of air along the surface of the Earth is wind, which causes storms to move.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945" name="Google Shape;1945;g596c339af3_1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0" name="Shape 1950"/>
        <p:cNvGrpSpPr/>
        <p:nvPr/>
      </p:nvGrpSpPr>
      <p:grpSpPr>
        <a:xfrm>
          <a:off x="0" y="0"/>
          <a:ext cx="0" cy="0"/>
          <a:chOff x="0" y="0"/>
          <a:chExt cx="0" cy="0"/>
        </a:xfrm>
      </p:grpSpPr>
      <p:sp>
        <p:nvSpPr>
          <p:cNvPr id="1951" name="Google Shape;1951;g596c339af3_1_8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52" name="Google Shape;1952;g596c339af3_1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8" name="Shape 1958"/>
        <p:cNvGrpSpPr/>
        <p:nvPr/>
      </p:nvGrpSpPr>
      <p:grpSpPr>
        <a:xfrm>
          <a:off x="0" y="0"/>
          <a:ext cx="0" cy="0"/>
          <a:chOff x="0" y="0"/>
          <a:chExt cx="0" cy="0"/>
        </a:xfrm>
      </p:grpSpPr>
      <p:sp>
        <p:nvSpPr>
          <p:cNvPr id="1959" name="Google Shape;1959;g50d64725fa_1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Pass out Lesson 15 student activity sheet, balloons</a:t>
            </a:r>
            <a:endParaRPr b="1"/>
          </a:p>
          <a:p>
            <a:pPr indent="0" lvl="0" marL="0" rtl="0" algn="l">
              <a:spcBef>
                <a:spcPts val="360"/>
              </a:spcBef>
              <a:spcAft>
                <a:spcPts val="0"/>
              </a:spcAft>
              <a:buNone/>
            </a:pPr>
            <a:r>
              <a:t/>
            </a:r>
            <a:endParaRPr/>
          </a:p>
          <a:p>
            <a:pPr indent="0" lvl="0" marL="0" rtl="0" algn="l">
              <a:spcBef>
                <a:spcPts val="360"/>
              </a:spcBef>
              <a:spcAft>
                <a:spcPts val="0"/>
              </a:spcAft>
              <a:buNone/>
            </a:pPr>
            <a:r>
              <a:rPr lang="en-US"/>
              <a:t>Due to rising and sinking of air (convection) and the uneven heating of the Earth we would expect storms to move north from the equator towards the poles and then straight south again (as shown by the white arrows).  But as we saw in the video of Global Rain &amp; Snowfall, storms actually curve and twist around the Earth, in predictable patterns (as seen by the black arrows).   Why?</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With a partner, make a model of the Coriolis effect activity, follow directions on Lesson 15 sheet</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60" name="Google Shape;1960;g50d64725fa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7" name="Shape 1967"/>
        <p:cNvGrpSpPr/>
        <p:nvPr/>
      </p:nvGrpSpPr>
      <p:grpSpPr>
        <a:xfrm>
          <a:off x="0" y="0"/>
          <a:ext cx="0" cy="0"/>
          <a:chOff x="0" y="0"/>
          <a:chExt cx="0" cy="0"/>
        </a:xfrm>
      </p:grpSpPr>
      <p:sp>
        <p:nvSpPr>
          <p:cNvPr id="1968" name="Google Shape;1968;g5b37dd1c28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69" name="Google Shape;1969;g5b37dd1c28_0_7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Demonstrate our understanding of air under high pressure and low pressure. </a:t>
            </a:r>
            <a:r>
              <a:rPr lang="en-US"/>
              <a:t>Form two lines, standing back-to-back with a person from the other line.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Listen to the question the teacher asks related to the activity: </a:t>
            </a:r>
            <a:endParaRPr/>
          </a:p>
          <a:p>
            <a:pPr indent="-171450" lvl="0" marL="171450" rtl="0" algn="l">
              <a:spcBef>
                <a:spcPts val="360"/>
              </a:spcBef>
              <a:spcAft>
                <a:spcPts val="0"/>
              </a:spcAft>
              <a:buClr>
                <a:schemeClr val="dk1"/>
              </a:buClr>
              <a:buSzPts val="1200"/>
              <a:buChar char="•"/>
            </a:pPr>
            <a:r>
              <a:rPr i="1" lang="en-US"/>
              <a:t>If air at an area of high pressure is sinking, why would these other arrows move away from it? </a:t>
            </a:r>
            <a:endParaRPr/>
          </a:p>
          <a:p>
            <a:pPr indent="0" lvl="0" marL="0" rtl="0" algn="l">
              <a:spcBef>
                <a:spcPts val="360"/>
              </a:spcBef>
              <a:spcAft>
                <a:spcPts val="0"/>
              </a:spcAft>
              <a:buNone/>
            </a:pPr>
            <a:br>
              <a:rPr lang="en-US"/>
            </a:br>
            <a:r>
              <a:rPr lang="en-US"/>
              <a:t>Reflect individually for about 30 seconds. </a:t>
            </a:r>
            <a:endParaRPr/>
          </a:p>
          <a:p>
            <a:pPr indent="0" lvl="0" marL="0" rtl="0" algn="l">
              <a:spcBef>
                <a:spcPts val="360"/>
              </a:spcBef>
              <a:spcAft>
                <a:spcPts val="0"/>
              </a:spcAft>
              <a:buNone/>
            </a:pPr>
            <a:r>
              <a:rPr lang="en-US"/>
              <a:t>Then say: </a:t>
            </a:r>
            <a:r>
              <a:rPr i="1" lang="en-US"/>
              <a:t>Turn. </a:t>
            </a:r>
            <a:endParaRPr/>
          </a:p>
          <a:p>
            <a:pPr indent="0" lvl="0" marL="0" rtl="0" algn="l">
              <a:spcBef>
                <a:spcPts val="360"/>
              </a:spcBef>
              <a:spcAft>
                <a:spcPts val="0"/>
              </a:spcAft>
              <a:buNone/>
            </a:pPr>
            <a:r>
              <a:rPr lang="en-US"/>
              <a:t>Students discuss their reflections with the student with whom they were back-to-back. </a:t>
            </a:r>
            <a:endParaRPr/>
          </a:p>
          <a:p>
            <a:pPr indent="0" lvl="0" marL="0" rtl="0" algn="l">
              <a:spcBef>
                <a:spcPts val="360"/>
              </a:spcBef>
              <a:spcAft>
                <a:spcPts val="0"/>
              </a:spcAft>
              <a:buNone/>
            </a:pPr>
            <a:r>
              <a:rPr lang="en-US"/>
              <a:t>Because of the Coriolis effect…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Storms move counter-clockwise in the northern hemisphere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Storms move clockwise in the southern hemisphere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Prevailing winds in three areas of convection N and S of the equator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Where would areas of High and Low pressure be?</a:t>
            </a:r>
            <a:endParaRPr/>
          </a:p>
          <a:p>
            <a:pPr indent="-317500" lvl="0" marL="914400" rtl="0" algn="l">
              <a:spcBef>
                <a:spcPts val="360"/>
              </a:spcBef>
              <a:spcAft>
                <a:spcPts val="0"/>
              </a:spcAft>
              <a:buClr>
                <a:schemeClr val="dk1"/>
              </a:buClr>
              <a:buSzPts val="1400"/>
              <a:buChar char="●"/>
            </a:pPr>
            <a:r>
              <a:rPr lang="en-US"/>
              <a:t>where warm air is rising= low</a:t>
            </a:r>
            <a:endParaRPr/>
          </a:p>
          <a:p>
            <a:pPr indent="-317500" lvl="0" marL="914400" rtl="0" algn="l">
              <a:spcBef>
                <a:spcPts val="0"/>
              </a:spcBef>
              <a:spcAft>
                <a:spcPts val="0"/>
              </a:spcAft>
              <a:buClr>
                <a:schemeClr val="dk1"/>
              </a:buClr>
              <a:buSzPts val="1400"/>
              <a:buChar char="●"/>
            </a:pPr>
            <a:r>
              <a:rPr lang="en-US"/>
              <a:t>where cool air is sinking= high</a:t>
            </a:r>
            <a:endParaRPr/>
          </a:p>
          <a:p>
            <a:pPr indent="0" lvl="0" marL="0" rtl="0" algn="l">
              <a:spcBef>
                <a:spcPts val="360"/>
              </a:spcBef>
              <a:spcAft>
                <a:spcPts val="0"/>
              </a:spcAft>
              <a:buClr>
                <a:schemeClr val="dk1"/>
              </a:buClr>
              <a:buSzPts val="1100"/>
              <a:buFont typeface="Arial"/>
              <a:buNone/>
            </a:pPr>
            <a:r>
              <a:rPr lang="en-US"/>
              <a:t>Prevailing winds: 3 areas of convection N of equator &amp; 3 areas of convection S of equator</a:t>
            </a:r>
            <a:endParaRPr/>
          </a:p>
          <a:p>
            <a:pPr indent="-317500" lvl="0" marL="457200" rtl="0" algn="l">
              <a:spcBef>
                <a:spcPts val="360"/>
              </a:spcBef>
              <a:spcAft>
                <a:spcPts val="0"/>
              </a:spcAft>
              <a:buClr>
                <a:schemeClr val="dk1"/>
              </a:buClr>
              <a:buSzPts val="1400"/>
              <a:buChar char="●"/>
            </a:pPr>
            <a:r>
              <a:rPr lang="en-US"/>
              <a:t>storms move towards the equator between the midlatitudes &amp; equator; storms move towards the poles above/below that, and then back towards the equator from the poles</a:t>
            </a:r>
            <a:endParaRPr/>
          </a:p>
        </p:txBody>
      </p:sp>
      <p:sp>
        <p:nvSpPr>
          <p:cNvPr id="1970" name="Google Shape;1970;g5b37dd1c28_0_7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5" name="Shape 1975"/>
        <p:cNvGrpSpPr/>
        <p:nvPr/>
      </p:nvGrpSpPr>
      <p:grpSpPr>
        <a:xfrm>
          <a:off x="0" y="0"/>
          <a:ext cx="0" cy="0"/>
          <a:chOff x="0" y="0"/>
          <a:chExt cx="0" cy="0"/>
        </a:xfrm>
      </p:grpSpPr>
      <p:sp>
        <p:nvSpPr>
          <p:cNvPr id="1976" name="Google Shape;1976;g596c339af3_1_6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should we now add to our Model Idea tracker?</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can take in more water vapor than cool air</a:t>
            </a:r>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As the warm air mass moves up, it cools and moisture in the air condenses, forming clouds, which can lead to  precipitation.</a:t>
            </a:r>
            <a:endParaRPr/>
          </a:p>
          <a:p>
            <a:pPr indent="-317500" lvl="0" marL="457200" rtl="0" algn="l">
              <a:spcBef>
                <a:spcPts val="360"/>
              </a:spcBef>
              <a:spcAft>
                <a:spcPts val="0"/>
              </a:spcAft>
              <a:buClr>
                <a:srgbClr val="1155CC"/>
              </a:buClr>
              <a:buSzPts val="1400"/>
              <a:buAutoNum type="arabicPeriod"/>
            </a:pPr>
            <a:r>
              <a:rPr lang="en-US">
                <a:solidFill>
                  <a:srgbClr val="1155CC"/>
                </a:solidFill>
              </a:rPr>
              <a:t>Air moves from high to low pressure</a:t>
            </a:r>
            <a:endParaRPr>
              <a:solidFill>
                <a:srgbClr val="1155CC"/>
              </a:solidFill>
            </a:endParaRPr>
          </a:p>
          <a:p>
            <a:pPr indent="-317500" lvl="0" marL="457200" rtl="0" algn="l">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p>
          <a:p>
            <a:pPr indent="-304800" lvl="0" marL="457200" rtl="0" algn="l">
              <a:spcBef>
                <a:spcPts val="0"/>
              </a:spcBef>
              <a:spcAft>
                <a:spcPts val="0"/>
              </a:spcAft>
              <a:buClr>
                <a:srgbClr val="FF9900"/>
              </a:buClr>
              <a:buSzPts val="1200"/>
              <a:buAutoNum type="arabicPeriod"/>
            </a:pPr>
            <a:r>
              <a:rPr lang="en-US">
                <a:solidFill>
                  <a:srgbClr val="FF9900"/>
                </a:solidFill>
              </a:rPr>
              <a:t>Air temperature increases in places with more concentrated solar radiation (the Equator) and decreases in places with less concentrated solar radiation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In the tropics, air moves across Earth’s surface towards the equator due to convection.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 Air deflects across the Earth’s surface due to the Earth’s rotation (east to west in the tropics, west to east in the midlatitudes)</a:t>
            </a:r>
            <a:endParaRPr>
              <a:solidFill>
                <a:srgbClr val="FF9900"/>
              </a:solidFill>
            </a:endParaRPr>
          </a:p>
          <a:p>
            <a:pPr indent="0" lvl="0" marL="457200" rtl="0" algn="l">
              <a:spcBef>
                <a:spcPts val="360"/>
              </a:spcBef>
              <a:spcAft>
                <a:spcPts val="0"/>
              </a:spcAft>
              <a:buNone/>
            </a:pPr>
            <a:r>
              <a:t/>
            </a:r>
            <a:endParaRPr/>
          </a:p>
        </p:txBody>
      </p:sp>
      <p:sp>
        <p:nvSpPr>
          <p:cNvPr id="1977" name="Google Shape;1977;g596c339af3_1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3" name="Shape 1983"/>
        <p:cNvGrpSpPr/>
        <p:nvPr/>
      </p:nvGrpSpPr>
      <p:grpSpPr>
        <a:xfrm>
          <a:off x="0" y="0"/>
          <a:ext cx="0" cy="0"/>
          <a:chOff x="0" y="0"/>
          <a:chExt cx="0" cy="0"/>
        </a:xfrm>
      </p:grpSpPr>
      <p:sp>
        <p:nvSpPr>
          <p:cNvPr id="1984" name="Google Shape;1984;g596c339af3_1_8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5" name="Google Shape;1985;g596c339af3_1_8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Lesson 15: Step 3 of the Student Activity Sheet</a:t>
            </a:r>
            <a:br>
              <a:rPr lang="en-US" sz="1200">
                <a:solidFill>
                  <a:schemeClr val="dk1"/>
                </a:solidFill>
                <a:latin typeface="Calibri"/>
                <a:ea typeface="Calibri"/>
                <a:cs typeface="Calibri"/>
                <a:sym typeface="Calibri"/>
              </a:rPr>
            </a:br>
            <a:endParaRPr/>
          </a:p>
          <a:p>
            <a:pPr indent="0" lvl="0" marL="0" rtl="0" algn="l">
              <a:spcBef>
                <a:spcPts val="0"/>
              </a:spcBef>
              <a:spcAft>
                <a:spcPts val="0"/>
              </a:spcAft>
              <a:buNone/>
            </a:pPr>
            <a:r>
              <a:rPr lang="en-US"/>
              <a:t>U</a:t>
            </a:r>
            <a:r>
              <a:rPr lang="en-US" sz="1200">
                <a:solidFill>
                  <a:schemeClr val="dk1"/>
                </a:solidFill>
                <a:latin typeface="Calibri"/>
                <a:ea typeface="Calibri"/>
                <a:cs typeface="Calibri"/>
                <a:sym typeface="Calibri"/>
              </a:rPr>
              <a:t>se their model and new ideas about the Coriolis effect to record an explanation that describes where it is likely that storms will originate in the Philippines and where they live.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US"/>
              <a:t>Share out.</a:t>
            </a:r>
            <a:endParaRPr/>
          </a:p>
          <a:p>
            <a:pPr indent="0" lvl="0" marL="0" rtl="0" algn="l">
              <a:spcBef>
                <a:spcPts val="360"/>
              </a:spcBef>
              <a:spcAft>
                <a:spcPts val="0"/>
              </a:spcAft>
              <a:buNone/>
            </a:pPr>
            <a:r>
              <a:t/>
            </a:r>
            <a:endParaRPr/>
          </a:p>
        </p:txBody>
      </p:sp>
      <p:sp>
        <p:nvSpPr>
          <p:cNvPr id="1986" name="Google Shape;1986;g596c339af3_1_8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3" name="Shape 1993"/>
        <p:cNvGrpSpPr/>
        <p:nvPr/>
      </p:nvGrpSpPr>
      <p:grpSpPr>
        <a:xfrm>
          <a:off x="0" y="0"/>
          <a:ext cx="0" cy="0"/>
          <a:chOff x="0" y="0"/>
          <a:chExt cx="0" cy="0"/>
        </a:xfrm>
      </p:grpSpPr>
      <p:sp>
        <p:nvSpPr>
          <p:cNvPr id="1994" name="Google Shape;1994;g596c339af3_1_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5" name="Google Shape;1995;g596c339af3_1_9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Think Pair Share</a:t>
            </a:r>
            <a:endParaRPr b="1"/>
          </a:p>
          <a:p>
            <a:pPr indent="0" lvl="0" marL="0" rtl="0" algn="l">
              <a:spcBef>
                <a:spcPts val="0"/>
              </a:spcBef>
              <a:spcAft>
                <a:spcPts val="0"/>
              </a:spcAft>
              <a:buNone/>
            </a:pPr>
            <a:r>
              <a:t/>
            </a:r>
            <a:endParaRPr b="1"/>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How weather affects us.</a:t>
            </a:r>
            <a:endParaRPr i="1">
              <a:solidFill>
                <a:srgbClr val="595857"/>
              </a:solidFill>
              <a:latin typeface="Open Sans"/>
              <a:ea typeface="Open Sans"/>
              <a:cs typeface="Open Sans"/>
              <a:sym typeface="Open Sans"/>
            </a:endParaRPr>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Why being able to anticipate where storms come from is important for communities.</a:t>
            </a:r>
            <a:r>
              <a:rPr lang="en-US">
                <a:solidFill>
                  <a:srgbClr val="595857"/>
                </a:solidFill>
                <a:latin typeface="Open Sans"/>
                <a:ea typeface="Open Sans"/>
                <a:cs typeface="Open Sans"/>
                <a:sym typeface="Open Sans"/>
              </a:rPr>
              <a:t> </a:t>
            </a:r>
            <a:endParaRPr>
              <a:solidFill>
                <a:srgbClr val="595857"/>
              </a:solidFill>
              <a:latin typeface="Open Sans"/>
              <a:ea typeface="Open Sans"/>
              <a:cs typeface="Open Sans"/>
              <a:sym typeface="Open Sans"/>
            </a:endParaRPr>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Using our understanding of weather to prepare for storms.</a:t>
            </a:r>
            <a:endParaRPr/>
          </a:p>
        </p:txBody>
      </p:sp>
      <p:sp>
        <p:nvSpPr>
          <p:cNvPr id="1996" name="Google Shape;1996;g596c339af3_1_9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2" name="Shape 2002"/>
        <p:cNvGrpSpPr/>
        <p:nvPr/>
      </p:nvGrpSpPr>
      <p:grpSpPr>
        <a:xfrm>
          <a:off x="0" y="0"/>
          <a:ext cx="0" cy="0"/>
          <a:chOff x="0" y="0"/>
          <a:chExt cx="0" cy="0"/>
        </a:xfrm>
      </p:grpSpPr>
      <p:sp>
        <p:nvSpPr>
          <p:cNvPr id="2003" name="Google Shape;2003;g558c595955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As we complete Learning Sequence 3, let’s take a moment to revisit our Driving Question Board…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What questions we can answer now?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What could we do with any unanswered questions at this time?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04" name="Google Shape;2004;g558c59595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1" name="Shape 2011"/>
        <p:cNvGrpSpPr/>
        <p:nvPr/>
      </p:nvGrpSpPr>
      <p:grpSpPr>
        <a:xfrm>
          <a:off x="0" y="0"/>
          <a:ext cx="0" cy="0"/>
          <a:chOff x="0" y="0"/>
          <a:chExt cx="0" cy="0"/>
        </a:xfrm>
      </p:grpSpPr>
      <p:sp>
        <p:nvSpPr>
          <p:cNvPr id="2012" name="Google Shape;2012;g5f8011b453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5f8011b453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Turn to pg.101 in Teacher Guide, look over list of misconceptions common during this learning sequence. Hold a discussion around strategies to address misconceptions.</a:t>
            </a:r>
            <a:endParaRPr/>
          </a:p>
        </p:txBody>
      </p:sp>
      <p:sp>
        <p:nvSpPr>
          <p:cNvPr id="2014" name="Google Shape;2014;g5f8011b453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554f04c9ff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Watch video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Discussion: us using Talk Moves checklist questioning when applicable. </a:t>
            </a:r>
            <a:r>
              <a:rPr b="1" lang="en-US" sz="1100">
                <a:solidFill>
                  <a:srgbClr val="980000"/>
                </a:solidFill>
                <a:latin typeface="Arial"/>
                <a:ea typeface="Arial"/>
                <a:cs typeface="Arial"/>
                <a:sym typeface="Arial"/>
              </a:rPr>
              <a:t>Record ideas on chart paper</a:t>
            </a:r>
            <a:endParaRPr>
              <a:solidFill>
                <a:srgbClr val="980000"/>
              </a:solidFill>
            </a:endParaRPr>
          </a:p>
          <a:p>
            <a:pPr indent="-317500" lvl="0" marL="457200" rtl="0" algn="l">
              <a:spcBef>
                <a:spcPts val="36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317500" lvl="0" marL="457200" rtl="0" algn="l">
              <a:spcBef>
                <a:spcPts val="0"/>
              </a:spcBef>
              <a:spcAft>
                <a:spcPts val="0"/>
              </a:spcAft>
              <a:buClr>
                <a:schemeClr val="dk1"/>
              </a:buClr>
              <a:buSzPts val="1400"/>
              <a:buChar char="●"/>
            </a:pPr>
            <a:r>
              <a:rPr lang="en-US"/>
              <a:t>With our first group share-out, I’d like us to try using the Sentence stems as a way to support discussion with our students, which they will be doing a lot of in GLOBE Weather. (Questioning/Discussing/Argumentation are science practices!)</a:t>
            </a:r>
            <a:endParaRPr/>
          </a:p>
          <a:p>
            <a:pPr indent="0" lvl="0" marL="0" rtl="0" algn="l">
              <a:spcBef>
                <a:spcPts val="360"/>
              </a:spcBef>
              <a:spcAft>
                <a:spcPts val="0"/>
              </a:spcAft>
              <a:buNone/>
            </a:pPr>
            <a:r>
              <a:rPr lang="en-US"/>
              <a:t>Prompts:</a:t>
            </a:r>
            <a:endParaRPr/>
          </a:p>
          <a:p>
            <a:pPr indent="-317500" lvl="0" marL="457200" rtl="0" algn="l">
              <a:spcBef>
                <a:spcPts val="360"/>
              </a:spcBef>
              <a:spcAft>
                <a:spcPts val="0"/>
              </a:spcAft>
              <a:buSzPts val="1400"/>
              <a:buChar char="●"/>
            </a:pPr>
            <a:r>
              <a:rPr lang="en-US"/>
              <a:t>What did you hear in the video about the causes of the precipitation?</a:t>
            </a:r>
            <a:endParaRPr/>
          </a:p>
          <a:p>
            <a:pPr indent="-317500" lvl="0" marL="457200" rtl="0" algn="l">
              <a:spcBef>
                <a:spcPts val="0"/>
              </a:spcBef>
              <a:spcAft>
                <a:spcPts val="0"/>
              </a:spcAft>
              <a:buSzPts val="1400"/>
              <a:buChar char="●"/>
            </a:pPr>
            <a:r>
              <a:rPr lang="en-US"/>
              <a:t>Where did all the moisture over CO come from?</a:t>
            </a:r>
            <a:endParaRPr/>
          </a:p>
          <a:p>
            <a:pPr indent="-317500" lvl="0" marL="457200" rtl="0" algn="l">
              <a:spcBef>
                <a:spcPts val="0"/>
              </a:spcBef>
              <a:spcAft>
                <a:spcPts val="0"/>
              </a:spcAft>
              <a:buSzPts val="1400"/>
              <a:buChar char="●"/>
            </a:pPr>
            <a:r>
              <a:rPr lang="en-US"/>
              <a:t>What had to happen to make that moisture turn into rain?</a:t>
            </a:r>
            <a:endParaRPr/>
          </a:p>
          <a:p>
            <a:pPr indent="0" lvl="0" marL="0" rtl="0" algn="l">
              <a:lnSpc>
                <a:spcPct val="115000"/>
              </a:lnSpc>
              <a:spcBef>
                <a:spcPts val="0"/>
              </a:spcBef>
              <a:spcAft>
                <a:spcPts val="0"/>
              </a:spcAft>
              <a:buNone/>
            </a:pPr>
            <a:r>
              <a:t/>
            </a:r>
            <a:endParaRPr/>
          </a:p>
          <a:p>
            <a:pPr indent="0" lvl="0" marL="0" rtl="0" algn="l">
              <a:spcBef>
                <a:spcPts val="360"/>
              </a:spcBef>
              <a:spcAft>
                <a:spcPts val="0"/>
              </a:spcAft>
              <a:buNone/>
            </a:pPr>
            <a:r>
              <a:rPr lang="en-US"/>
              <a:t>Make sure to focus on what caused the rainstorm (not the flood). “Is that a cause of the storm or an effect from the storm?”</a:t>
            </a:r>
            <a:endParaRPr/>
          </a:p>
        </p:txBody>
      </p:sp>
      <p:sp>
        <p:nvSpPr>
          <p:cNvPr id="731" name="Google Shape;731;g554f04c9f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9" name="Shape 2019"/>
        <p:cNvGrpSpPr/>
        <p:nvPr/>
      </p:nvGrpSpPr>
      <p:grpSpPr>
        <a:xfrm>
          <a:off x="0" y="0"/>
          <a:ext cx="0" cy="0"/>
          <a:chOff x="0" y="0"/>
          <a:chExt cx="0" cy="0"/>
        </a:xfrm>
      </p:grpSpPr>
      <p:sp>
        <p:nvSpPr>
          <p:cNvPr id="2020" name="Google Shape;2020;g5f8011b45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5f8011b453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2022" name="Google Shape;2022;g5f8011b453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7" name="Shape 2027"/>
        <p:cNvGrpSpPr/>
        <p:nvPr/>
      </p:nvGrpSpPr>
      <p:grpSpPr>
        <a:xfrm>
          <a:off x="0" y="0"/>
          <a:ext cx="0" cy="0"/>
          <a:chOff x="0" y="0"/>
          <a:chExt cx="0" cy="0"/>
        </a:xfrm>
      </p:grpSpPr>
      <p:sp>
        <p:nvSpPr>
          <p:cNvPr id="2028" name="Google Shape;2028;g598a833d90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29" name="Google Shape;2029;g598a833d9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5" name="Shape 2035"/>
        <p:cNvGrpSpPr/>
        <p:nvPr/>
      </p:nvGrpSpPr>
      <p:grpSpPr>
        <a:xfrm>
          <a:off x="0" y="0"/>
          <a:ext cx="0" cy="0"/>
          <a:chOff x="0" y="0"/>
          <a:chExt cx="0" cy="0"/>
        </a:xfrm>
      </p:grpSpPr>
      <p:sp>
        <p:nvSpPr>
          <p:cNvPr id="2036" name="Google Shape;2036;g50d64725fa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50d64725fa_1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Culminating Task</a:t>
            </a:r>
            <a:endParaRPr/>
          </a:p>
          <a:p>
            <a:pPr indent="0" lvl="0" marL="0" rtl="0" algn="l">
              <a:spcBef>
                <a:spcPts val="360"/>
              </a:spcBef>
              <a:spcAft>
                <a:spcPts val="0"/>
              </a:spcAft>
              <a:buNone/>
            </a:pPr>
            <a:r>
              <a:rPr lang="en-US"/>
              <a:t>We apply our learnings about weather and storms to a new type of storm--- snow storm!</a:t>
            </a:r>
            <a:endParaRPr/>
          </a:p>
        </p:txBody>
      </p:sp>
      <p:sp>
        <p:nvSpPr>
          <p:cNvPr id="2038" name="Google Shape;2038;g50d64725fa_1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4" name="Shape 2044"/>
        <p:cNvGrpSpPr/>
        <p:nvPr/>
      </p:nvGrpSpPr>
      <p:grpSpPr>
        <a:xfrm>
          <a:off x="0" y="0"/>
          <a:ext cx="0" cy="0"/>
          <a:chOff x="0" y="0"/>
          <a:chExt cx="0" cy="0"/>
        </a:xfrm>
      </p:grpSpPr>
      <p:sp>
        <p:nvSpPr>
          <p:cNvPr id="2045" name="Google Shape;2045;g50d64725fa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the California storm (Winter Storm Quid)</a:t>
            </a:r>
            <a:endParaRPr/>
          </a:p>
          <a:p>
            <a:pPr indent="0" lvl="0" marL="0" rtl="0" algn="l">
              <a:spcBef>
                <a:spcPts val="360"/>
              </a:spcBef>
              <a:spcAft>
                <a:spcPts val="0"/>
              </a:spcAft>
              <a:buNone/>
            </a:pPr>
            <a:r>
              <a:rPr lang="en-US"/>
              <a:t>Read the forecast aloud. </a:t>
            </a:r>
            <a:endParaRPr/>
          </a:p>
          <a:p>
            <a:pPr indent="0" lvl="0" marL="0" rtl="0" algn="l">
              <a:spcBef>
                <a:spcPts val="360"/>
              </a:spcBef>
              <a:spcAft>
                <a:spcPts val="0"/>
              </a:spcAft>
              <a:buNone/>
            </a:pPr>
            <a:r>
              <a:rPr lang="en-US"/>
              <a:t>Remember, to cause precipitation storms need 2 things: </a:t>
            </a:r>
            <a:endParaRPr/>
          </a:p>
          <a:p>
            <a:pPr indent="-317500" lvl="0" marL="457200" rtl="0" algn="l">
              <a:spcBef>
                <a:spcPts val="360"/>
              </a:spcBef>
              <a:spcAft>
                <a:spcPts val="0"/>
              </a:spcAft>
              <a:buSzPts val="1400"/>
              <a:buAutoNum type="arabicPeriod"/>
            </a:pPr>
            <a:r>
              <a:rPr lang="en-US"/>
              <a:t>Rising cooling air</a:t>
            </a:r>
            <a:endParaRPr/>
          </a:p>
          <a:p>
            <a:pPr indent="-317500" lvl="0" marL="457200" rtl="0" algn="l">
              <a:spcBef>
                <a:spcPts val="0"/>
              </a:spcBef>
              <a:spcAft>
                <a:spcPts val="0"/>
              </a:spcAft>
              <a:buSzPts val="1400"/>
              <a:buAutoNum type="arabicPeriod"/>
            </a:pPr>
            <a:r>
              <a:rPr lang="en-US"/>
              <a:t>Moisture</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Where did the moisture come from? </a:t>
            </a:r>
            <a:endParaRPr/>
          </a:p>
          <a:p>
            <a:pPr indent="0" lvl="0" marL="0" rtl="0" algn="l">
              <a:spcBef>
                <a:spcPts val="360"/>
              </a:spcBef>
              <a:spcAft>
                <a:spcPts val="0"/>
              </a:spcAft>
              <a:buClr>
                <a:schemeClr val="dk1"/>
              </a:buClr>
              <a:buSzPts val="1100"/>
              <a:buFont typeface="Arial"/>
              <a:buNone/>
            </a:pPr>
            <a:r>
              <a:rPr lang="en-US"/>
              <a:t>Which direction is the CA storm moving?</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46" name="Google Shape;2046;g50d64725fa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4" name="Shape 2054"/>
        <p:cNvGrpSpPr/>
        <p:nvPr/>
      </p:nvGrpSpPr>
      <p:grpSpPr>
        <a:xfrm>
          <a:off x="0" y="0"/>
          <a:ext cx="0" cy="0"/>
          <a:chOff x="0" y="0"/>
          <a:chExt cx="0" cy="0"/>
        </a:xfrm>
      </p:grpSpPr>
      <p:sp>
        <p:nvSpPr>
          <p:cNvPr id="2055" name="Google Shape;2055;g50d64725fa_1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Heavenly is at higher elevation than South Lake Tahoe, and we learned in Learning Sequence 1 that air temperature decreases as altitude increases. Lower temperatures would allow for snow instead of rain.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56" name="Google Shape;2056;g50d64725fa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4" name="Shape 2064"/>
        <p:cNvGrpSpPr/>
        <p:nvPr/>
      </p:nvGrpSpPr>
      <p:grpSpPr>
        <a:xfrm>
          <a:off x="0" y="0"/>
          <a:ext cx="0" cy="0"/>
          <a:chOff x="0" y="0"/>
          <a:chExt cx="0" cy="0"/>
        </a:xfrm>
      </p:grpSpPr>
      <p:sp>
        <p:nvSpPr>
          <p:cNvPr id="2065" name="Google Shape;2065;g5f9b4eb33f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your table.</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highlight>
                  <a:srgbClr val="FFFF00"/>
                </a:highlight>
              </a:rPr>
              <a:t>A source of humidity/moisture is needed to have a stormy day</a:t>
            </a:r>
            <a:endParaRPr>
              <a:solidFill>
                <a:srgbClr val="980000"/>
              </a:solidFill>
              <a:highlight>
                <a:srgbClr val="FFFF00"/>
              </a:highlight>
            </a:endParaRPr>
          </a:p>
          <a:p>
            <a:pPr indent="-317500" lvl="0" marL="457200" rtl="0" algn="l">
              <a:spcBef>
                <a:spcPts val="0"/>
              </a:spcBef>
              <a:spcAft>
                <a:spcPts val="0"/>
              </a:spcAft>
              <a:buClr>
                <a:srgbClr val="980000"/>
              </a:buClr>
              <a:buSzPts val="1400"/>
              <a:buAutoNum type="arabicPeriod"/>
            </a:pPr>
            <a:r>
              <a:rPr lang="en-US">
                <a:solidFill>
                  <a:srgbClr val="980000"/>
                </a:solidFill>
                <a:highlight>
                  <a:srgbClr val="FFFF00"/>
                </a:highlight>
              </a:rPr>
              <a:t>Warm air rises and cool air sinks</a:t>
            </a:r>
            <a:endParaRPr>
              <a:solidFill>
                <a:srgbClr val="980000"/>
              </a:solidFill>
              <a:highlight>
                <a:srgbClr val="FFFF00"/>
              </a:highlight>
            </a:endParaRPr>
          </a:p>
          <a:p>
            <a:pPr indent="-317500" lvl="0" marL="457200" rtl="0" algn="l">
              <a:spcBef>
                <a:spcPts val="0"/>
              </a:spcBef>
              <a:spcAft>
                <a:spcPts val="0"/>
              </a:spcAft>
              <a:buClr>
                <a:srgbClr val="980000"/>
              </a:buClr>
              <a:buSzPts val="1400"/>
              <a:buAutoNum type="arabicPeriod"/>
            </a:pPr>
            <a:r>
              <a:rPr lang="en-US">
                <a:solidFill>
                  <a:srgbClr val="980000"/>
                </a:solidFill>
                <a:highlight>
                  <a:srgbClr val="FFFF00"/>
                </a:highlight>
              </a:rPr>
              <a:t>Warm air can take in more water vapor than cool air</a:t>
            </a:r>
            <a:endParaRPr>
              <a:highlight>
                <a:srgbClr val="FFFF00"/>
              </a:highlight>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As the warm air mass moves up, it cools and moisture in the air condenses, forming clouds, which can lead to  precipitation.</a:t>
            </a:r>
            <a:endParaRPr/>
          </a:p>
          <a:p>
            <a:pPr indent="-317500" lvl="0" marL="457200" rtl="0" algn="l">
              <a:spcBef>
                <a:spcPts val="360"/>
              </a:spcBef>
              <a:spcAft>
                <a:spcPts val="0"/>
              </a:spcAft>
              <a:buClr>
                <a:srgbClr val="1155CC"/>
              </a:buClr>
              <a:buSzPts val="1400"/>
              <a:buAutoNum type="arabicPeriod"/>
            </a:pPr>
            <a:r>
              <a:rPr lang="en-US">
                <a:solidFill>
                  <a:srgbClr val="1155CC"/>
                </a:solidFill>
                <a:highlight>
                  <a:srgbClr val="FFFF00"/>
                </a:highlight>
              </a:rPr>
              <a:t>Air moves from high to low pressure</a:t>
            </a:r>
            <a:endParaRPr>
              <a:solidFill>
                <a:srgbClr val="1155CC"/>
              </a:solidFill>
              <a:highlight>
                <a:srgbClr val="FFFF00"/>
              </a:highlight>
            </a:endParaRPr>
          </a:p>
          <a:p>
            <a:pPr indent="-317500" lvl="0" marL="457200" rtl="0" algn="l">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p>
          <a:p>
            <a:pPr indent="-304800" lvl="0" marL="457200" rtl="0" algn="l">
              <a:spcBef>
                <a:spcPts val="0"/>
              </a:spcBef>
              <a:spcAft>
                <a:spcPts val="0"/>
              </a:spcAft>
              <a:buClr>
                <a:srgbClr val="FF9900"/>
              </a:buClr>
              <a:buSzPts val="1200"/>
              <a:buAutoNum type="arabicPeriod"/>
            </a:pPr>
            <a:r>
              <a:rPr lang="en-US">
                <a:solidFill>
                  <a:srgbClr val="FF9900"/>
                </a:solidFill>
              </a:rPr>
              <a:t>Air temperature increases in places with more concentrated solar radiation (the Equator) and decreases in places with less concentrated solar radiation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In the tropics, air moves across Earth’s surface towards the equator due to convection.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 Air deflects across the Earth’s surface due to the Earth’s rotation (east to west in the tropics, west to east in the midlatitudes)</a:t>
            </a:r>
            <a:endParaRPr>
              <a:solidFill>
                <a:srgbClr val="FF9900"/>
              </a:solidFill>
            </a:endParaRPr>
          </a:p>
          <a:p>
            <a:pPr indent="0" lvl="0" marL="457200" rtl="0" algn="l">
              <a:spcBef>
                <a:spcPts val="360"/>
              </a:spcBef>
              <a:spcAft>
                <a:spcPts val="0"/>
              </a:spcAft>
              <a:buNone/>
            </a:pPr>
            <a:r>
              <a:t/>
            </a:r>
            <a:endParaRPr/>
          </a:p>
        </p:txBody>
      </p:sp>
      <p:sp>
        <p:nvSpPr>
          <p:cNvPr id="2066" name="Google Shape;2066;g5f9b4eb33f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2" name="Shape 2072"/>
        <p:cNvGrpSpPr/>
        <p:nvPr/>
      </p:nvGrpSpPr>
      <p:grpSpPr>
        <a:xfrm>
          <a:off x="0" y="0"/>
          <a:ext cx="0" cy="0"/>
          <a:chOff x="0" y="0"/>
          <a:chExt cx="0" cy="0"/>
        </a:xfrm>
      </p:grpSpPr>
      <p:sp>
        <p:nvSpPr>
          <p:cNvPr id="2073" name="Google Shape;2073;g50d64725fa_1_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Pass out Culminating Task 2 sheets</a:t>
            </a:r>
            <a:endParaRPr b="1"/>
          </a:p>
          <a:p>
            <a:pPr indent="0" lvl="0" marL="0" rtl="0" algn="l">
              <a:spcBef>
                <a:spcPts val="360"/>
              </a:spcBef>
              <a:spcAft>
                <a:spcPts val="0"/>
              </a:spcAft>
              <a:buNone/>
            </a:pPr>
            <a:r>
              <a:t/>
            </a:r>
            <a:endParaRPr b="1"/>
          </a:p>
          <a:p>
            <a:pPr indent="0" lvl="0" marL="0" rtl="0" algn="l">
              <a:spcBef>
                <a:spcPts val="360"/>
              </a:spcBef>
              <a:spcAft>
                <a:spcPts val="0"/>
              </a:spcAft>
              <a:buNone/>
            </a:pPr>
            <a:r>
              <a:rPr lang="en-US"/>
              <a:t>Here we see the path of the storm front over several days. As the storm moves inland from the west to the east, it becomes cold enough to snow in Nevada.  The question we investigate now is why do some areas get more snow than others? And further, why did some areas get no snow at all?</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Complete Steps 1-4 in small groups.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74" name="Google Shape;2074;g50d64725fa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1" name="Shape 2081"/>
        <p:cNvGrpSpPr/>
        <p:nvPr/>
      </p:nvGrpSpPr>
      <p:grpSpPr>
        <a:xfrm>
          <a:off x="0" y="0"/>
          <a:ext cx="0" cy="0"/>
          <a:chOff x="0" y="0"/>
          <a:chExt cx="0" cy="0"/>
        </a:xfrm>
      </p:grpSpPr>
      <p:sp>
        <p:nvSpPr>
          <p:cNvPr id="2082" name="Google Shape;2082;g50d64725fa_1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solidFill>
                  <a:srgbClr val="595857"/>
                </a:solidFill>
                <a:latin typeface="Open Sans"/>
                <a:ea typeface="Open Sans"/>
                <a:cs typeface="Open Sans"/>
                <a:sym typeface="Open Sans"/>
              </a:rPr>
              <a:t>How does the humidity data help you understand why it snowed in some places but not in others?</a:t>
            </a:r>
            <a:endParaRPr sz="1100">
              <a:solidFill>
                <a:srgbClr val="595857"/>
              </a:solidFill>
              <a:latin typeface="Open Sans"/>
              <a:ea typeface="Open Sans"/>
              <a:cs typeface="Open Sans"/>
              <a:sym typeface="Open Sans"/>
            </a:endParaRPr>
          </a:p>
          <a:p>
            <a:pPr indent="-317500" lvl="0" marL="457200" rtl="0" algn="l">
              <a:spcBef>
                <a:spcPts val="360"/>
              </a:spcBef>
              <a:spcAft>
                <a:spcPts val="0"/>
              </a:spcAft>
              <a:buSzPts val="1400"/>
              <a:buChar char="●"/>
            </a:pPr>
            <a:r>
              <a:rPr lang="en-US"/>
              <a:t>Places with high humidity &amp; near the L pressure area would get snow.</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83" name="Google Shape;2083;g50d64725fa_1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0" name="Shape 2100"/>
        <p:cNvGrpSpPr/>
        <p:nvPr/>
      </p:nvGrpSpPr>
      <p:grpSpPr>
        <a:xfrm>
          <a:off x="0" y="0"/>
          <a:ext cx="0" cy="0"/>
          <a:chOff x="0" y="0"/>
          <a:chExt cx="0" cy="0"/>
        </a:xfrm>
      </p:grpSpPr>
      <p:sp>
        <p:nvSpPr>
          <p:cNvPr id="2101" name="Google Shape;2101;g50d64725fa_1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a partner to discuss the questions, focus on sharing your hypothesis for where there might be a snow day</a:t>
            </a:r>
            <a:endParaRPr/>
          </a:p>
          <a:p>
            <a:pPr indent="0" lvl="0" marL="0" rtl="0" algn="l">
              <a:spcBef>
                <a:spcPts val="360"/>
              </a:spcBef>
              <a:spcAft>
                <a:spcPts val="0"/>
              </a:spcAft>
              <a:buNone/>
            </a:pPr>
            <a:r>
              <a:rPr lang="en-US"/>
              <a:t>*</a:t>
            </a:r>
            <a:r>
              <a:rPr lang="en-US"/>
              <a:t>Use page 140 Teacher guide to answer question prompts</a:t>
            </a:r>
            <a:endParaRPr/>
          </a:p>
          <a:p>
            <a:pPr indent="0" lvl="0" marL="0" rtl="0" algn="l">
              <a:spcBef>
                <a:spcPts val="360"/>
              </a:spcBef>
              <a:spcAft>
                <a:spcPts val="0"/>
              </a:spcAft>
              <a:buNone/>
            </a:pPr>
            <a:r>
              <a:rPr i="1" lang="en-US"/>
              <a:t> </a:t>
            </a:r>
            <a:endParaRPr i="1"/>
          </a:p>
          <a:p>
            <a:pPr indent="0" lvl="0" marL="0" rtl="0" algn="l">
              <a:spcBef>
                <a:spcPts val="360"/>
              </a:spcBef>
              <a:spcAft>
                <a:spcPts val="0"/>
              </a:spcAft>
              <a:buNone/>
            </a:pPr>
            <a:r>
              <a:t/>
            </a:r>
            <a:endParaRPr/>
          </a:p>
        </p:txBody>
      </p:sp>
      <p:sp>
        <p:nvSpPr>
          <p:cNvPr id="2102" name="Google Shape;2102;g50d64725fa_1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50d64725fa_1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Work in small groups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10" name="Google Shape;2110;g50d64725fa_1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549a5a61cd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Think about a storm you have experienced and would like to share about.  </a:t>
            </a:r>
            <a:endParaRPr/>
          </a:p>
          <a:p>
            <a:pPr indent="-317500" lvl="0" marL="457200" rtl="0" algn="l">
              <a:spcBef>
                <a:spcPts val="0"/>
              </a:spcBef>
              <a:spcAft>
                <a:spcPts val="0"/>
              </a:spcAft>
              <a:buSzPts val="1400"/>
              <a:buChar char="●"/>
            </a:pPr>
            <a:r>
              <a:rPr lang="en-US"/>
              <a:t>2 minutes to share storm experiences with a partner</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Whole class discussion:</a:t>
            </a:r>
            <a:endParaRPr/>
          </a:p>
          <a:p>
            <a:pPr indent="-317500" lvl="0" marL="457200" rtl="0" algn="l">
              <a:spcBef>
                <a:spcPts val="360"/>
              </a:spcBef>
              <a:spcAft>
                <a:spcPts val="0"/>
              </a:spcAft>
              <a:buSzPts val="1400"/>
              <a:buChar char="●"/>
            </a:pPr>
            <a:r>
              <a:rPr lang="en-US"/>
              <a:t>Ask for teachers to share what they heard from their partners.  </a:t>
            </a:r>
            <a:endParaRPr/>
          </a:p>
          <a:p>
            <a:pPr indent="-317500" lvl="1" marL="914400" rtl="0" algn="l">
              <a:spcBef>
                <a:spcPts val="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0" lvl="0" marL="0" rtl="0" algn="l">
              <a:spcBef>
                <a:spcPts val="360"/>
              </a:spcBef>
              <a:spcAft>
                <a:spcPts val="0"/>
              </a:spcAft>
              <a:buNone/>
            </a:pPr>
            <a:r>
              <a:rPr lang="en-US"/>
              <a:t>Prompts:</a:t>
            </a:r>
            <a:r>
              <a:rPr lang="en-US"/>
              <a:t> </a:t>
            </a:r>
            <a:endParaRPr/>
          </a:p>
          <a:p>
            <a:pPr indent="-317500" lvl="0" marL="457200" rtl="0" algn="l">
              <a:spcBef>
                <a:spcPts val="360"/>
              </a:spcBef>
              <a:spcAft>
                <a:spcPts val="0"/>
              </a:spcAft>
              <a:buSzPts val="1400"/>
              <a:buChar char="●"/>
            </a:pPr>
            <a:r>
              <a:rPr i="1" lang="en-US"/>
              <a:t>How do storms begin in the first place?</a:t>
            </a:r>
            <a:endParaRPr i="1"/>
          </a:p>
          <a:p>
            <a:pPr indent="-317500" lvl="0" marL="457200" rtl="0" algn="l">
              <a:spcBef>
                <a:spcPts val="0"/>
              </a:spcBef>
              <a:spcAft>
                <a:spcPts val="0"/>
              </a:spcAft>
              <a:buSzPts val="1400"/>
              <a:buChar char="●"/>
            </a:pPr>
            <a:r>
              <a:rPr i="1" lang="en-US"/>
              <a:t>What needs to happen so that rain or snow starts to fall?</a:t>
            </a:r>
            <a:endParaRPr i="1"/>
          </a:p>
          <a:p>
            <a:pPr indent="-317500" lvl="0" marL="457200" rtl="0" algn="l">
              <a:spcBef>
                <a:spcPts val="0"/>
              </a:spcBef>
              <a:spcAft>
                <a:spcPts val="0"/>
              </a:spcAft>
              <a:buSzPts val="1400"/>
              <a:buChar char="●"/>
            </a:pPr>
            <a:r>
              <a:rPr i="1" lang="en-US"/>
              <a:t>Why do some places get heavier precipitation but other places do not?</a:t>
            </a:r>
            <a:endParaRPr i="1"/>
          </a:p>
          <a:p>
            <a:pPr indent="-317500" lvl="0" marL="457200" rtl="0" algn="l">
              <a:spcBef>
                <a:spcPts val="0"/>
              </a:spcBef>
              <a:spcAft>
                <a:spcPts val="0"/>
              </a:spcAft>
              <a:buSzPts val="1400"/>
              <a:buChar char="●"/>
            </a:pPr>
            <a:r>
              <a:rPr i="1" lang="en-US"/>
              <a:t>Where does all the water come from before it falls as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solidFill>
                  <a:srgbClr val="980000"/>
                </a:solidFill>
              </a:rPr>
              <a:t>Focus on water cycle, record ideas on chart paper from before</a:t>
            </a:r>
            <a:endParaRPr>
              <a:solidFill>
                <a:srgbClr val="980000"/>
              </a:solidFill>
            </a:endParaRPr>
          </a:p>
        </p:txBody>
      </p:sp>
      <p:sp>
        <p:nvSpPr>
          <p:cNvPr id="740" name="Google Shape;740;g549a5a61cd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7" name="Shape 2117"/>
        <p:cNvGrpSpPr/>
        <p:nvPr/>
      </p:nvGrpSpPr>
      <p:grpSpPr>
        <a:xfrm>
          <a:off x="0" y="0"/>
          <a:ext cx="0" cy="0"/>
          <a:chOff x="0" y="0"/>
          <a:chExt cx="0" cy="0"/>
        </a:xfrm>
      </p:grpSpPr>
      <p:sp>
        <p:nvSpPr>
          <p:cNvPr id="2118" name="Google Shape;2118;g598a833fc7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19" name="Google Shape;2119;g598a833fc7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4" name="Shape 2134"/>
        <p:cNvGrpSpPr/>
        <p:nvPr/>
      </p:nvGrpSpPr>
      <p:grpSpPr>
        <a:xfrm>
          <a:off x="0" y="0"/>
          <a:ext cx="0" cy="0"/>
          <a:chOff x="0" y="0"/>
          <a:chExt cx="0" cy="0"/>
        </a:xfrm>
      </p:grpSpPr>
      <p:sp>
        <p:nvSpPr>
          <p:cNvPr id="2135" name="Google Shape;2135;g596c339af3_1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6" name="Google Shape;2136;g596c339af3_1_1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What is the story of this storm that students would need to tell to predict where the snow day would be?</a:t>
            </a:r>
            <a:endParaRPr/>
          </a:p>
        </p:txBody>
      </p:sp>
      <p:sp>
        <p:nvSpPr>
          <p:cNvPr id="2137" name="Google Shape;2137;g596c339af3_1_1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2" name="Shape 2142"/>
        <p:cNvGrpSpPr/>
        <p:nvPr/>
      </p:nvGrpSpPr>
      <p:grpSpPr>
        <a:xfrm>
          <a:off x="0" y="0"/>
          <a:ext cx="0" cy="0"/>
          <a:chOff x="0" y="0"/>
          <a:chExt cx="0" cy="0"/>
        </a:xfrm>
      </p:grpSpPr>
      <p:sp>
        <p:nvSpPr>
          <p:cNvPr id="2143" name="Google Shape;2143;g5f9b4eb33f_0_1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your table.</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can take in more water vapor than cool air</a:t>
            </a:r>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highlight>
                  <a:srgbClr val="FFFF00"/>
                </a:highlight>
              </a:rPr>
              <a:t>When a cold air mass meets a warm air mass, the cold air will push the warm air up in the atmosphere.</a:t>
            </a:r>
            <a:endParaRPr>
              <a:solidFill>
                <a:srgbClr val="6AA84F"/>
              </a:solidFill>
              <a:highlight>
                <a:srgbClr val="FFFF00"/>
              </a:highlight>
            </a:endParaRPr>
          </a:p>
          <a:p>
            <a:pPr indent="-304800" lvl="0" marL="457200" rtl="0" algn="l">
              <a:spcBef>
                <a:spcPts val="360"/>
              </a:spcBef>
              <a:spcAft>
                <a:spcPts val="0"/>
              </a:spcAft>
              <a:buClr>
                <a:srgbClr val="6AA84F"/>
              </a:buClr>
              <a:buSzPts val="1200"/>
              <a:buAutoNum type="arabicPeriod"/>
            </a:pPr>
            <a:r>
              <a:rPr lang="en-US">
                <a:solidFill>
                  <a:srgbClr val="6AA84F"/>
                </a:solidFill>
                <a:highlight>
                  <a:srgbClr val="FFFF00"/>
                </a:highlight>
              </a:rPr>
              <a:t>As the warm air mass moves up, it cools and moisture in the air condenses, forming clouds, which can lead to  precipitation.</a:t>
            </a:r>
            <a:endParaRPr>
              <a:highlight>
                <a:srgbClr val="FFFF00"/>
              </a:highlight>
            </a:endParaRPr>
          </a:p>
          <a:p>
            <a:pPr indent="-317500" lvl="0" marL="457200" rtl="0" algn="l">
              <a:spcBef>
                <a:spcPts val="360"/>
              </a:spcBef>
              <a:spcAft>
                <a:spcPts val="0"/>
              </a:spcAft>
              <a:buClr>
                <a:srgbClr val="1155CC"/>
              </a:buClr>
              <a:buSzPts val="1400"/>
              <a:buAutoNum type="arabicPeriod"/>
            </a:pPr>
            <a:r>
              <a:rPr lang="en-US">
                <a:solidFill>
                  <a:srgbClr val="1155CC"/>
                </a:solidFill>
                <a:highlight>
                  <a:srgbClr val="FFFF00"/>
                </a:highlight>
              </a:rPr>
              <a:t>Air moves from high to low pressure</a:t>
            </a:r>
            <a:endParaRPr>
              <a:solidFill>
                <a:srgbClr val="1155CC"/>
              </a:solidFill>
              <a:highlight>
                <a:srgbClr val="FFFF00"/>
              </a:highlight>
            </a:endParaRPr>
          </a:p>
          <a:p>
            <a:pPr indent="-317500" lvl="0" marL="457200" rtl="0" algn="l">
              <a:spcBef>
                <a:spcPts val="360"/>
              </a:spcBef>
              <a:spcAft>
                <a:spcPts val="0"/>
              </a:spcAft>
              <a:buClr>
                <a:srgbClr val="1155CC"/>
              </a:buClr>
              <a:buSzPts val="1400"/>
              <a:buAutoNum type="arabicPeriod"/>
            </a:pPr>
            <a:r>
              <a:rPr lang="en-US">
                <a:solidFill>
                  <a:srgbClr val="1155CC"/>
                </a:solidFill>
                <a:highlight>
                  <a:srgbClr val="FFFF00"/>
                </a:highlight>
              </a:rPr>
              <a:t>Areas of high pressure are usually behind the cold front, while areas of low pressure are around the front at the northern end.</a:t>
            </a:r>
            <a:endParaRPr>
              <a:highlight>
                <a:srgbClr val="FFFF00"/>
              </a:highlight>
            </a:endParaRPr>
          </a:p>
          <a:p>
            <a:pPr indent="-304800" lvl="0" marL="457200" rtl="0" algn="l">
              <a:spcBef>
                <a:spcPts val="0"/>
              </a:spcBef>
              <a:spcAft>
                <a:spcPts val="0"/>
              </a:spcAft>
              <a:buClr>
                <a:srgbClr val="FF9900"/>
              </a:buClr>
              <a:buSzPts val="1200"/>
              <a:buAutoNum type="arabicPeriod"/>
            </a:pPr>
            <a:r>
              <a:rPr lang="en-US">
                <a:solidFill>
                  <a:srgbClr val="FF9900"/>
                </a:solidFill>
              </a:rPr>
              <a:t>Air temperature increases in places with more concentrated solar radiation (the Equator) and decreases in places with less concentrated solar radiation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In the tropics, air moves across Earth’s surface towards the equator due to convection.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 Air deflects across the Earth’s surface due to the Earth’s rotation (east to west in the tropics, west to east in the midlatitudes)</a:t>
            </a:r>
            <a:endParaRPr>
              <a:solidFill>
                <a:srgbClr val="FF9900"/>
              </a:solidFill>
            </a:endParaRPr>
          </a:p>
          <a:p>
            <a:pPr indent="0" lvl="0" marL="457200" rtl="0" algn="l">
              <a:spcBef>
                <a:spcPts val="360"/>
              </a:spcBef>
              <a:spcAft>
                <a:spcPts val="0"/>
              </a:spcAft>
              <a:buNone/>
            </a:pPr>
            <a:r>
              <a:t/>
            </a:r>
            <a:endParaRPr/>
          </a:p>
        </p:txBody>
      </p:sp>
      <p:sp>
        <p:nvSpPr>
          <p:cNvPr id="2144" name="Google Shape;2144;g5f9b4eb33f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0" name="Shape 2150"/>
        <p:cNvGrpSpPr/>
        <p:nvPr/>
      </p:nvGrpSpPr>
      <p:grpSpPr>
        <a:xfrm>
          <a:off x="0" y="0"/>
          <a:ext cx="0" cy="0"/>
          <a:chOff x="0" y="0"/>
          <a:chExt cx="0" cy="0"/>
        </a:xfrm>
      </p:grpSpPr>
      <p:sp>
        <p:nvSpPr>
          <p:cNvPr id="2151" name="Google Shape;2151;g50d64725fa_1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for adaptations do you have to make the curriculum meaningful/relevant to your students? What local weather </a:t>
            </a:r>
            <a:r>
              <a:rPr lang="en-US"/>
              <a:t>phenomena</a:t>
            </a:r>
            <a:r>
              <a:rPr lang="en-US"/>
              <a:t> can you include?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52" name="Google Shape;2152;g50d64725fa_1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9" name="Shape 2159"/>
        <p:cNvGrpSpPr/>
        <p:nvPr/>
      </p:nvGrpSpPr>
      <p:grpSpPr>
        <a:xfrm>
          <a:off x="0" y="0"/>
          <a:ext cx="0" cy="0"/>
          <a:chOff x="0" y="0"/>
          <a:chExt cx="0" cy="0"/>
        </a:xfrm>
      </p:grpSpPr>
      <p:sp>
        <p:nvSpPr>
          <p:cNvPr id="2160" name="Google Shape;2160;g5f8011b453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61" name="Google Shape;2161;g5f8011b453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7" name="Shape 2167"/>
        <p:cNvGrpSpPr/>
        <p:nvPr/>
      </p:nvGrpSpPr>
      <p:grpSpPr>
        <a:xfrm>
          <a:off x="0" y="0"/>
          <a:ext cx="0" cy="0"/>
          <a:chOff x="0" y="0"/>
          <a:chExt cx="0" cy="0"/>
        </a:xfrm>
      </p:grpSpPr>
      <p:sp>
        <p:nvSpPr>
          <p:cNvPr id="2168" name="Google Shape;2168;g5b2de8809b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Have teachers navigate to globeweathercurriculum.org</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Give a brief overview of the 3 different types of GLOBE Connections and where they can find them.  Do example 2 together.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69" name="Google Shape;2169;g5b2de8809b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6" name="Shape 2176"/>
        <p:cNvGrpSpPr/>
        <p:nvPr/>
      </p:nvGrpSpPr>
      <p:grpSpPr>
        <a:xfrm>
          <a:off x="0" y="0"/>
          <a:ext cx="0" cy="0"/>
          <a:chOff x="0" y="0"/>
          <a:chExt cx="0" cy="0"/>
        </a:xfrm>
      </p:grpSpPr>
      <p:sp>
        <p:nvSpPr>
          <p:cNvPr id="2177" name="Google Shape;2177;g5b2de8809b_0_1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Provide time for them to either work alone or in small groups to come up with a plan on how they could incorporate one of the 3 options into their lessons. </a:t>
            </a:r>
            <a:endParaRPr/>
          </a:p>
          <a:p>
            <a:pPr indent="-317500" lvl="0" marL="457200" rtl="0" algn="l">
              <a:spcBef>
                <a:spcPts val="360"/>
              </a:spcBef>
              <a:spcAft>
                <a:spcPts val="0"/>
              </a:spcAft>
              <a:buSzPts val="1400"/>
              <a:buChar char="●"/>
            </a:pPr>
            <a:r>
              <a:rPr lang="en-US"/>
              <a:t>What steps do you need to take or additional information do you need to implement this GLOBE Connection?</a:t>
            </a:r>
            <a:endParaRPr/>
          </a:p>
          <a:p>
            <a:pPr indent="-317500" lvl="0" marL="457200" rtl="0" algn="l">
              <a:spcBef>
                <a:spcPts val="0"/>
              </a:spcBef>
              <a:spcAft>
                <a:spcPts val="0"/>
              </a:spcAft>
              <a:buSzPts val="1400"/>
              <a:buChar char="●"/>
            </a:pPr>
            <a:r>
              <a:rPr lang="en-US"/>
              <a:t>Any hurdles or obstacles you might need to anticipate or plan for?</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78" name="Google Shape;2178;g5b2de8809b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5" name="Shape 2185"/>
        <p:cNvGrpSpPr/>
        <p:nvPr/>
      </p:nvGrpSpPr>
      <p:grpSpPr>
        <a:xfrm>
          <a:off x="0" y="0"/>
          <a:ext cx="0" cy="0"/>
          <a:chOff x="0" y="0"/>
          <a:chExt cx="0" cy="0"/>
        </a:xfrm>
      </p:grpSpPr>
      <p:sp>
        <p:nvSpPr>
          <p:cNvPr id="2186" name="Google Shape;2186;g50d64725fa_1_2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Assessment section at the end of the binder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87" name="Google Shape;2187;g50d64725fa_1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3" name="Shape 2193"/>
        <p:cNvGrpSpPr/>
        <p:nvPr/>
      </p:nvGrpSpPr>
      <p:grpSpPr>
        <a:xfrm>
          <a:off x="0" y="0"/>
          <a:ext cx="0" cy="0"/>
          <a:chOff x="0" y="0"/>
          <a:chExt cx="0" cy="0"/>
        </a:xfrm>
      </p:grpSpPr>
      <p:sp>
        <p:nvSpPr>
          <p:cNvPr id="2194" name="Google Shape;2194;g5b2de8809b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5" name="Google Shape;2195;g5b2de8809b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have been mentioning a globe weather website, powerpoints, and </a:t>
            </a:r>
            <a:r>
              <a:rPr lang="en-US"/>
              <a:t>additional</a:t>
            </a:r>
            <a:r>
              <a:rPr lang="en-US"/>
              <a:t> resources over the past couple of days. We are now going to take a few moments to explore what the website has to offer.</a:t>
            </a:r>
            <a:endParaRPr/>
          </a:p>
        </p:txBody>
      </p:sp>
      <p:sp>
        <p:nvSpPr>
          <p:cNvPr id="2196" name="Google Shape;2196;g5b2de8809b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1" name="Shape 2201"/>
        <p:cNvGrpSpPr/>
        <p:nvPr/>
      </p:nvGrpSpPr>
      <p:grpSpPr>
        <a:xfrm>
          <a:off x="0" y="0"/>
          <a:ext cx="0" cy="0"/>
          <a:chOff x="0" y="0"/>
          <a:chExt cx="0" cy="0"/>
        </a:xfrm>
      </p:grpSpPr>
      <p:sp>
        <p:nvSpPr>
          <p:cNvPr id="2202" name="Google Shape;2202;g5b2de880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globeweathercurriculum.org</a:t>
            </a:r>
            <a:endParaRPr/>
          </a:p>
          <a:p>
            <a:pPr indent="0" lvl="0" marL="0" rtl="0" algn="l">
              <a:spcBef>
                <a:spcPts val="360"/>
              </a:spcBef>
              <a:spcAft>
                <a:spcPts val="0"/>
              </a:spcAft>
              <a:buNone/>
            </a:pPr>
            <a:r>
              <a:rPr lang="en-US"/>
              <a:t>We have a wealth of resources on this site that go well beyond just a pdf copy of the curriculum.</a:t>
            </a:r>
            <a:endParaRPr/>
          </a:p>
        </p:txBody>
      </p:sp>
      <p:sp>
        <p:nvSpPr>
          <p:cNvPr id="2203" name="Google Shape;2203;g5b2de8809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558c595955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1: Step 3 SAS</a:t>
            </a:r>
            <a:endParaRPr>
              <a:solidFill>
                <a:srgbClr val="980000"/>
              </a:solidFill>
            </a:endParaRPr>
          </a:p>
          <a:p>
            <a:pPr indent="0" lvl="0" marL="0" rtl="0" algn="l">
              <a:spcBef>
                <a:spcPts val="360"/>
              </a:spcBef>
              <a:spcAft>
                <a:spcPts val="0"/>
              </a:spcAft>
              <a:buNone/>
            </a:pPr>
            <a:r>
              <a:t/>
            </a:r>
            <a:endParaRPr>
              <a:solidFill>
                <a:srgbClr val="980000"/>
              </a:solidFill>
            </a:endParaRPr>
          </a:p>
          <a:p>
            <a:pPr indent="0" lvl="0" marL="0" rtl="0" algn="l">
              <a:spcBef>
                <a:spcPts val="360"/>
              </a:spcBef>
              <a:spcAft>
                <a:spcPts val="0"/>
              </a:spcAft>
              <a:buNone/>
            </a:pPr>
            <a:r>
              <a:rPr lang="en-US"/>
              <a:t>Draw &amp; label</a:t>
            </a:r>
            <a:r>
              <a:rPr lang="en-US"/>
              <a:t> a picture in the box on your SAS. Your picture is a model of how this storm happened.</a:t>
            </a:r>
            <a:endParaRPr/>
          </a:p>
          <a:p>
            <a:pPr indent="-317500" lvl="0" marL="457200" rtl="0" algn="l">
              <a:spcBef>
                <a:spcPts val="360"/>
              </a:spcBef>
              <a:spcAft>
                <a:spcPts val="0"/>
              </a:spcAft>
              <a:buSzPts val="1400"/>
              <a:buChar char="●"/>
            </a:pPr>
            <a:r>
              <a:rPr lang="en-US"/>
              <a:t>Your picture should show all of the factors that led to rain. </a:t>
            </a:r>
            <a:endParaRPr/>
          </a:p>
          <a:p>
            <a:pPr indent="-317500" lvl="0" marL="457200" rtl="0" algn="l">
              <a:spcBef>
                <a:spcPts val="0"/>
              </a:spcBef>
              <a:spcAft>
                <a:spcPts val="0"/>
              </a:spcAft>
              <a:buSzPts val="1400"/>
              <a:buChar char="●"/>
            </a:pPr>
            <a:r>
              <a:rPr lang="en-US"/>
              <a:t>Include labels in your drawing that explain how each factor led to rain.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Share models with others at your table, comparing/contrasting with each other.</a:t>
            </a:r>
            <a:br>
              <a:rPr lang="en-US"/>
            </a:br>
            <a:r>
              <a:rPr lang="en-US"/>
              <a:t>One person from each group report the the whole group about trends from their models.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type of model development is a consistent feature of GLOBE Weather***</a:t>
            </a:r>
            <a:endParaRPr/>
          </a:p>
        </p:txBody>
      </p:sp>
      <p:sp>
        <p:nvSpPr>
          <p:cNvPr id="751" name="Google Shape;751;g558c59595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8" name="Shape 2208"/>
        <p:cNvGrpSpPr/>
        <p:nvPr/>
      </p:nvGrpSpPr>
      <p:grpSpPr>
        <a:xfrm>
          <a:off x="0" y="0"/>
          <a:ext cx="0" cy="0"/>
          <a:chOff x="0" y="0"/>
          <a:chExt cx="0" cy="0"/>
        </a:xfrm>
      </p:grpSpPr>
      <p:sp>
        <p:nvSpPr>
          <p:cNvPr id="2209" name="Google Shape;2209;g5b2de880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0" name="Google Shape;2210;g5b2de8809b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When you arrive at the home page, you have a variety of options to navigate to different parts of the curriculum.</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CLICK There is a complete overview of the curriculum, including a list of materials. This is a great place to start learning about the curriculum. (CLICK to show and to make disappear)</a:t>
            </a:r>
            <a:endParaRPr sz="1100">
              <a:latin typeface="Arial"/>
              <a:ea typeface="Arial"/>
              <a:cs typeface="Arial"/>
              <a:sym typeface="Arial"/>
            </a:endParaRPr>
          </a:p>
          <a:p>
            <a:pPr indent="-279400" lvl="2" marL="1371600" rtl="0" algn="l">
              <a:spcBef>
                <a:spcPts val="0"/>
              </a:spcBef>
              <a:spcAft>
                <a:spcPts val="0"/>
              </a:spcAft>
              <a:buClr>
                <a:srgbClr val="B7B7B7"/>
              </a:buClr>
              <a:buSzPts val="800"/>
              <a:buChar char="■"/>
            </a:pPr>
            <a:r>
              <a:rPr lang="en-US" sz="800">
                <a:solidFill>
                  <a:srgbClr val="B7B7B7"/>
                </a:solidFill>
                <a:latin typeface="Arial"/>
                <a:ea typeface="Arial"/>
                <a:cs typeface="Arial"/>
                <a:sym typeface="Arial"/>
              </a:rPr>
              <a:t>Also perhaps mention the teacher guide/front matter for a complete overview of the materials in order for teachers/coordinators to learn more about the unit.</a:t>
            </a:r>
            <a:endParaRPr sz="800">
              <a:solidFill>
                <a:srgbClr val="B7B7B7"/>
              </a:solidFill>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Testimonials from our field test teachers</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If you would like to download the entire curriculum in a single PDF (CLICK)</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However, we also wanted to make this site flexible to a variety of needs. By clicking on the Table of Contents, the different elements section, OR the Curriculum tab at the top of the webpage, you can access the different sections of the curriculum.CLICK to show TOC.</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1" name="Shape 2221"/>
        <p:cNvGrpSpPr/>
        <p:nvPr/>
      </p:nvGrpSpPr>
      <p:grpSpPr>
        <a:xfrm>
          <a:off x="0" y="0"/>
          <a:ext cx="0" cy="0"/>
          <a:chOff x="0" y="0"/>
          <a:chExt cx="0" cy="0"/>
        </a:xfrm>
      </p:grpSpPr>
      <p:sp>
        <p:nvSpPr>
          <p:cNvPr id="2222" name="Google Shape;2222;g5b2de8809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5b2de8809b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AutoNum type="romanUcPeriod"/>
            </a:pPr>
            <a:r>
              <a:rPr lang="en-US" sz="1100">
                <a:latin typeface="Arial"/>
                <a:ea typeface="Arial"/>
                <a:cs typeface="Arial"/>
                <a:sym typeface="Arial"/>
              </a:rPr>
              <a:t>When you arrive at a particular section of the curriculum, you will see specific resources for that particular section or learning sequence.</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Using Learning Sequence 1 as an example, you can see a list of resources that include (CLICK after each one):</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Teacher Guide for Learning Sequence 1, which includes an overview of the materials and step by step instructions for activities.</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The activity sheets for all of Learning Sequence 1 are in a single pdf</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We also have powerpoint slides to help organize and guide your students through lessons and activities.  </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If there are any pre- or summative assessments these will also be listed here as well as on the separate assessments webpage.</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We have also provided information on ways to connect to the GLOBE community through our GLOBE Connections webpage.</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Links to the additional background information referenced in the teacher guides</a:t>
            </a:r>
            <a:endParaRPr sz="1100">
              <a:latin typeface="Arial"/>
              <a:ea typeface="Arial"/>
              <a:cs typeface="Arial"/>
              <a:sym typeface="Arial"/>
            </a:endParaRPr>
          </a:p>
          <a:p>
            <a:pPr indent="-298450" lvl="2" marL="1371600" rtl="0" algn="l">
              <a:spcBef>
                <a:spcPts val="0"/>
              </a:spcBef>
              <a:spcAft>
                <a:spcPts val="0"/>
              </a:spcAft>
              <a:buClr>
                <a:schemeClr val="dk1"/>
              </a:buClr>
              <a:buSzPts val="1100"/>
              <a:buChar char="■"/>
            </a:pPr>
            <a:r>
              <a:rPr lang="en-US" sz="1100">
                <a:latin typeface="Arial"/>
                <a:ea typeface="Arial"/>
                <a:cs typeface="Arial"/>
                <a:sym typeface="Arial"/>
              </a:rPr>
              <a:t>And just when you thought you had it all..CLICK...when you scroll down the page we also have the specific resources for each of the lessons.</a:t>
            </a:r>
            <a:endParaRPr sz="1100">
              <a:latin typeface="Arial"/>
              <a:ea typeface="Arial"/>
              <a:cs typeface="Arial"/>
              <a:sym typeface="Arial"/>
            </a:endParaRPr>
          </a:p>
          <a:p>
            <a:pPr indent="-298450" lvl="3" marL="1828800" rtl="0" algn="l">
              <a:spcBef>
                <a:spcPts val="0"/>
              </a:spcBef>
              <a:spcAft>
                <a:spcPts val="0"/>
              </a:spcAft>
              <a:buClr>
                <a:schemeClr val="dk1"/>
              </a:buClr>
              <a:buSzPts val="1100"/>
              <a:buAutoNum type="alphaLcParenR"/>
            </a:pPr>
            <a:r>
              <a:rPr lang="en-US" sz="1100">
                <a:latin typeface="Arial"/>
                <a:ea typeface="Arial"/>
                <a:cs typeface="Arial"/>
                <a:sym typeface="Arial"/>
              </a:rPr>
              <a:t>Specific links used in each lesson</a:t>
            </a:r>
            <a:endParaRPr sz="1100">
              <a:latin typeface="Arial"/>
              <a:ea typeface="Arial"/>
              <a:cs typeface="Arial"/>
              <a:sym typeface="Arial"/>
            </a:endParaRPr>
          </a:p>
          <a:p>
            <a:pPr indent="-298450" lvl="3" marL="1828800" rtl="0" algn="l">
              <a:spcBef>
                <a:spcPts val="0"/>
              </a:spcBef>
              <a:spcAft>
                <a:spcPts val="0"/>
              </a:spcAft>
              <a:buClr>
                <a:schemeClr val="dk1"/>
              </a:buClr>
              <a:buSzPts val="1100"/>
              <a:buAutoNum type="alphaLcParenR"/>
            </a:pPr>
            <a:r>
              <a:rPr lang="en-US" sz="1100">
                <a:latin typeface="Arial"/>
                <a:ea typeface="Arial"/>
                <a:cs typeface="Arial"/>
                <a:sym typeface="Arial"/>
              </a:rPr>
              <a:t>Any supporting videos (example of activities)</a:t>
            </a:r>
            <a:endParaRPr sz="1100">
              <a:latin typeface="Arial"/>
              <a:ea typeface="Arial"/>
              <a:cs typeface="Arial"/>
              <a:sym typeface="Arial"/>
            </a:endParaRPr>
          </a:p>
          <a:p>
            <a:pPr indent="-298450" lvl="3" marL="1828800" rtl="0" algn="l">
              <a:spcBef>
                <a:spcPts val="0"/>
              </a:spcBef>
              <a:spcAft>
                <a:spcPts val="0"/>
              </a:spcAft>
              <a:buClr>
                <a:schemeClr val="dk1"/>
              </a:buClr>
              <a:buSzPts val="1100"/>
              <a:buAutoNum type="alphaLcParenR"/>
            </a:pPr>
            <a:r>
              <a:rPr lang="en-US" sz="1100">
                <a:latin typeface="Arial"/>
                <a:ea typeface="Arial"/>
                <a:cs typeface="Arial"/>
                <a:sym typeface="Arial"/>
              </a:rPr>
              <a:t>As well as opportunities to extend the lesson with GLOBE Protocols.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5" name="Shape 2235"/>
        <p:cNvGrpSpPr/>
        <p:nvPr/>
      </p:nvGrpSpPr>
      <p:grpSpPr>
        <a:xfrm>
          <a:off x="0" y="0"/>
          <a:ext cx="0" cy="0"/>
          <a:chOff x="0" y="0"/>
          <a:chExt cx="0" cy="0"/>
        </a:xfrm>
      </p:grpSpPr>
      <p:sp>
        <p:nvSpPr>
          <p:cNvPr id="2236" name="Google Shape;2236;g5b2de8809b_5_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5b2de8809b_5_8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38" name="Google Shape;2238;g5b2de8809b_5_8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3" name="Shape 2243"/>
        <p:cNvGrpSpPr/>
        <p:nvPr/>
      </p:nvGrpSpPr>
      <p:grpSpPr>
        <a:xfrm>
          <a:off x="0" y="0"/>
          <a:ext cx="0" cy="0"/>
          <a:chOff x="0" y="0"/>
          <a:chExt cx="0" cy="0"/>
        </a:xfrm>
      </p:grpSpPr>
      <p:sp>
        <p:nvSpPr>
          <p:cNvPr id="2244" name="Google Shape;2244;g5bd0c877e6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45" name="Google Shape;2245;g5bd0c877e6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FYI, I created a feedback google form for SUNY, put it in the folder, and then updated the link to it on this slide. --Emily</a:t>
            </a:r>
            <a:endParaRPr/>
          </a:p>
        </p:txBody>
      </p:sp>
      <p:sp>
        <p:nvSpPr>
          <p:cNvPr id="2246" name="Google Shape;2246;g5bd0c877e6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1" name="Shape 2251"/>
        <p:cNvGrpSpPr/>
        <p:nvPr/>
      </p:nvGrpSpPr>
      <p:grpSpPr>
        <a:xfrm>
          <a:off x="0" y="0"/>
          <a:ext cx="0" cy="0"/>
          <a:chOff x="0" y="0"/>
          <a:chExt cx="0" cy="0"/>
        </a:xfrm>
      </p:grpSpPr>
      <p:sp>
        <p:nvSpPr>
          <p:cNvPr id="2252" name="Google Shape;2252;g50d64725fa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253" name="Google Shape;2253;g50d64725fa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5b19d3ee8e_3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5b19d3ee8e_3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 order for inquiry to work, we must have a culture of talk in our classroom (asking questions, explaining, revising our thinking, sharing our thinking with others…).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But how do we get students to use their talk time to deepen thinking? We all know kids will talk with their friends forever, but we want them to be talking about their learning, which means we have to structure the way we engage students in talking so we can  cultivate a culture in our classroom that supports productive talk, or talk that extends our thinking.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solidFill>
                  <a:srgbClr val="980000"/>
                </a:solidFill>
              </a:rPr>
              <a:t>Open up the PRIMER, go through the list of 7 things to support productive talk. Point out Checklist of Talk Moves, Sentence stems as tools for productive talk. </a:t>
            </a:r>
            <a:endParaRPr>
              <a:solidFill>
                <a:srgbClr val="000000"/>
              </a:solidFill>
            </a:endParaRPr>
          </a:p>
          <a:p>
            <a:pPr indent="0" lvl="0" marL="0" rtl="0" algn="l">
              <a:spcBef>
                <a:spcPts val="360"/>
              </a:spcBef>
              <a:spcAft>
                <a:spcPts val="0"/>
              </a:spcAft>
              <a:buNone/>
            </a:pPr>
            <a:r>
              <a:t/>
            </a:r>
            <a:endParaRPr>
              <a:solidFill>
                <a:srgbClr val="000000"/>
              </a:solidFill>
            </a:endParaRPr>
          </a:p>
          <a:p>
            <a:pPr indent="-317500" lvl="0" marL="457200" rtl="0" algn="l">
              <a:spcBef>
                <a:spcPts val="360"/>
              </a:spcBef>
              <a:spcAft>
                <a:spcPts val="0"/>
              </a:spcAft>
              <a:buClr>
                <a:srgbClr val="000000"/>
              </a:buClr>
              <a:buSzPts val="1400"/>
              <a:buChar char="●"/>
            </a:pPr>
            <a:r>
              <a:rPr i="1" lang="en-US">
                <a:solidFill>
                  <a:srgbClr val="000000"/>
                </a:solidFill>
              </a:rPr>
              <a:t>What are your thoughts about the PRIMER (which ones speak to you or intrigue you?) What have your experiences been? What questions do you have?</a:t>
            </a:r>
            <a:endParaRPr i="1">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GLOBE Weather is structured around having lots of student discussion.  We are attending to this piece now because rich conversations that push students to think deeper don’t just magically happen.  We have to teach students how to talk to each other in an academic way, to disagree, to challenge each other.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During activities time you all will get a chance to practice being inquiry coaches, and practice engaging in productive talk.  You can use the checklist and sentence stems. </a:t>
            </a:r>
            <a:endParaRPr>
              <a:solidFill>
                <a:srgbClr val="000000"/>
              </a:solidFill>
            </a:endParaRPr>
          </a:p>
          <a:p>
            <a:pPr indent="0" lvl="0" marL="0" rtl="0" algn="l">
              <a:spcBef>
                <a:spcPts val="360"/>
              </a:spcBef>
              <a:spcAft>
                <a:spcPts val="0"/>
              </a:spcAft>
              <a:buNone/>
            </a:pPr>
            <a:r>
              <a:t/>
            </a:r>
            <a:endParaRPr>
              <a:solidFill>
                <a:srgbClr val="000000"/>
              </a:solidFill>
            </a:endParaRPr>
          </a:p>
        </p:txBody>
      </p:sp>
      <p:sp>
        <p:nvSpPr>
          <p:cNvPr id="762" name="Google Shape;762;g5b19d3ee8e_3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g596c339af3_1_1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596c339af3_1_1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Make time for students to share their ideas!  Activating the speaking part of our brains helps with memory &amp; retention.  Students should be talking way more than the teacher!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Try to warm yourself to the idea that a noisy classroom is one in which learning can happen! </a:t>
            </a:r>
            <a:endParaRPr/>
          </a:p>
        </p:txBody>
      </p:sp>
      <p:sp>
        <p:nvSpPr>
          <p:cNvPr id="769" name="Google Shape;769;g596c339af3_1_1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55360aaa53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76" name="Google Shape;776;g55360aaa53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5b19d3ee8e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Storyline as a way to sequence learning in a logical flow from beginning to end, connecting what we’ve just done to what we did before and to what is coming next.</a:t>
            </a:r>
            <a:endParaRPr/>
          </a:p>
          <a:p>
            <a:pPr indent="0" lvl="0" marL="0" rtl="0" algn="l">
              <a:spcBef>
                <a:spcPts val="360"/>
              </a:spcBef>
              <a:spcAft>
                <a:spcPts val="0"/>
              </a:spcAft>
              <a:buClr>
                <a:schemeClr val="dk1"/>
              </a:buClr>
              <a:buSzPts val="1100"/>
              <a:buFont typeface="Arial"/>
              <a:buNone/>
            </a:pPr>
            <a:r>
              <a:rPr lang="en-US"/>
              <a:t>ex: Before we can understand why one area has more storms than another, we need to understand how storms form in the first place, and before we can understand how storms form, we need to understand how the Sun warming the Earth moves water from the surface up into the atmosphere.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Phenomena: Surprising or interesting things students have experienced but cannot easily explain.</a:t>
            </a:r>
            <a:endParaRPr/>
          </a:p>
          <a:p>
            <a:pPr indent="0" lvl="0" marL="0" rtl="0" algn="l">
              <a:spcBef>
                <a:spcPts val="360"/>
              </a:spcBef>
              <a:spcAft>
                <a:spcPts val="0"/>
              </a:spcAft>
              <a:buClr>
                <a:schemeClr val="dk1"/>
              </a:buClr>
              <a:buSzPts val="1100"/>
              <a:buFont typeface="Arial"/>
              <a:buNone/>
            </a:pPr>
            <a:r>
              <a:rPr lang="en-US"/>
              <a:t>Data analysis: Using strategies to interpret what i see/ what it means, drawing and writing on graphs and maps.  </a:t>
            </a:r>
            <a:endParaRPr/>
          </a:p>
          <a:p>
            <a:pPr indent="0" lvl="0" marL="0" rtl="0" algn="l">
              <a:spcBef>
                <a:spcPts val="360"/>
              </a:spcBef>
              <a:spcAft>
                <a:spcPts val="0"/>
              </a:spcAft>
              <a:buClr>
                <a:schemeClr val="dk1"/>
              </a:buClr>
              <a:buSzPts val="1100"/>
              <a:buFont typeface="Arial"/>
              <a:buNone/>
            </a:pPr>
            <a:r>
              <a:rPr lang="en-US"/>
              <a:t>Modeling: different types of models: working models, consensus models, tracking model ideas</a:t>
            </a:r>
            <a:endParaRPr/>
          </a:p>
          <a:p>
            <a:pPr indent="0" lvl="0" marL="0" rtl="0" algn="l">
              <a:spcBef>
                <a:spcPts val="360"/>
              </a:spcBef>
              <a:spcAft>
                <a:spcPts val="0"/>
              </a:spcAft>
              <a:buClr>
                <a:schemeClr val="dk1"/>
              </a:buClr>
              <a:buSzPts val="1100"/>
              <a:buFont typeface="Arial"/>
              <a:buNone/>
            </a:pPr>
            <a:r>
              <a:rPr lang="en-US"/>
              <a:t>Questioning: Driving questions board to track and revisit student generated questions</a:t>
            </a:r>
            <a:endParaRPr/>
          </a:p>
          <a:p>
            <a:pPr indent="0" lvl="0" marL="0" rtl="0" algn="l">
              <a:spcBef>
                <a:spcPts val="360"/>
              </a:spcBef>
              <a:spcAft>
                <a:spcPts val="0"/>
              </a:spcAft>
              <a:buNone/>
            </a:pPr>
            <a:r>
              <a:rPr lang="en-US"/>
              <a:t>Connection to GLOBE: GLOBE is a NASA program, GLOBE Weather introduces teachers to using GLOBE resources to: collect weather data using GLOBE protocols, Analyze GLOBE weather data</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As many states and districts are moving towards adopting NGSS, there is a growing need for curriculum that is aligned.  This unit was created to meet that need. </a:t>
            </a:r>
            <a:endParaRPr/>
          </a:p>
        </p:txBody>
      </p:sp>
      <p:sp>
        <p:nvSpPr>
          <p:cNvPr id="607" name="Google Shape;607;g5b19d3ee8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50d64725fa_1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By the end of the unit, students should be able to answer the driving question, but they also likely have their own questions. And perhaps you have some questions that have started to come up as well.  We don’t want to lose track of these questions, so we will track them on our DQB</a:t>
            </a:r>
            <a:endParaRPr sz="1100"/>
          </a:p>
          <a:p>
            <a:pPr indent="0" lvl="0" marL="0" rtl="0" algn="l">
              <a:spcBef>
                <a:spcPts val="360"/>
              </a:spcBef>
              <a:spcAft>
                <a:spcPts val="0"/>
              </a:spcAft>
              <a:buNone/>
            </a:pPr>
            <a:r>
              <a:t/>
            </a:r>
            <a:endParaRPr i="1" sz="1100">
              <a:solidFill>
                <a:srgbClr val="980000"/>
              </a:solidFill>
            </a:endParaRPr>
          </a:p>
          <a:p>
            <a:pPr indent="0" lvl="0" marL="0" rtl="0" algn="l">
              <a:spcBef>
                <a:spcPts val="360"/>
              </a:spcBef>
              <a:spcAft>
                <a:spcPts val="0"/>
              </a:spcAft>
              <a:buNone/>
            </a:pPr>
            <a:r>
              <a:rPr i="1" lang="en-US" sz="1100">
                <a:solidFill>
                  <a:srgbClr val="980000"/>
                </a:solidFill>
              </a:rPr>
              <a:t>Write unit driving question across top of the driving question board: What causes different kinds of storms?</a:t>
            </a:r>
            <a:endParaRPr i="1" sz="1100">
              <a:solidFill>
                <a:srgbClr val="980000"/>
              </a:solidFill>
            </a:endParaRPr>
          </a:p>
          <a:p>
            <a:pPr indent="0" lvl="0" marL="0" rtl="0" algn="l">
              <a:spcBef>
                <a:spcPts val="360"/>
              </a:spcBef>
              <a:spcAft>
                <a:spcPts val="0"/>
              </a:spcAft>
              <a:buNone/>
            </a:pPr>
            <a:r>
              <a:t/>
            </a:r>
            <a:endParaRPr i="1" sz="1100">
              <a:solidFill>
                <a:srgbClr val="980000"/>
              </a:solidFill>
            </a:endParaRPr>
          </a:p>
          <a:p>
            <a:pPr indent="-298450" lvl="0" marL="457200" rtl="0" algn="l">
              <a:spcBef>
                <a:spcPts val="360"/>
              </a:spcBef>
              <a:spcAft>
                <a:spcPts val="0"/>
              </a:spcAft>
              <a:buSzPts val="1100"/>
              <a:buChar char="●"/>
            </a:pPr>
            <a:r>
              <a:rPr lang="en-US" sz="1100"/>
              <a:t>Write questions on your own related to “What causes different kinds of storm?” and the Anchoring Phenomenon (Colorado Storm) on the post-it notes provided at your table. </a:t>
            </a:r>
            <a:r>
              <a:rPr b="1" lang="en-US" sz="1100"/>
              <a:t>Write one question per post it!</a:t>
            </a:r>
            <a:r>
              <a:rPr lang="en-US" sz="1100"/>
              <a:t> </a:t>
            </a:r>
            <a:endParaRPr sz="1100"/>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Form “Scientist Semi-circle” and take turns reading/posting questions to the DQB.  After a question is added, ask if anyone else has the same question or a related question.  Group like questions together.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Chart papers hanging on wall, divided into 4 sections: LS1, LS2, LS3, Other.  As question is read out, we decide which section the question should be posted in</a:t>
            </a:r>
            <a:r>
              <a:rPr lang="en-US" sz="1100"/>
              <a:t> </a:t>
            </a:r>
            <a:endParaRPr sz="1100"/>
          </a:p>
          <a:p>
            <a:pPr indent="0" lvl="0" marL="0" rtl="0" algn="l">
              <a:spcBef>
                <a:spcPts val="360"/>
              </a:spcBef>
              <a:spcAft>
                <a:spcPts val="0"/>
              </a:spcAft>
              <a:buNone/>
            </a:pPr>
            <a:r>
              <a:t/>
            </a:r>
            <a:endParaRPr i="1" sz="600"/>
          </a:p>
          <a:p>
            <a:pPr indent="0" lvl="0" marL="0" rtl="0" algn="l">
              <a:spcBef>
                <a:spcPts val="360"/>
              </a:spcBef>
              <a:spcAft>
                <a:spcPts val="0"/>
              </a:spcAft>
              <a:buNone/>
            </a:pPr>
            <a:r>
              <a:t/>
            </a:r>
            <a:endParaRPr sz="1100"/>
          </a:p>
        </p:txBody>
      </p:sp>
      <p:sp>
        <p:nvSpPr>
          <p:cNvPr id="784" name="Google Shape;784;g50d64725fa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55360aaa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55360aaa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1</a:t>
            </a:r>
            <a:endParaRPr/>
          </a:p>
          <a:p>
            <a:pPr indent="0" lvl="0" marL="0" rtl="0" algn="l">
              <a:spcBef>
                <a:spcPts val="360"/>
              </a:spcBef>
              <a:spcAft>
                <a:spcPts val="0"/>
              </a:spcAft>
              <a:buNone/>
            </a:pPr>
            <a:r>
              <a:rPr lang="en-US"/>
              <a:t>We begin to investigate what causes a storm to form and first consider isolated storms, which are localized, short lived storms.  </a:t>
            </a:r>
            <a:endParaRPr/>
          </a:p>
        </p:txBody>
      </p:sp>
      <p:sp>
        <p:nvSpPr>
          <p:cNvPr id="794" name="Google Shape;794;g55360aaa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5b19d3ee8e_3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5b19d3ee8e_3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1100">
                <a:latin typeface="Arial"/>
                <a:ea typeface="Arial"/>
                <a:cs typeface="Arial"/>
                <a:sym typeface="Arial"/>
              </a:rPr>
              <a:t>Have them discuss with a partner, maybe write out as a list: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do you think are the important pieces to put in place to understand how a storm forms?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803" name="Google Shape;803;g5b19d3ee8e_3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5b19d3ee8e_3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5b19d3ee8e_3_3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Clouds &amp; Convection video</a:t>
            </a:r>
            <a:endParaRPr/>
          </a:p>
          <a:p>
            <a:pPr indent="-317500" lvl="0" marL="457200" rtl="0" algn="l">
              <a:spcBef>
                <a:spcPts val="360"/>
              </a:spcBef>
              <a:spcAft>
                <a:spcPts val="0"/>
              </a:spcAft>
              <a:buSzPts val="1400"/>
              <a:buChar char="●"/>
            </a:pPr>
            <a:r>
              <a:rPr lang="en-US"/>
              <a:t>There will be a quiz at the end!!</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Ask if there are questions after video finishes playing, then go into Poll Everywhere quiz questions</a:t>
            </a:r>
            <a:endParaRPr/>
          </a:p>
        </p:txBody>
      </p:sp>
      <p:sp>
        <p:nvSpPr>
          <p:cNvPr id="810" name="Google Shape;810;g5b19d3ee8e_3_3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5b19d3ee8e_3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5b19d3ee8e_3_3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All of the above</a:t>
            </a:r>
            <a:endParaRPr/>
          </a:p>
        </p:txBody>
      </p:sp>
      <p:sp>
        <p:nvSpPr>
          <p:cNvPr id="817" name="Google Shape;817;g5b19d3ee8e_3_3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5b19d3ee8e_3_4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5b19d3ee8e_3_4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5b19d3ee8e_3_3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5b19d3ee8e_3_3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of course we must also have water/humidity because clouds are made of water!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5b19d3ee8e_3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5b19d3ee8e_3_3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Both A &amp; B</a:t>
            </a:r>
            <a:endParaRPr/>
          </a:p>
        </p:txBody>
      </p:sp>
      <p:sp>
        <p:nvSpPr>
          <p:cNvPr id="842" name="Google Shape;842;g5b19d3ee8e_3_3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g5b19d3ee8e_3_5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5b19d3ee8e_3_5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More molecues= more moisture= more pressure</a:t>
            </a:r>
            <a:endParaRPr/>
          </a:p>
          <a:p>
            <a:pPr indent="0" lvl="0" marL="0" rtl="0" algn="l">
              <a:spcBef>
                <a:spcPts val="360"/>
              </a:spcBef>
              <a:spcAft>
                <a:spcPts val="0"/>
              </a:spcAft>
              <a:buNone/>
            </a:pPr>
            <a:r>
              <a:rPr lang="en-US"/>
              <a:t>Less molecules= less moisture= less pressure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Because water is a polar molecule (one end positive, one end negative), water molecules attract to each other and “stick together”.  In higher pressure where the molecules are closer together, more water molecules can fit together in the area due to the attractive forces.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9" name="Shape 1079"/>
        <p:cNvGrpSpPr/>
        <p:nvPr/>
      </p:nvGrpSpPr>
      <p:grpSpPr>
        <a:xfrm>
          <a:off x="0" y="0"/>
          <a:ext cx="0" cy="0"/>
          <a:chOff x="0" y="0"/>
          <a:chExt cx="0" cy="0"/>
        </a:xfrm>
      </p:grpSpPr>
      <p:sp>
        <p:nvSpPr>
          <p:cNvPr id="1080" name="Google Shape;1080;g5b19d3ee8e_3_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5b19d3ee8e_3_9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Convection</a:t>
            </a:r>
            <a:endParaRPr/>
          </a:p>
        </p:txBody>
      </p:sp>
      <p:sp>
        <p:nvSpPr>
          <p:cNvPr id="1082" name="Google Shape;1082;g5b19d3ee8e_3_9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556c43b4a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how the curriculum is organized, start w overview section.</a:t>
            </a:r>
            <a:endParaRPr/>
          </a:p>
          <a:p>
            <a:pPr indent="-317500" lvl="0" marL="457200" rtl="0" algn="l">
              <a:spcBef>
                <a:spcPts val="360"/>
              </a:spcBef>
              <a:spcAft>
                <a:spcPts val="0"/>
              </a:spcAft>
              <a:buSzPts val="1400"/>
              <a:buChar char="●"/>
            </a:pPr>
            <a:r>
              <a:rPr lang="en-US"/>
              <a:t>As I go through the curriculum, be on the look out for these icons</a:t>
            </a:r>
            <a:endParaRPr/>
          </a:p>
          <a:p>
            <a:pPr indent="-317500" lvl="0" marL="457200" rtl="0" algn="l">
              <a:spcBef>
                <a:spcPts val="0"/>
              </a:spcBef>
              <a:spcAft>
                <a:spcPts val="0"/>
              </a:spcAft>
              <a:buSzPts val="1400"/>
              <a:buChar char="●"/>
            </a:pPr>
            <a:r>
              <a:rPr lang="en-US"/>
              <a:t>We want you to become really familiar w the curriculum, sometimes we will direct you to go to a certain part in the curriculum, but we encourage you to flip between the teacher guide and the student activity pages, etc. whenever you feel called to do so.</a:t>
            </a:r>
            <a:endParaRPr/>
          </a:p>
          <a:p>
            <a:pPr indent="0" lvl="0" marL="0" rtl="0" algn="l">
              <a:spcBef>
                <a:spcPts val="360"/>
              </a:spcBef>
              <a:spcAft>
                <a:spcPts val="0"/>
              </a:spcAft>
              <a:buNone/>
            </a:pPr>
            <a:r>
              <a:t/>
            </a:r>
            <a:endParaRPr/>
          </a:p>
        </p:txBody>
      </p:sp>
      <p:sp>
        <p:nvSpPr>
          <p:cNvPr id="620" name="Google Shape;620;g556c43b4a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7" name="Shape 1087"/>
        <p:cNvGrpSpPr/>
        <p:nvPr/>
      </p:nvGrpSpPr>
      <p:grpSpPr>
        <a:xfrm>
          <a:off x="0" y="0"/>
          <a:ext cx="0" cy="0"/>
          <a:chOff x="0" y="0"/>
          <a:chExt cx="0" cy="0"/>
        </a:xfrm>
      </p:grpSpPr>
      <p:sp>
        <p:nvSpPr>
          <p:cNvPr id="1088" name="Google Shape;1088;g5b19d3ee8e_3_8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89" name="Google Shape;1089;g5b19d3ee8e_3_8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55360aaa5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1100">
                <a:latin typeface="Arial"/>
                <a:ea typeface="Arial"/>
                <a:cs typeface="Arial"/>
                <a:sym typeface="Arial"/>
              </a:rPr>
              <a:t>Let’s get back to our curriculum to see how students will explore these topics (and how you will explore them in just a few minutes!)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first understand the weather by what we observe in the sky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Watch time lapse video to see that storms form throughout the day, and typically happen in the afternoon</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solidFill>
                <a:srgbClr val="000000"/>
              </a:solidFill>
            </a:endParaRPr>
          </a:p>
        </p:txBody>
      </p:sp>
      <p:sp>
        <p:nvSpPr>
          <p:cNvPr id="1095" name="Google Shape;1095;g55360aaa53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2" name="Shape 1102"/>
        <p:cNvGrpSpPr/>
        <p:nvPr/>
      </p:nvGrpSpPr>
      <p:grpSpPr>
        <a:xfrm>
          <a:off x="0" y="0"/>
          <a:ext cx="0" cy="0"/>
          <a:chOff x="0" y="0"/>
          <a:chExt cx="0" cy="0"/>
        </a:xfrm>
      </p:grpSpPr>
      <p:sp>
        <p:nvSpPr>
          <p:cNvPr id="1103" name="Google Shape;1103;g55360aaa53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organize our thinking around what happened throughout the day when a storm formed by making a time series diagram.</a:t>
            </a:r>
            <a:endParaRPr>
              <a:solidFill>
                <a:srgbClr val="000000"/>
              </a:solidFill>
            </a:endParaRPr>
          </a:p>
        </p:txBody>
      </p:sp>
      <p:sp>
        <p:nvSpPr>
          <p:cNvPr id="1104" name="Google Shape;1104;g55360aaa5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g55360aaa53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go outside to make cloud observations</a:t>
            </a:r>
            <a:endParaRPr>
              <a:solidFill>
                <a:srgbClr val="000000"/>
              </a:solidFill>
            </a:endParaRPr>
          </a:p>
        </p:txBody>
      </p:sp>
      <p:sp>
        <p:nvSpPr>
          <p:cNvPr id="1113" name="Google Shape;1113;g55360aaa53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1" name="Shape 1121"/>
        <p:cNvGrpSpPr/>
        <p:nvPr/>
      </p:nvGrpSpPr>
      <p:grpSpPr>
        <a:xfrm>
          <a:off x="0" y="0"/>
          <a:ext cx="0" cy="0"/>
          <a:chOff x="0" y="0"/>
          <a:chExt cx="0" cy="0"/>
        </a:xfrm>
      </p:grpSpPr>
      <p:sp>
        <p:nvSpPr>
          <p:cNvPr id="1122" name="Google Shape;1122;g55360aaa53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Now that have made the connection between clouds and storms, we naturally consider what processes are responsible for clouds to form, and to do so we must start by investigating temperature. </a:t>
            </a:r>
            <a:r>
              <a:rPr lang="en-US"/>
              <a:t>Lesson 3 helps students puzzle through how water from the ground ends up as clouds in the atmosphere:</a:t>
            </a:r>
            <a:endParaRPr/>
          </a:p>
          <a:p>
            <a:pPr indent="0" lvl="0" marL="0" rtl="0" algn="l">
              <a:spcBef>
                <a:spcPts val="360"/>
              </a:spcBef>
              <a:spcAft>
                <a:spcPts val="0"/>
              </a:spcAft>
              <a:buNone/>
            </a:pPr>
            <a:r>
              <a:rPr lang="en-US"/>
              <a:t>This is where some of the  common misconceptions about weather start to come up.</a:t>
            </a:r>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of the water cycle is important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why water evaporates, where the source of heat comes from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the air is warmed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trends in air temp</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temperature related to clouds forming</a:t>
            </a:r>
            <a:endParaRPr/>
          </a:p>
          <a:p>
            <a:pPr indent="0" lvl="0" marL="0" rtl="0" algn="l">
              <a:spcBef>
                <a:spcPts val="360"/>
              </a:spcBef>
              <a:spcAft>
                <a:spcPts val="0"/>
              </a:spcAft>
              <a:buNone/>
            </a:pPr>
            <a:r>
              <a:t/>
            </a:r>
            <a:endParaRPr/>
          </a:p>
        </p:txBody>
      </p:sp>
      <p:sp>
        <p:nvSpPr>
          <p:cNvPr id="1123" name="Google Shape;1123;g55360aaa53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0" name="Shape 1130"/>
        <p:cNvGrpSpPr/>
        <p:nvPr/>
      </p:nvGrpSpPr>
      <p:grpSpPr>
        <a:xfrm>
          <a:off x="0" y="0"/>
          <a:ext cx="0" cy="0"/>
          <a:chOff x="0" y="0"/>
          <a:chExt cx="0" cy="0"/>
        </a:xfrm>
      </p:grpSpPr>
      <p:sp>
        <p:nvSpPr>
          <p:cNvPr id="1131" name="Google Shape;1131;g5b19d3ee8e_3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g5b19d3ee8e_3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Students m</a:t>
            </a:r>
            <a:r>
              <a:rPr lang="en-US" sz="1200">
                <a:solidFill>
                  <a:schemeClr val="dk1"/>
                </a:solidFill>
              </a:rPr>
              <a:t>ake predictions of how temperature changes from the surface to altitudes where clouds form</a:t>
            </a:r>
            <a:endParaRPr/>
          </a:p>
        </p:txBody>
      </p:sp>
      <p:sp>
        <p:nvSpPr>
          <p:cNvPr id="1133" name="Google Shape;1133;g5b19d3ee8e_3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5b2de8809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5b2de8809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a:t>
            </a:r>
            <a:r>
              <a:rPr lang="en-US"/>
              <a:t>nd use a Virtual Weather Balloon Simulation to collect data about how temperature changes with altitude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p:txBody>
      </p:sp>
      <p:sp>
        <p:nvSpPr>
          <p:cNvPr id="1147" name="Google Shape;1147;g5b2de8809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2" name="Shape 1152"/>
        <p:cNvGrpSpPr/>
        <p:nvPr/>
      </p:nvGrpSpPr>
      <p:grpSpPr>
        <a:xfrm>
          <a:off x="0" y="0"/>
          <a:ext cx="0" cy="0"/>
          <a:chOff x="0" y="0"/>
          <a:chExt cx="0" cy="0"/>
        </a:xfrm>
      </p:grpSpPr>
      <p:sp>
        <p:nvSpPr>
          <p:cNvPr id="1153" name="Google Shape;1153;g5b19d3ee8e_3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5b19d3ee8e_3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s</a:t>
            </a:r>
            <a:r>
              <a:rPr lang="en-US" sz="1200">
                <a:solidFill>
                  <a:schemeClr val="dk1"/>
                </a:solidFill>
              </a:rPr>
              <a:t>tudents</a:t>
            </a:r>
            <a:r>
              <a:rPr lang="en-US"/>
              <a:t> use</a:t>
            </a:r>
            <a:r>
              <a:rPr lang="en-US" sz="1200">
                <a:solidFill>
                  <a:schemeClr val="dk1"/>
                </a:solidFill>
              </a:rPr>
              <a:t> data </a:t>
            </a:r>
            <a:r>
              <a:rPr lang="en-US"/>
              <a:t>to compare surface temperature and air temperature, If doing the GLOBE Surface Temperature and Air Temperature protocols your students, like we did outside today,  would collect their own data and make a graph of that.</a:t>
            </a:r>
            <a:endParaRPr/>
          </a:p>
          <a:p>
            <a:pPr indent="0" lvl="0" marL="0" rtl="0" algn="l">
              <a:spcBef>
                <a:spcPts val="0"/>
              </a:spcBef>
              <a:spcAft>
                <a:spcPts val="0"/>
              </a:spcAft>
              <a:buNone/>
            </a:pPr>
            <a:r>
              <a:t/>
            </a:r>
            <a:endParaRPr/>
          </a:p>
          <a:p>
            <a:pPr indent="0" lvl="0" marL="0" rtl="0" algn="l">
              <a:spcBef>
                <a:spcPts val="360"/>
              </a:spcBef>
              <a:spcAft>
                <a:spcPts val="0"/>
              </a:spcAft>
              <a:buClr>
                <a:schemeClr val="dk1"/>
              </a:buClr>
              <a:buFont typeface="Arial"/>
              <a:buNone/>
            </a:pPr>
            <a:r>
              <a:rPr lang="en-US"/>
              <a:t>They use the Identify and Interpret (I</a:t>
            </a:r>
            <a:r>
              <a:rPr baseline="30000" lang="en-US"/>
              <a:t>2</a:t>
            </a:r>
            <a:r>
              <a:rPr lang="en-US"/>
              <a:t>) Sensemaking Strategy to analyze and interpret the graphed data, which you will practice doing in a few moments </a:t>
            </a:r>
            <a:endParaRPr/>
          </a:p>
          <a:p>
            <a:pPr indent="0" lvl="0" marL="0" rtl="0" algn="l">
              <a:spcBef>
                <a:spcPts val="360"/>
              </a:spcBef>
              <a:spcAft>
                <a:spcPts val="0"/>
              </a:spcAft>
              <a:buNone/>
            </a:pPr>
            <a:r>
              <a:t/>
            </a:r>
            <a:endParaRPr b="1"/>
          </a:p>
          <a:p>
            <a:pPr indent="0" lvl="0" marL="0" rtl="0" algn="l">
              <a:spcBef>
                <a:spcPts val="360"/>
              </a:spcBef>
              <a:spcAft>
                <a:spcPts val="0"/>
              </a:spcAft>
              <a:buNone/>
            </a:pPr>
            <a:r>
              <a:rPr b="1" lang="en-US"/>
              <a:t>Westview Middle School</a:t>
            </a:r>
            <a:r>
              <a:rPr b="1" lang="en-US" sz="1200">
                <a:solidFill>
                  <a:schemeClr val="dk1"/>
                </a:solidFill>
                <a:latin typeface="Calibri"/>
                <a:ea typeface="Calibri"/>
                <a:cs typeface="Calibri"/>
                <a:sym typeface="Calibri"/>
              </a:rPr>
              <a:t> DATA SET </a:t>
            </a:r>
            <a:r>
              <a:rPr b="1" lang="en-US"/>
              <a:t>(if questions about where the data come from)</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b="0" lang="en-US" sz="1200">
                <a:solidFill>
                  <a:schemeClr val="dk1"/>
                </a:solidFill>
                <a:latin typeface="Calibri"/>
                <a:ea typeface="Calibri"/>
                <a:cs typeface="Calibri"/>
                <a:sym typeface="Calibri"/>
              </a:rPr>
              <a:t>Middle school students in Longmont, Colorado wanted to know how the ground temperature (surface temperature) compared to air temperature. They measured both temperatures over a school day. Their surface temperature data were measured on their school track and their air temperature thermometer was located on the school roof. The students agreed these two surfaces were the most similar, which is why they selected the school track for their surface temperature location. They measured both temperatures every hour during the school day. They also made observations of cloud cover.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p:txBody>
      </p:sp>
      <p:sp>
        <p:nvSpPr>
          <p:cNvPr id="1155" name="Google Shape;1155;g5b19d3ee8e_3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g5b19d3ee8e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2" name="Google Shape;1162;g5b19d3ee8e_3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2 &amp; 3 SAS packet</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t>Explain briefly how the stations will work</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Ask for volunteers for who would like to try being the coaches first, call them over to brief them quickly once you release the others.  Give them the coaching prompts and Talk Moves checklist on a clipboard</a:t>
            </a:r>
            <a:endParaRPr/>
          </a:p>
        </p:txBody>
      </p:sp>
      <p:sp>
        <p:nvSpPr>
          <p:cNvPr id="1163" name="Google Shape;1163;g5b19d3ee8e_3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7" name="Shape 1167"/>
        <p:cNvGrpSpPr/>
        <p:nvPr/>
      </p:nvGrpSpPr>
      <p:grpSpPr>
        <a:xfrm>
          <a:off x="0" y="0"/>
          <a:ext cx="0" cy="0"/>
          <a:chOff x="0" y="0"/>
          <a:chExt cx="0" cy="0"/>
        </a:xfrm>
      </p:grpSpPr>
      <p:sp>
        <p:nvSpPr>
          <p:cNvPr id="1168" name="Google Shape;1168;g5b2de8809b_1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169" name="Google Shape;1169;g5b2de8809b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549a5a61cd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Here is how the story unfolds: Change of scale, different ways that we experience weather: local, regional, global</a:t>
            </a:r>
            <a:endParaRPr/>
          </a:p>
          <a:p>
            <a:pPr indent="-317500" lvl="0" marL="457200" rtl="0" algn="l">
              <a:spcBef>
                <a:spcPts val="0"/>
              </a:spcBef>
              <a:spcAft>
                <a:spcPts val="0"/>
              </a:spcAft>
              <a:buSzPts val="1400"/>
              <a:buChar char="●"/>
            </a:pPr>
            <a:r>
              <a:rPr lang="en-US"/>
              <a:t>Reference curriculum binder: organization/tabs</a:t>
            </a:r>
            <a:endParaRPr/>
          </a:p>
          <a:p>
            <a:pPr indent="-317500" lvl="0" marL="457200" rtl="0" algn="l">
              <a:spcBef>
                <a:spcPts val="0"/>
              </a:spcBef>
              <a:spcAft>
                <a:spcPts val="0"/>
              </a:spcAft>
              <a:buSzPts val="1400"/>
              <a:buChar char="●"/>
            </a:pPr>
            <a:r>
              <a:rPr lang="en-US"/>
              <a:t>Mention frontmatter, background info at the beginning of each learning sequence, and assessments</a:t>
            </a:r>
            <a:endParaRPr/>
          </a:p>
          <a:p>
            <a:pPr indent="0" lvl="0" marL="0" rtl="0" algn="l">
              <a:spcBef>
                <a:spcPts val="360"/>
              </a:spcBef>
              <a:spcAft>
                <a:spcPts val="0"/>
              </a:spcAft>
              <a:buNone/>
            </a:pPr>
            <a:r>
              <a:t/>
            </a:r>
            <a:endParaRPr/>
          </a:p>
        </p:txBody>
      </p:sp>
      <p:sp>
        <p:nvSpPr>
          <p:cNvPr id="642" name="Google Shape;642;g549a5a61cd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Google Shape;1176;g50d64725fa_1_2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Vision:</a:t>
            </a:r>
            <a:r>
              <a:rPr lang="en-US">
                <a:solidFill>
                  <a:srgbClr val="595857"/>
                </a:solidFill>
                <a:latin typeface="Open Sans"/>
                <a:ea typeface="Open Sans"/>
                <a:cs typeface="Open Sans"/>
                <a:sym typeface="Open Sans"/>
              </a:rPr>
              <a:t> A worldwide community of students, teachers, scientists, and citizens working together to better understand, sustain, and improve Earth’s environment at local, regional, and global scales.</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Mission:</a:t>
            </a:r>
            <a:r>
              <a:rPr lang="en-US">
                <a:solidFill>
                  <a:srgbClr val="595857"/>
                </a:solidFill>
                <a:latin typeface="Open Sans"/>
                <a:ea typeface="Open Sans"/>
                <a:cs typeface="Open Sans"/>
                <a:sym typeface="Open Sans"/>
              </a:rPr>
              <a:t> To promote the teaching and learning of science, enhance environmental literacy and stewardship, and promote scientific discovery. </a:t>
            </a:r>
            <a:endParaRPr>
              <a:solidFill>
                <a:srgbClr val="000000"/>
              </a:solidFill>
            </a:endParaRPr>
          </a:p>
          <a:p>
            <a:pPr indent="0" lvl="0" marL="0" rtl="0" algn="l">
              <a:spcBef>
                <a:spcPts val="360"/>
              </a:spcBef>
              <a:spcAft>
                <a:spcPts val="0"/>
              </a:spcAft>
              <a:buNone/>
            </a:pPr>
            <a:r>
              <a:t/>
            </a:r>
            <a:endParaRPr>
              <a:solidFill>
                <a:srgbClr val="000000"/>
              </a:solidFill>
            </a:endParaRPr>
          </a:p>
          <a:p>
            <a:pPr indent="-317500" lvl="0" marL="457200" rtl="0" algn="l">
              <a:spcBef>
                <a:spcPts val="360"/>
              </a:spcBef>
              <a:spcAft>
                <a:spcPts val="0"/>
              </a:spcAft>
              <a:buSzPts val="1400"/>
              <a:buChar char="●"/>
            </a:pPr>
            <a:r>
              <a:rPr lang="en-US"/>
              <a:t>Outside for Cloud/Sky Observations (app + paper data sheet) and surface temperature measurements</a:t>
            </a:r>
            <a:endParaRPr/>
          </a:p>
          <a:p>
            <a:pPr indent="0" lvl="0" marL="0" rtl="0" algn="l">
              <a:spcBef>
                <a:spcPts val="360"/>
              </a:spcBef>
              <a:spcAft>
                <a:spcPts val="0"/>
              </a:spcAft>
              <a:buNone/>
            </a:pPr>
            <a:r>
              <a:t/>
            </a:r>
            <a:endParaRPr/>
          </a:p>
        </p:txBody>
      </p:sp>
      <p:sp>
        <p:nvSpPr>
          <p:cNvPr id="1177" name="Google Shape;1177;g50d64725fa_1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g5b19d3ee8e_3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g5b19d3ee8e_3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solidFill>
                  <a:srgbClr val="980000"/>
                </a:solidFill>
              </a:rPr>
              <a:t>Pass out </a:t>
            </a:r>
            <a:r>
              <a:rPr b="1" lang="en-US" sz="1200">
                <a:solidFill>
                  <a:srgbClr val="980000"/>
                </a:solidFill>
              </a:rPr>
              <a:t>Lesson 3: Step 5 of the Student Activity Sheet (pg 12)</a:t>
            </a:r>
            <a:endParaRPr b="1" sz="1200">
              <a:solidFill>
                <a:srgbClr val="980000"/>
              </a:solidFill>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rtl="0" algn="l">
              <a:spcBef>
                <a:spcPts val="0"/>
              </a:spcBef>
              <a:spcAft>
                <a:spcPts val="0"/>
              </a:spcAft>
              <a:buNone/>
            </a:pPr>
            <a:r>
              <a:rPr b="1" lang="en-US" sz="1200">
                <a:solidFill>
                  <a:schemeClr val="dk1"/>
                </a:solidFill>
                <a:latin typeface="Calibri"/>
                <a:ea typeface="Calibri"/>
                <a:cs typeface="Calibri"/>
                <a:sym typeface="Calibri"/>
              </a:rPr>
              <a:t>Introduce the Working Model for explaining temperature patterns.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Lesson 3: Step 5, </a:t>
            </a:r>
            <a:r>
              <a:rPr lang="en-US" sz="1200">
                <a:solidFill>
                  <a:schemeClr val="dk1"/>
                </a:solidFill>
                <a:latin typeface="Calibri"/>
                <a:ea typeface="Calibri"/>
                <a:cs typeface="Calibri"/>
                <a:sym typeface="Calibri"/>
              </a:rPr>
              <a:t>students will develop a Working Model of surface heating to explain temperature patterns, with the ground surface having the warmest temperatures and temperature decreasing with altitude. This is a Working Model because it’s a work in progress and does not capture a complete representation of the system, only part of the system.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Draw and label a Working Model individually. </a:t>
            </a:r>
            <a:r>
              <a:rPr lang="en-US"/>
              <a:t>T</a:t>
            </a:r>
            <a:r>
              <a:rPr lang="en-US" sz="1200">
                <a:solidFill>
                  <a:schemeClr val="dk1"/>
                </a:solidFill>
                <a:latin typeface="Calibri"/>
                <a:ea typeface="Calibri"/>
                <a:cs typeface="Calibri"/>
                <a:sym typeface="Calibri"/>
              </a:rPr>
              <a:t>he question their models are trying to answer: </a:t>
            </a:r>
            <a:r>
              <a:rPr i="1" lang="en-US" sz="1200">
                <a:solidFill>
                  <a:schemeClr val="dk1"/>
                </a:solidFill>
                <a:latin typeface="Calibri"/>
                <a:ea typeface="Calibri"/>
                <a:cs typeface="Calibri"/>
                <a:sym typeface="Calibri"/>
              </a:rPr>
              <a:t>“Why does the surface temperature warm over the day, and why is the surface warmer than the air above it?” </a:t>
            </a:r>
            <a:r>
              <a:rPr lang="en-US" sz="1200">
                <a:solidFill>
                  <a:schemeClr val="dk1"/>
                </a:solidFill>
                <a:latin typeface="Calibri"/>
                <a:ea typeface="Calibri"/>
                <a:cs typeface="Calibri"/>
                <a:sym typeface="Calibri"/>
              </a:rPr>
              <a:t>Their models should describe connections between sunlight heating Earth’s surface and the temperature pattern they’ve observed, particularly why the surface is warmer than the air above it</a:t>
            </a:r>
            <a:r>
              <a:rPr lang="en-US"/>
              <a:t>.</a:t>
            </a:r>
            <a:r>
              <a:rPr lang="en-US" sz="1200">
                <a:solidFill>
                  <a:schemeClr val="dk1"/>
                </a:solidFill>
                <a:latin typeface="Calibri"/>
                <a:ea typeface="Calibri"/>
                <a:cs typeface="Calibri"/>
                <a:sym typeface="Calibri"/>
              </a:rPr>
              <a:t> </a:t>
            </a:r>
            <a:endParaRPr/>
          </a:p>
        </p:txBody>
      </p:sp>
      <p:sp>
        <p:nvSpPr>
          <p:cNvPr id="1187" name="Google Shape;1187;g5b19d3ee8e_3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2" name="Shape 1192"/>
        <p:cNvGrpSpPr/>
        <p:nvPr/>
      </p:nvGrpSpPr>
      <p:grpSpPr>
        <a:xfrm>
          <a:off x="0" y="0"/>
          <a:ext cx="0" cy="0"/>
          <a:chOff x="0" y="0"/>
          <a:chExt cx="0" cy="0"/>
        </a:xfrm>
      </p:grpSpPr>
      <p:sp>
        <p:nvSpPr>
          <p:cNvPr id="1193" name="Google Shape;1193;g5b2de8809b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5b2de8809b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Share and revise Working Models using Share-Trade. </a:t>
            </a:r>
            <a:endParaRPr b="1"/>
          </a:p>
          <a:p>
            <a:pPr indent="0" lvl="0" marL="0" rtl="0" algn="l">
              <a:spcBef>
                <a:spcPts val="0"/>
              </a:spcBef>
              <a:spcAft>
                <a:spcPts val="0"/>
              </a:spcAft>
              <a:buNone/>
            </a:pPr>
            <a:r>
              <a:rPr b="1" lang="en-US">
                <a:solidFill>
                  <a:srgbClr val="980000"/>
                </a:solidFill>
              </a:rPr>
              <a:t>*Tell them to put their names on their own papers so they can be returned after trading!</a:t>
            </a:r>
            <a:endParaRPr b="1">
              <a:solidFill>
                <a:srgbClr val="980000"/>
              </a:solidFill>
            </a:endParaRPr>
          </a:p>
          <a:p>
            <a:pPr indent="0" lvl="0" marL="0" rtl="0" algn="l">
              <a:spcBef>
                <a:spcPts val="0"/>
              </a:spcBef>
              <a:spcAft>
                <a:spcPts val="0"/>
              </a:spcAft>
              <a:buNone/>
            </a:pPr>
            <a:r>
              <a:t/>
            </a:r>
            <a:endParaRPr b="1">
              <a:solidFill>
                <a:srgbClr val="980000"/>
              </a:solidFill>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Discuss Working Models in whole group discussion. </a:t>
            </a:r>
            <a:r>
              <a:rPr lang="en-US"/>
              <a:t>S</a:t>
            </a:r>
            <a:r>
              <a:rPr lang="en-US" sz="1200">
                <a:solidFill>
                  <a:schemeClr val="dk1"/>
                </a:solidFill>
                <a:latin typeface="Calibri"/>
                <a:ea typeface="Calibri"/>
                <a:cs typeface="Calibri"/>
                <a:sym typeface="Calibri"/>
              </a:rPr>
              <a:t>hare how they represented different parts of the model and allow time to debate how they want to represent those parts as a class.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i="1"/>
          </a:p>
          <a:p>
            <a:pPr indent="0" lvl="0" marL="0" rtl="0" algn="l">
              <a:spcBef>
                <a:spcPts val="360"/>
              </a:spcBef>
              <a:spcAft>
                <a:spcPts val="0"/>
              </a:spcAft>
              <a:buNone/>
            </a:pPr>
            <a:r>
              <a:rPr i="1" lang="en-US"/>
              <a:t>What common ideas are we finding in our models?</a:t>
            </a:r>
            <a:endParaRPr i="1"/>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Suggested prompts for discussion: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Why do we think surface temperature is warmer than the air temperature above it?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is the warm air moving? Does this match our temperature pattern?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What’s happening to the air molecules when they are heated near the surface?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195" name="Google Shape;1195;g5b2de8809b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0" name="Shape 1200"/>
        <p:cNvGrpSpPr/>
        <p:nvPr/>
      </p:nvGrpSpPr>
      <p:grpSpPr>
        <a:xfrm>
          <a:off x="0" y="0"/>
          <a:ext cx="0" cy="0"/>
          <a:chOff x="0" y="0"/>
          <a:chExt cx="0" cy="0"/>
        </a:xfrm>
      </p:grpSpPr>
      <p:sp>
        <p:nvSpPr>
          <p:cNvPr id="1201" name="Google Shape;1201;g50d64725fa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Idea Tracker will be built upon throughout the entire unit. </a:t>
            </a:r>
            <a:r>
              <a:rPr i="1" lang="en-US"/>
              <a:t>These ideas are important understandings that we uncover as the story unfolds!</a:t>
            </a:r>
            <a:endParaRPr i="1"/>
          </a:p>
          <a:p>
            <a:pPr indent="0" lvl="0" marL="0" rtl="0" algn="l">
              <a:spcBef>
                <a:spcPts val="360"/>
              </a:spcBef>
              <a:spcAft>
                <a:spcPts val="0"/>
              </a:spcAft>
              <a:buNone/>
            </a:pPr>
            <a:r>
              <a:t/>
            </a:r>
            <a:endParaRPr/>
          </a:p>
          <a:p>
            <a:pPr indent="0" lvl="0" marL="0" rtl="0" algn="l">
              <a:spcBef>
                <a:spcPts val="360"/>
              </a:spcBef>
              <a:spcAft>
                <a:spcPts val="0"/>
              </a:spcAft>
              <a:buNone/>
            </a:pPr>
            <a:r>
              <a:rPr lang="en-US"/>
              <a:t>Ask teachers to suggest big ideas so far to include on the Model Idea tracker. Bring over any ideas from the list about the Colorado storm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Make a list on chart paper:</a:t>
            </a:r>
            <a:endParaRPr/>
          </a:p>
          <a:p>
            <a:pPr indent="-317500" lvl="0" marL="457200" rtl="0" algn="l">
              <a:spcBef>
                <a:spcPts val="360"/>
              </a:spcBef>
              <a:spcAft>
                <a:spcPts val="0"/>
              </a:spcAft>
              <a:buSzPts val="1400"/>
              <a:buAutoNum type="arabicPeriod"/>
            </a:pPr>
            <a:r>
              <a:rPr lang="en-US"/>
              <a:t>Evaporation of water at the surface is important for clouds/storms</a:t>
            </a:r>
            <a:endParaRPr/>
          </a:p>
          <a:p>
            <a:pPr indent="-317500" lvl="0" marL="457200" rtl="0" algn="l">
              <a:spcBef>
                <a:spcPts val="0"/>
              </a:spcBef>
              <a:spcAft>
                <a:spcPts val="0"/>
              </a:spcAft>
              <a:buSzPts val="1400"/>
              <a:buAutoNum type="arabicPeriod"/>
            </a:pPr>
            <a:r>
              <a:rPr lang="en-US"/>
              <a:t>Evaporation happens because of heating from sunlight</a:t>
            </a:r>
            <a:endParaRPr/>
          </a:p>
          <a:p>
            <a:pPr indent="-317500" lvl="0" marL="457200" rtl="0" algn="l">
              <a:spcBef>
                <a:spcPts val="0"/>
              </a:spcBef>
              <a:spcAft>
                <a:spcPts val="0"/>
              </a:spcAft>
              <a:buSzPts val="1400"/>
              <a:buAutoNum type="arabicPeriod"/>
            </a:pPr>
            <a:r>
              <a:rPr lang="en-US"/>
              <a:t>Clouds form when water condenses</a:t>
            </a:r>
            <a:endParaRPr/>
          </a:p>
          <a:p>
            <a:pPr indent="-317500" lvl="0" marL="457200" rtl="0" algn="l">
              <a:spcBef>
                <a:spcPts val="0"/>
              </a:spcBef>
              <a:spcAft>
                <a:spcPts val="0"/>
              </a:spcAft>
              <a:buSzPts val="1400"/>
              <a:buAutoNum type="arabicPeriod"/>
            </a:pPr>
            <a:r>
              <a:rPr lang="en-US"/>
              <a:t>The surface is warmer than the air above it</a:t>
            </a:r>
            <a:endParaRPr/>
          </a:p>
          <a:p>
            <a:pPr indent="-317500" lvl="0" marL="457200" rtl="0" algn="l">
              <a:spcBef>
                <a:spcPts val="0"/>
              </a:spcBef>
              <a:spcAft>
                <a:spcPts val="0"/>
              </a:spcAft>
              <a:buSzPts val="1400"/>
              <a:buAutoNum type="arabicPeriod"/>
            </a:pPr>
            <a:r>
              <a:rPr lang="en-US"/>
              <a:t>Air near the surface is warmer than air where clouds form</a:t>
            </a:r>
            <a:endParaRPr/>
          </a:p>
          <a:p>
            <a:pPr indent="0" lvl="0" marL="457200" rtl="0" algn="l">
              <a:spcBef>
                <a:spcPts val="360"/>
              </a:spcBef>
              <a:spcAft>
                <a:spcPts val="0"/>
              </a:spcAft>
              <a:buNone/>
            </a:pPr>
            <a:r>
              <a:t/>
            </a:r>
            <a:endParaRPr/>
          </a:p>
        </p:txBody>
      </p:sp>
      <p:sp>
        <p:nvSpPr>
          <p:cNvPr id="1202" name="Google Shape;1202;g50d64725fa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5b2de8809b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5b2de8809b_1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211" name="Google Shape;1211;g5b2de8809b_1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5b19d3ee8e_3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8" name="Google Shape;1218;g5b19d3ee8e_3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Google Shape;1225;g5b2de8809b_1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5b2de8809b_1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What is different about a sunny day and a stormy day?</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227" name="Google Shape;1227;g5b2de8809b_1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1" name="Shape 1231"/>
        <p:cNvGrpSpPr/>
        <p:nvPr/>
      </p:nvGrpSpPr>
      <p:grpSpPr>
        <a:xfrm>
          <a:off x="0" y="0"/>
          <a:ext cx="0" cy="0"/>
          <a:chOff x="0" y="0"/>
          <a:chExt cx="0" cy="0"/>
        </a:xfrm>
      </p:grpSpPr>
      <p:sp>
        <p:nvSpPr>
          <p:cNvPr id="1232" name="Google Shape;1232;g5b2de8809b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5b2de8809b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moisture in the atmosphere</a:t>
            </a:r>
            <a:endParaRPr/>
          </a:p>
        </p:txBody>
      </p:sp>
      <p:sp>
        <p:nvSpPr>
          <p:cNvPr id="1234" name="Google Shape;1234;g5b2de8809b_1_1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5b2de8809b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5b2de8809b_2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200"/>
              <a:buFont typeface="Calibri"/>
              <a:buNone/>
            </a:pPr>
            <a:r>
              <a:rPr b="1" lang="en-US" sz="1100">
                <a:solidFill>
                  <a:srgbClr val="595857"/>
                </a:solidFill>
                <a:latin typeface="Open Sans"/>
                <a:ea typeface="Open Sans"/>
                <a:cs typeface="Open Sans"/>
                <a:sym typeface="Open Sans"/>
              </a:rPr>
              <a:t>Dewpoint </a:t>
            </a:r>
            <a:r>
              <a:rPr lang="en-US" sz="1100">
                <a:solidFill>
                  <a:srgbClr val="595857"/>
                </a:solidFill>
                <a:latin typeface="Open Sans"/>
                <a:ea typeface="Open Sans"/>
                <a:cs typeface="Open Sans"/>
                <a:sym typeface="Open Sans"/>
              </a:rPr>
              <a:t> - temperature to which air is cooled to reach saturation </a:t>
            </a:r>
            <a:endParaRPr sz="11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000"/>
              <a:buFont typeface="Calibri"/>
              <a:buNone/>
            </a:pPr>
            <a:r>
              <a:rPr lang="en-US" sz="1100">
                <a:solidFill>
                  <a:srgbClr val="595857"/>
                </a:solidFill>
                <a:latin typeface="Open Sans"/>
                <a:ea typeface="Open Sans"/>
                <a:cs typeface="Open Sans"/>
                <a:sym typeface="Open Sans"/>
              </a:rPr>
              <a:t> </a:t>
            </a:r>
            <a:endParaRPr sz="11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2200"/>
              <a:buFont typeface="Calibri"/>
              <a:buNone/>
            </a:pPr>
            <a:r>
              <a:rPr lang="en-US" sz="1100">
                <a:solidFill>
                  <a:srgbClr val="595857"/>
                </a:solidFill>
                <a:latin typeface="Open Sans"/>
                <a:ea typeface="Open Sans"/>
                <a:cs typeface="Open Sans"/>
                <a:sym typeface="Open Sans"/>
              </a:rPr>
              <a:t>When air is </a:t>
            </a:r>
            <a:r>
              <a:rPr b="1" lang="en-US" sz="1100">
                <a:solidFill>
                  <a:srgbClr val="595857"/>
                </a:solidFill>
                <a:latin typeface="Open Sans"/>
                <a:ea typeface="Open Sans"/>
                <a:cs typeface="Open Sans"/>
                <a:sym typeface="Open Sans"/>
              </a:rPr>
              <a:t>saturated,  </a:t>
            </a:r>
            <a:r>
              <a:rPr lang="en-US" sz="1100">
                <a:solidFill>
                  <a:srgbClr val="595857"/>
                </a:solidFill>
                <a:latin typeface="Open Sans"/>
                <a:ea typeface="Open Sans"/>
                <a:cs typeface="Open Sans"/>
                <a:sym typeface="Open Sans"/>
              </a:rPr>
              <a:t>humidity is 100% (rate of evaporation = rate of condensation)</a:t>
            </a:r>
            <a:endParaRPr sz="1100">
              <a:solidFill>
                <a:srgbClr val="595857"/>
              </a:solidFill>
              <a:latin typeface="Open Sans"/>
              <a:ea typeface="Open Sans"/>
              <a:cs typeface="Open Sans"/>
              <a:sym typeface="Open Sans"/>
            </a:endParaRPr>
          </a:p>
          <a:p>
            <a:pPr indent="-298450" lvl="1" marL="1371600" rtl="0" algn="l">
              <a:spcBef>
                <a:spcPts val="0"/>
              </a:spcBef>
              <a:spcAft>
                <a:spcPts val="0"/>
              </a:spcAft>
              <a:buClr>
                <a:srgbClr val="595857"/>
              </a:buClr>
              <a:buSzPts val="1100"/>
              <a:buFont typeface="Open Sans"/>
              <a:buChar char="○"/>
            </a:pPr>
            <a:r>
              <a:rPr lang="en-US" sz="1100">
                <a:solidFill>
                  <a:srgbClr val="595857"/>
                </a:solidFill>
                <a:latin typeface="Open Sans"/>
                <a:ea typeface="Open Sans"/>
                <a:cs typeface="Open Sans"/>
                <a:sym typeface="Open Sans"/>
              </a:rPr>
              <a:t>At saturation, air temperature is the same as the dewpoint.</a:t>
            </a:r>
            <a:endParaRPr sz="1100">
              <a:solidFill>
                <a:srgbClr val="595857"/>
              </a:solidFill>
              <a:latin typeface="Open Sans"/>
              <a:ea typeface="Open Sans"/>
              <a:cs typeface="Open Sans"/>
              <a:sym typeface="Open Sans"/>
            </a:endParaRPr>
          </a:p>
          <a:p>
            <a:pPr indent="-298450" lvl="1" marL="1371600" rtl="0" algn="l">
              <a:spcBef>
                <a:spcPts val="0"/>
              </a:spcBef>
              <a:spcAft>
                <a:spcPts val="0"/>
              </a:spcAft>
              <a:buClr>
                <a:srgbClr val="595857"/>
              </a:buClr>
              <a:buSzPts val="1100"/>
              <a:buFont typeface="Open Sans"/>
              <a:buChar char="○"/>
            </a:pPr>
            <a:r>
              <a:rPr lang="en-US" sz="1100">
                <a:solidFill>
                  <a:srgbClr val="595857"/>
                </a:solidFill>
                <a:latin typeface="Open Sans"/>
                <a:ea typeface="Open Sans"/>
                <a:cs typeface="Open Sans"/>
                <a:sym typeface="Open Sans"/>
              </a:rPr>
              <a:t>Saturation can result in fog, clouds, and possibly precipitation.</a:t>
            </a:r>
            <a:endParaRPr sz="1100"/>
          </a:p>
        </p:txBody>
      </p:sp>
      <p:sp>
        <p:nvSpPr>
          <p:cNvPr id="1241" name="Google Shape;1241;g5b2de8809b_2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5b2de8809b_4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g5b2de8809b_4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9" name="Google Shape;1249;g5b2de8809b_4_34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597431143a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597431143a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are engaging with weather phenomenon using the inquiry cycle, or 5E’s.  The 5E’s  are referenced at the beginning of each lesson. These align to the NGSS science practices as well, we are learning by doing what scientists do. </a:t>
            </a:r>
            <a:r>
              <a:rPr b="1" i="1" lang="en-US"/>
              <a:t>Look at LS1 as an example (table of contents, at beginning of each lesson)</a:t>
            </a:r>
            <a:r>
              <a:rPr b="1" i="1" lang="en-US">
                <a:solidFill>
                  <a:srgbClr val="000000"/>
                </a:solidFill>
              </a:rPr>
              <a:t>.</a:t>
            </a:r>
            <a:r>
              <a:rPr lang="en-US">
                <a:solidFill>
                  <a:srgbClr val="000000"/>
                </a:solidFill>
              </a:rPr>
              <a:t> By the time we get to explain, we are really looking for understanding in the way students are explaining what they are seeing.</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Elements of inquiry approach to learning:</a:t>
            </a:r>
            <a:endParaRPr>
              <a:solidFill>
                <a:srgbClr val="000000"/>
              </a:solidFill>
            </a:endParaRPr>
          </a:p>
          <a:p>
            <a:pPr indent="-317500" lvl="0" marL="457200" rtl="0" algn="l">
              <a:spcBef>
                <a:spcPts val="360"/>
              </a:spcBef>
              <a:spcAft>
                <a:spcPts val="0"/>
              </a:spcAft>
              <a:buSzPts val="1400"/>
              <a:buChar char="●"/>
            </a:pPr>
            <a:r>
              <a:rPr lang="en-US"/>
              <a:t>Open ended questioning vs questions with yes/no answers</a:t>
            </a:r>
            <a:endParaRPr/>
          </a:p>
          <a:p>
            <a:pPr indent="-317500" lvl="0" marL="457200" rtl="0" algn="l">
              <a:spcBef>
                <a:spcPts val="0"/>
              </a:spcBef>
              <a:spcAft>
                <a:spcPts val="0"/>
              </a:spcAft>
              <a:buSzPts val="1400"/>
              <a:buChar char="●"/>
            </a:pPr>
            <a:r>
              <a:rPr lang="en-US"/>
              <a:t>Engaging students with phenomenon that don’t have one obvious answer</a:t>
            </a:r>
            <a:endParaRPr/>
          </a:p>
          <a:p>
            <a:pPr indent="-317500" lvl="0" marL="457200" rtl="0" algn="l">
              <a:spcBef>
                <a:spcPts val="0"/>
              </a:spcBef>
              <a:spcAft>
                <a:spcPts val="0"/>
              </a:spcAft>
              <a:buSzPts val="1400"/>
              <a:buChar char="●"/>
            </a:pPr>
            <a:r>
              <a:rPr lang="en-US"/>
              <a:t>Empowering students to design their own methods for testing and collecting data</a:t>
            </a:r>
            <a:endParaRPr/>
          </a:p>
          <a:p>
            <a:pPr indent="-317500" lvl="0" marL="457200" rtl="0" algn="l">
              <a:spcBef>
                <a:spcPts val="0"/>
              </a:spcBef>
              <a:spcAft>
                <a:spcPts val="0"/>
              </a:spcAft>
              <a:buSzPts val="1400"/>
              <a:buChar char="●"/>
            </a:pPr>
            <a:r>
              <a:rPr lang="en-US"/>
              <a:t>Providing time to share our ideas with each other, and then to go back and update/revise our ideas</a:t>
            </a:r>
            <a:endParaRPr/>
          </a:p>
        </p:txBody>
      </p:sp>
      <p:sp>
        <p:nvSpPr>
          <p:cNvPr id="662" name="Google Shape;662;g597431143a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7" name="Shape 1257"/>
        <p:cNvGrpSpPr/>
        <p:nvPr/>
      </p:nvGrpSpPr>
      <p:grpSpPr>
        <a:xfrm>
          <a:off x="0" y="0"/>
          <a:ext cx="0" cy="0"/>
          <a:chOff x="0" y="0"/>
          <a:chExt cx="0" cy="0"/>
        </a:xfrm>
      </p:grpSpPr>
      <p:sp>
        <p:nvSpPr>
          <p:cNvPr id="1258" name="Google Shape;1258;g5b2de8809b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5b2de8809b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R</a:t>
            </a:r>
            <a:endParaRPr/>
          </a:p>
        </p:txBody>
      </p:sp>
      <p:sp>
        <p:nvSpPr>
          <p:cNvPr id="1260" name="Google Shape;1260;g5b2de8809b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5" name="Shape 1265"/>
        <p:cNvGrpSpPr/>
        <p:nvPr/>
      </p:nvGrpSpPr>
      <p:grpSpPr>
        <a:xfrm>
          <a:off x="0" y="0"/>
          <a:ext cx="0" cy="0"/>
          <a:chOff x="0" y="0"/>
          <a:chExt cx="0" cy="0"/>
        </a:xfrm>
      </p:grpSpPr>
      <p:sp>
        <p:nvSpPr>
          <p:cNvPr id="1266" name="Google Shape;1266;g5b2de8809b_4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g5b2de8809b_4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The air is saturated in both glasses but there is more water vapor in the warm glass, because warm air can hold more moisture than cold air.  So, relative humidity takes temperature into account, whereas absolute humidity is just the total amount of moisture. </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Green arrows → evaporation</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Red arrows → condensation</a:t>
            </a:r>
            <a:endParaRPr sz="1450">
              <a:latin typeface="Arial"/>
              <a:ea typeface="Arial"/>
              <a:cs typeface="Arial"/>
              <a:sym typeface="Arial"/>
            </a:endParaRPr>
          </a:p>
          <a:p>
            <a:pPr indent="0" lvl="0" marL="0" marR="0" rtl="0" algn="l">
              <a:spcBef>
                <a:spcPts val="0"/>
              </a:spcBef>
              <a:spcAft>
                <a:spcPts val="0"/>
              </a:spcAft>
              <a:buClr>
                <a:schemeClr val="dk1"/>
              </a:buClr>
              <a:buSzPts val="225"/>
              <a:buFont typeface="Calibri"/>
              <a:buNone/>
            </a:pPr>
            <a:r>
              <a:t/>
            </a:r>
            <a:endParaRPr/>
          </a:p>
        </p:txBody>
      </p:sp>
      <p:sp>
        <p:nvSpPr>
          <p:cNvPr id="1268" name="Google Shape;1268;g5b2de8809b_4_42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55360aaa53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4 &amp; 5 SAS packet; go through activities</a:t>
            </a:r>
            <a:endParaRPr>
              <a:solidFill>
                <a:srgbClr val="980000"/>
              </a:solidFill>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What is different about a stormy day vs a sunny day?</a:t>
            </a:r>
            <a:endParaRPr/>
          </a:p>
          <a:p>
            <a:pPr indent="0" lvl="0" marL="0" rtl="0" algn="l">
              <a:spcBef>
                <a:spcPts val="360"/>
              </a:spcBef>
              <a:spcAft>
                <a:spcPts val="0"/>
              </a:spcAft>
              <a:buNone/>
            </a:pPr>
            <a:r>
              <a:rPr lang="en-US"/>
              <a:t>Comparing air temperature and adding in HUMIDITY</a:t>
            </a:r>
            <a:endParaRPr/>
          </a:p>
        </p:txBody>
      </p:sp>
      <p:sp>
        <p:nvSpPr>
          <p:cNvPr id="1274" name="Google Shape;1274;g55360aaa53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g5b2de8809b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g5b2de8809b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Arial"/>
              <a:buNone/>
            </a:pPr>
            <a:r>
              <a:rPr lang="en-US"/>
              <a:t>What conditions are needed for a storm to form?</a:t>
            </a:r>
            <a:endParaRPr/>
          </a:p>
          <a:p>
            <a:pPr indent="0" lvl="0" marL="0" rtl="0" algn="l">
              <a:spcBef>
                <a:spcPts val="360"/>
              </a:spcBef>
              <a:spcAft>
                <a:spcPts val="0"/>
              </a:spcAft>
              <a:buClr>
                <a:schemeClr val="dk1"/>
              </a:buClr>
              <a:buSzPts val="1200"/>
              <a:buFont typeface="Arial"/>
              <a:buNone/>
            </a:pPr>
            <a:r>
              <a:rPr lang="en-US"/>
              <a:t>-We learn that a source of moisture, or humidity is needed (moist air mass, body of water, etc)</a:t>
            </a:r>
            <a:endParaRPr/>
          </a:p>
        </p:txBody>
      </p:sp>
      <p:sp>
        <p:nvSpPr>
          <p:cNvPr id="1284" name="Google Shape;1284;g5b2de8809b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0" name="Shape 1290"/>
        <p:cNvGrpSpPr/>
        <p:nvPr/>
      </p:nvGrpSpPr>
      <p:grpSpPr>
        <a:xfrm>
          <a:off x="0" y="0"/>
          <a:ext cx="0" cy="0"/>
          <a:chOff x="0" y="0"/>
          <a:chExt cx="0" cy="0"/>
        </a:xfrm>
      </p:grpSpPr>
      <p:sp>
        <p:nvSpPr>
          <p:cNvPr id="1291" name="Google Shape;1291;g55360aaa53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Why does warm air rise and cool air sink? Most students can recall that warm air rises, but why?</a:t>
            </a:r>
            <a:endParaRPr/>
          </a:p>
        </p:txBody>
      </p:sp>
      <p:sp>
        <p:nvSpPr>
          <p:cNvPr id="1292" name="Google Shape;1292;g55360aaa53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Google Shape;1301;g5b2de8809b_4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5b2de8809b_4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To explain why warm air rises and cool air sinks:</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Density differences between warm &amp; cool air</a:t>
            </a:r>
            <a:endParaRPr b="1" sz="1200">
              <a:solidFill>
                <a:schemeClr val="dk1"/>
              </a:solidFill>
              <a:latin typeface="Calibri"/>
              <a:ea typeface="Calibri"/>
              <a:cs typeface="Calibri"/>
              <a:sym typeface="Calibri"/>
            </a:endParaRPr>
          </a:p>
        </p:txBody>
      </p:sp>
      <p:sp>
        <p:nvSpPr>
          <p:cNvPr id="1303" name="Google Shape;1303;g5b2de8809b_4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1" name="Shape 1311"/>
        <p:cNvGrpSpPr/>
        <p:nvPr/>
      </p:nvGrpSpPr>
      <p:grpSpPr>
        <a:xfrm>
          <a:off x="0" y="0"/>
          <a:ext cx="0" cy="0"/>
          <a:chOff x="0" y="0"/>
          <a:chExt cx="0" cy="0"/>
        </a:xfrm>
      </p:grpSpPr>
      <p:sp>
        <p:nvSpPr>
          <p:cNvPr id="1312" name="Google Shape;1312;g5b2de8809b_4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3" name="Google Shape;1313;g5b2de8809b_4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r</a:t>
            </a:r>
            <a:r>
              <a:rPr lang="en-US" sz="1200">
                <a:solidFill>
                  <a:schemeClr val="dk1"/>
                </a:solidFill>
              </a:rPr>
              <a:t>ead about how gravity affects air molecules</a:t>
            </a:r>
            <a:r>
              <a:rPr lang="en-US"/>
              <a:t>, which creates pressure differences at the surface and higher up in the troposphere</a:t>
            </a:r>
            <a:r>
              <a:rPr lang="en-US" sz="1200">
                <a:solidFill>
                  <a:schemeClr val="dk1"/>
                </a:solidFill>
              </a:rPr>
              <a:t> </a:t>
            </a:r>
            <a:endParaRPr/>
          </a:p>
        </p:txBody>
      </p:sp>
      <p:sp>
        <p:nvSpPr>
          <p:cNvPr id="1314" name="Google Shape;1314;g5b2de8809b_4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Google Shape;1322;g55360aaa53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Students put all that together to describe convection. </a:t>
            </a:r>
            <a:endParaRPr/>
          </a:p>
          <a:p>
            <a:pPr indent="0" lvl="0" marL="0" rtl="0" algn="l">
              <a:spcBef>
                <a:spcPts val="360"/>
              </a:spcBef>
              <a:spcAft>
                <a:spcPts val="0"/>
              </a:spcAft>
              <a:buClr>
                <a:schemeClr val="dk1"/>
              </a:buClr>
              <a:buSzPts val="1100"/>
              <a:buFont typeface="Arial"/>
              <a:buNone/>
            </a:pPr>
            <a:r>
              <a:rPr lang="en-US"/>
              <a:t>What is the story of an air molecule as moves, rising and falling, in the atmosphere?</a:t>
            </a:r>
            <a:endParaRPr/>
          </a:p>
        </p:txBody>
      </p:sp>
      <p:sp>
        <p:nvSpPr>
          <p:cNvPr id="1323" name="Google Shape;1323;g55360aaa53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0" name="Shape 1330"/>
        <p:cNvGrpSpPr/>
        <p:nvPr/>
      </p:nvGrpSpPr>
      <p:grpSpPr>
        <a:xfrm>
          <a:off x="0" y="0"/>
          <a:ext cx="0" cy="0"/>
          <a:chOff x="0" y="0"/>
          <a:chExt cx="0" cy="0"/>
        </a:xfrm>
      </p:grpSpPr>
      <p:sp>
        <p:nvSpPr>
          <p:cNvPr id="1331" name="Google Shape;1331;g50d64725fa_1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apply our learnings about the conditions needed for a storm to form with the Make a Thunderstorm simulation.</a:t>
            </a:r>
            <a:endParaRPr/>
          </a:p>
          <a:p>
            <a:pPr indent="0" lvl="0" marL="0" rtl="0" algn="l">
              <a:spcBef>
                <a:spcPts val="360"/>
              </a:spcBef>
              <a:spcAft>
                <a:spcPts val="0"/>
              </a:spcAft>
              <a:buClr>
                <a:schemeClr val="dk1"/>
              </a:buClr>
              <a:buSzPts val="1100"/>
              <a:buFont typeface="Arial"/>
              <a:buNone/>
            </a:pPr>
            <a:r>
              <a:t/>
            </a:r>
            <a:endParaRPr/>
          </a:p>
        </p:txBody>
      </p:sp>
      <p:sp>
        <p:nvSpPr>
          <p:cNvPr id="1332" name="Google Shape;1332;g50d64725fa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0" name="Shape 1340"/>
        <p:cNvGrpSpPr/>
        <p:nvPr/>
      </p:nvGrpSpPr>
      <p:grpSpPr>
        <a:xfrm>
          <a:off x="0" y="0"/>
          <a:ext cx="0" cy="0"/>
          <a:chOff x="0" y="0"/>
          <a:chExt cx="0" cy="0"/>
        </a:xfrm>
      </p:grpSpPr>
      <p:sp>
        <p:nvSpPr>
          <p:cNvPr id="1341" name="Google Shape;1341;g5b2de8809b_4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5b2de8809b_4_5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briefly how the stations will work; assign teacher coaches and instruct them</a:t>
            </a:r>
            <a:endParaRPr/>
          </a:p>
          <a:p>
            <a:pPr indent="0" lvl="0" marL="0" rtl="0" algn="l">
              <a:spcBef>
                <a:spcPts val="360"/>
              </a:spcBef>
              <a:spcAft>
                <a:spcPts val="0"/>
              </a:spcAft>
              <a:buNone/>
            </a:pPr>
            <a:r>
              <a:t/>
            </a:r>
            <a:endParaRPr/>
          </a:p>
        </p:txBody>
      </p:sp>
      <p:sp>
        <p:nvSpPr>
          <p:cNvPr id="1343" name="Google Shape;1343;g5b2de8809b_4_5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5b19d3ee8e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5b19d3ee8e_0_3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I’m wondering how many of you are familiar with NGSS, but to answer that question we are going to introduce Poll Everywhere, which we will be using throughout the workshop as a way to gather live responses.</a:t>
            </a:r>
            <a:endParaRPr/>
          </a:p>
          <a:p>
            <a:pPr indent="-317500" lvl="0" marL="457200" rtl="0" algn="l">
              <a:spcBef>
                <a:spcPts val="360"/>
              </a:spcBef>
              <a:spcAft>
                <a:spcPts val="0"/>
              </a:spcAft>
              <a:buSzPts val="1400"/>
              <a:buChar char="●"/>
            </a:pPr>
            <a:r>
              <a:rPr lang="en-US"/>
              <a:t>explain Poll Everywhere</a:t>
            </a:r>
            <a:endParaRPr/>
          </a:p>
          <a:p>
            <a:pPr indent="-317500" lvl="0" marL="457200" rtl="0" algn="l">
              <a:spcBef>
                <a:spcPts val="0"/>
              </a:spcBef>
              <a:spcAft>
                <a:spcPts val="0"/>
              </a:spcAft>
              <a:buSzPts val="1400"/>
              <a:buChar char="●"/>
            </a:pPr>
            <a:r>
              <a:rPr lang="en-US"/>
              <a:t>PRESENTER NOTE: be sure to log in to Poll Everywhere in advance!  Must have chrome extension installed to use w/in Google slides. If using Powerpoint, might have to re-imbed poll everywhere slides for them to be active</a:t>
            </a:r>
            <a:endParaRPr/>
          </a:p>
        </p:txBody>
      </p:sp>
      <p:sp>
        <p:nvSpPr>
          <p:cNvPr id="669" name="Google Shape;669;g5b19d3ee8e_0_3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7" name="Shape 1347"/>
        <p:cNvGrpSpPr/>
        <p:nvPr/>
      </p:nvGrpSpPr>
      <p:grpSpPr>
        <a:xfrm>
          <a:off x="0" y="0"/>
          <a:ext cx="0" cy="0"/>
          <a:chOff x="0" y="0"/>
          <a:chExt cx="0" cy="0"/>
        </a:xfrm>
      </p:grpSpPr>
      <p:sp>
        <p:nvSpPr>
          <p:cNvPr id="1348" name="Google Shape;1348;g5b2de8809b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To wrap up today… let’s take our temperature.  What’s coming up for you? How are you feeling about the day? What are you wondering about?  </a:t>
            </a:r>
            <a:endParaRPr/>
          </a:p>
        </p:txBody>
      </p:sp>
      <p:sp>
        <p:nvSpPr>
          <p:cNvPr id="1349" name="Google Shape;1349;g5b2de8809b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5b2de8809b_4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5b2de8809b_4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add word cloud from this morning to Day 3</a:t>
            </a:r>
            <a:endParaRPr/>
          </a:p>
        </p:txBody>
      </p:sp>
      <p:sp>
        <p:nvSpPr>
          <p:cNvPr id="1357" name="Google Shape;1357;g5b2de8809b_4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0" name="Shape 1360"/>
        <p:cNvGrpSpPr/>
        <p:nvPr/>
      </p:nvGrpSpPr>
      <p:grpSpPr>
        <a:xfrm>
          <a:off x="0" y="0"/>
          <a:ext cx="0" cy="0"/>
          <a:chOff x="0" y="0"/>
          <a:chExt cx="0" cy="0"/>
        </a:xfrm>
      </p:grpSpPr>
      <p:sp>
        <p:nvSpPr>
          <p:cNvPr id="1361" name="Google Shape;1361;g5b2de8809b_4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5b2de8809b_4_3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363" name="Google Shape;1363;g5b2de8809b_4_3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7" name="Shape 1367"/>
        <p:cNvGrpSpPr/>
        <p:nvPr/>
      </p:nvGrpSpPr>
      <p:grpSpPr>
        <a:xfrm>
          <a:off x="0" y="0"/>
          <a:ext cx="0" cy="0"/>
          <a:chOff x="0" y="0"/>
          <a:chExt cx="0" cy="0"/>
        </a:xfrm>
      </p:grpSpPr>
      <p:sp>
        <p:nvSpPr>
          <p:cNvPr id="1368" name="Google Shape;1368;g597431143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g597431143a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100"/>
              <a:buNone/>
            </a:pPr>
            <a:r>
              <a:rPr lang="en-US"/>
              <a:t>Big ideas from yesterday...</a:t>
            </a:r>
            <a:endParaRPr/>
          </a:p>
          <a:p>
            <a:pPr indent="0" lvl="0" marL="0" rtl="0" algn="l">
              <a:spcBef>
                <a:spcPts val="360"/>
              </a:spcBef>
              <a:spcAft>
                <a:spcPts val="0"/>
              </a:spcAft>
              <a:buNone/>
            </a:pPr>
            <a:r>
              <a:t/>
            </a:r>
            <a:endParaRPr/>
          </a:p>
        </p:txBody>
      </p:sp>
      <p:sp>
        <p:nvSpPr>
          <p:cNvPr id="1370" name="Google Shape;1370;g597431143a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6" name="Shape 1376"/>
        <p:cNvGrpSpPr/>
        <p:nvPr/>
      </p:nvGrpSpPr>
      <p:grpSpPr>
        <a:xfrm>
          <a:off x="0" y="0"/>
          <a:ext cx="0" cy="0"/>
          <a:chOff x="0" y="0"/>
          <a:chExt cx="0" cy="0"/>
        </a:xfrm>
      </p:grpSpPr>
      <p:sp>
        <p:nvSpPr>
          <p:cNvPr id="1377" name="Google Shape;1377;g5b2de8809b_4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5b2de8809b_4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100"/>
              <a:buNone/>
            </a:pPr>
            <a:r>
              <a:t/>
            </a:r>
            <a:endParaRPr/>
          </a:p>
          <a:p>
            <a:pPr indent="0" lvl="0" marL="0" rtl="0" algn="l">
              <a:spcBef>
                <a:spcPts val="360"/>
              </a:spcBef>
              <a:spcAft>
                <a:spcPts val="0"/>
              </a:spcAft>
              <a:buNone/>
            </a:pPr>
            <a:r>
              <a:t/>
            </a:r>
            <a:endParaRPr/>
          </a:p>
        </p:txBody>
      </p:sp>
      <p:sp>
        <p:nvSpPr>
          <p:cNvPr id="1379" name="Google Shape;1379;g5b2de8809b_4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5" name="Shape 1385"/>
        <p:cNvGrpSpPr/>
        <p:nvPr/>
      </p:nvGrpSpPr>
      <p:grpSpPr>
        <a:xfrm>
          <a:off x="0" y="0"/>
          <a:ext cx="0" cy="0"/>
          <a:chOff x="0" y="0"/>
          <a:chExt cx="0" cy="0"/>
        </a:xfrm>
      </p:grpSpPr>
      <p:sp>
        <p:nvSpPr>
          <p:cNvPr id="1386" name="Google Shape;1386;g5fd5b96a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5fd5b96ae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briefly how the stations will work; assign teacher coaches and instruct them</a:t>
            </a:r>
            <a:endParaRPr/>
          </a:p>
          <a:p>
            <a:pPr indent="0" lvl="0" marL="0" rtl="0" algn="l">
              <a:spcBef>
                <a:spcPts val="360"/>
              </a:spcBef>
              <a:spcAft>
                <a:spcPts val="0"/>
              </a:spcAft>
              <a:buNone/>
            </a:pPr>
            <a:r>
              <a:t/>
            </a:r>
            <a:endParaRPr/>
          </a:p>
        </p:txBody>
      </p:sp>
      <p:sp>
        <p:nvSpPr>
          <p:cNvPr id="1388" name="Google Shape;1388;g5fd5b96ae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2" name="Shape 1392"/>
        <p:cNvGrpSpPr/>
        <p:nvPr/>
      </p:nvGrpSpPr>
      <p:grpSpPr>
        <a:xfrm>
          <a:off x="0" y="0"/>
          <a:ext cx="0" cy="0"/>
          <a:chOff x="0" y="0"/>
          <a:chExt cx="0" cy="0"/>
        </a:xfrm>
      </p:grpSpPr>
      <p:sp>
        <p:nvSpPr>
          <p:cNvPr id="1393" name="Google Shape;1393;g50d64725f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Step 3 (pg 22) of Student Activity Sheet, make a working model to track your own thinking thus far</a:t>
            </a:r>
            <a:endParaRPr/>
          </a:p>
          <a:p>
            <a:pPr indent="0" lvl="0" marL="0" rtl="0" algn="l">
              <a:spcBef>
                <a:spcPts val="360"/>
              </a:spcBef>
              <a:spcAft>
                <a:spcPts val="0"/>
              </a:spcAft>
              <a:buNone/>
            </a:pPr>
            <a:r>
              <a:t/>
            </a:r>
            <a:endParaRPr/>
          </a:p>
          <a:p>
            <a:pPr indent="-317500" lvl="0" marL="457200" rtl="0" algn="l">
              <a:spcBef>
                <a:spcPts val="360"/>
              </a:spcBef>
              <a:spcAft>
                <a:spcPts val="0"/>
              </a:spcAft>
              <a:buSzPts val="1400"/>
              <a:buChar char="●"/>
            </a:pPr>
            <a:r>
              <a:rPr lang="en-US"/>
              <a:t>Refer to lessons 3,4 &amp; 5</a:t>
            </a:r>
            <a:endParaRPr/>
          </a:p>
          <a:p>
            <a:pPr indent="-317500" lvl="0" marL="457200" rtl="0" algn="l">
              <a:spcBef>
                <a:spcPts val="0"/>
              </a:spcBef>
              <a:spcAft>
                <a:spcPts val="0"/>
              </a:spcAft>
              <a:buSzPts val="1400"/>
              <a:buChar char="●"/>
            </a:pPr>
            <a:r>
              <a:rPr lang="en-US"/>
              <a:t>Look at Model Idea tracker for ideas</a:t>
            </a:r>
            <a:endParaRPr/>
          </a:p>
          <a:p>
            <a:pPr indent="-317500" lvl="0" marL="457200" rtl="0" algn="l">
              <a:spcBef>
                <a:spcPts val="0"/>
              </a:spcBef>
              <a:spcAft>
                <a:spcPts val="0"/>
              </a:spcAft>
              <a:buSzPts val="1400"/>
              <a:buChar char="●"/>
            </a:pPr>
            <a:r>
              <a:rPr lang="en-US"/>
              <a:t>Think of your model as telling the story of the isolated storm</a:t>
            </a:r>
            <a:endParaRPr/>
          </a:p>
          <a:p>
            <a:pPr indent="0" lvl="0" marL="0" rtl="0" algn="l">
              <a:spcBef>
                <a:spcPts val="360"/>
              </a:spcBef>
              <a:spcAft>
                <a:spcPts val="0"/>
              </a:spcAft>
              <a:buNone/>
            </a:pPr>
            <a:r>
              <a:t/>
            </a:r>
            <a:endParaRPr/>
          </a:p>
        </p:txBody>
      </p:sp>
      <p:sp>
        <p:nvSpPr>
          <p:cNvPr id="1394" name="Google Shape;1394;g50d64725f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0" name="Shape 1400"/>
        <p:cNvGrpSpPr/>
        <p:nvPr/>
      </p:nvGrpSpPr>
      <p:grpSpPr>
        <a:xfrm>
          <a:off x="0" y="0"/>
          <a:ext cx="0" cy="0"/>
          <a:chOff x="0" y="0"/>
          <a:chExt cx="0" cy="0"/>
        </a:xfrm>
      </p:grpSpPr>
      <p:sp>
        <p:nvSpPr>
          <p:cNvPr id="1401" name="Google Shape;1401;g50d64725fa_1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should we now add to our Model Idea tracker?</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can take in more water vapor than cool air</a:t>
            </a:r>
            <a:endParaRPr>
              <a:solidFill>
                <a:srgbClr val="980000"/>
              </a:solidFill>
            </a:endParaRPr>
          </a:p>
          <a:p>
            <a:pPr indent="0" lvl="0" marL="0" rtl="0" algn="l">
              <a:spcBef>
                <a:spcPts val="360"/>
              </a:spcBef>
              <a:spcAft>
                <a:spcPts val="0"/>
              </a:spcAft>
              <a:buNone/>
            </a:pPr>
            <a:r>
              <a:t/>
            </a:r>
            <a:endParaRPr>
              <a:solidFill>
                <a:srgbClr val="980000"/>
              </a:solidFill>
            </a:endParaRPr>
          </a:p>
          <a:p>
            <a:pPr indent="0" lvl="0" marL="457200" rtl="0" algn="l">
              <a:spcBef>
                <a:spcPts val="360"/>
              </a:spcBef>
              <a:spcAft>
                <a:spcPts val="0"/>
              </a:spcAft>
              <a:buNone/>
            </a:pPr>
            <a:r>
              <a:t/>
            </a:r>
            <a:endParaRPr/>
          </a:p>
        </p:txBody>
      </p:sp>
      <p:sp>
        <p:nvSpPr>
          <p:cNvPr id="1402" name="Google Shape;1402;g50d64725fa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8" name="Shape 1408"/>
        <p:cNvGrpSpPr/>
        <p:nvPr/>
      </p:nvGrpSpPr>
      <p:grpSpPr>
        <a:xfrm>
          <a:off x="0" y="0"/>
          <a:ext cx="0" cy="0"/>
          <a:chOff x="0" y="0"/>
          <a:chExt cx="0" cy="0"/>
        </a:xfrm>
      </p:grpSpPr>
      <p:sp>
        <p:nvSpPr>
          <p:cNvPr id="1409" name="Google Shape;1409;g50d64725fa_1_2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Using your working models, discuss and agree upon ideas as a group to create a consensus model </a:t>
            </a:r>
            <a:endParaRPr/>
          </a:p>
          <a:p>
            <a:pPr indent="-317500" lvl="0" marL="457200" rtl="0" algn="l">
              <a:spcBef>
                <a:spcPts val="360"/>
              </a:spcBef>
              <a:spcAft>
                <a:spcPts val="0"/>
              </a:spcAft>
              <a:buSzPts val="1400"/>
              <a:buChar char="●"/>
            </a:pPr>
            <a:r>
              <a:rPr lang="en-US"/>
              <a:t>Reference Model idea tracker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(if time, revise working models)</a:t>
            </a:r>
            <a:endParaRPr/>
          </a:p>
          <a:p>
            <a:pPr indent="0" lvl="0" marL="0" rtl="0" algn="l">
              <a:spcBef>
                <a:spcPts val="360"/>
              </a:spcBef>
              <a:spcAft>
                <a:spcPts val="0"/>
              </a:spcAft>
              <a:buClr>
                <a:schemeClr val="dk1"/>
              </a:buClr>
              <a:buSzPts val="1100"/>
              <a:buFont typeface="Arial"/>
              <a:buNone/>
            </a:pPr>
            <a:r>
              <a:rPr lang="en-US"/>
              <a:t>The revisions don’t have to reflect the consensus model exactly, but should be in a way that makes sense to you.</a:t>
            </a:r>
            <a:endParaRPr/>
          </a:p>
          <a:p>
            <a:pPr indent="0" lvl="0" marL="0" rtl="0" algn="l">
              <a:spcBef>
                <a:spcPts val="360"/>
              </a:spcBef>
              <a:spcAft>
                <a:spcPts val="0"/>
              </a:spcAft>
              <a:buNone/>
            </a:pPr>
            <a:r>
              <a:t/>
            </a:r>
            <a:endParaRPr/>
          </a:p>
        </p:txBody>
      </p:sp>
      <p:sp>
        <p:nvSpPr>
          <p:cNvPr id="1410" name="Google Shape;1410;g50d64725fa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8" name="Shape 1418"/>
        <p:cNvGrpSpPr/>
        <p:nvPr/>
      </p:nvGrpSpPr>
      <p:grpSpPr>
        <a:xfrm>
          <a:off x="0" y="0"/>
          <a:ext cx="0" cy="0"/>
          <a:chOff x="0" y="0"/>
          <a:chExt cx="0" cy="0"/>
        </a:xfrm>
      </p:grpSpPr>
      <p:sp>
        <p:nvSpPr>
          <p:cNvPr id="1419" name="Google Shape;1419;g5b2de8809b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5b2de8809b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1" name="Google Shape;1421;g5b2de8809b_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5b19d3ee8e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5b19d3ee8e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6" name="Google Shape;676;g5b19d3ee8e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6" name="Shape 1426"/>
        <p:cNvGrpSpPr/>
        <p:nvPr/>
      </p:nvGrpSpPr>
      <p:grpSpPr>
        <a:xfrm>
          <a:off x="0" y="0"/>
          <a:ext cx="0" cy="0"/>
          <a:chOff x="0" y="0"/>
          <a:chExt cx="0" cy="0"/>
        </a:xfrm>
      </p:grpSpPr>
      <p:sp>
        <p:nvSpPr>
          <p:cNvPr id="1427" name="Google Shape;1427;g5f89378ea9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5f89378ea9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9" name="Google Shape;1429;g5f89378ea9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4" name="Shape 1434"/>
        <p:cNvGrpSpPr/>
        <p:nvPr/>
      </p:nvGrpSpPr>
      <p:grpSpPr>
        <a:xfrm>
          <a:off x="0" y="0"/>
          <a:ext cx="0" cy="0"/>
          <a:chOff x="0" y="0"/>
          <a:chExt cx="0" cy="0"/>
        </a:xfrm>
      </p:grpSpPr>
      <p:sp>
        <p:nvSpPr>
          <p:cNvPr id="1435" name="Google Shape;1435;g5f9b4eb33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5f9b4eb33f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do not do this as a poll everywhere….just wanted to show the graph.  Insert just the graph?</a:t>
            </a:r>
            <a:endParaRPr/>
          </a:p>
        </p:txBody>
      </p:sp>
      <p:sp>
        <p:nvSpPr>
          <p:cNvPr id="1437" name="Google Shape;1437;g5f9b4eb33f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2" name="Shape 1442"/>
        <p:cNvGrpSpPr/>
        <p:nvPr/>
      </p:nvGrpSpPr>
      <p:grpSpPr>
        <a:xfrm>
          <a:off x="0" y="0"/>
          <a:ext cx="0" cy="0"/>
          <a:chOff x="0" y="0"/>
          <a:chExt cx="0" cy="0"/>
        </a:xfrm>
      </p:grpSpPr>
      <p:sp>
        <p:nvSpPr>
          <p:cNvPr id="1443" name="Google Shape;1443;g5b2de8809b_5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5b2de8809b_5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There wasn’t enough humidity.  No drop in air temp, no spike in humidity= no storm!</a:t>
            </a:r>
            <a:endParaRPr/>
          </a:p>
        </p:txBody>
      </p:sp>
      <p:sp>
        <p:nvSpPr>
          <p:cNvPr id="1445" name="Google Shape;1445;g5b2de8809b_5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0" name="Shape 1450"/>
        <p:cNvGrpSpPr/>
        <p:nvPr/>
      </p:nvGrpSpPr>
      <p:grpSpPr>
        <a:xfrm>
          <a:off x="0" y="0"/>
          <a:ext cx="0" cy="0"/>
          <a:chOff x="0" y="0"/>
          <a:chExt cx="0" cy="0"/>
        </a:xfrm>
      </p:grpSpPr>
      <p:sp>
        <p:nvSpPr>
          <p:cNvPr id="1451" name="Google Shape;1451;g5b2de8809b_1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100"/>
              <a:t>How can we use the DQB as an assessment?</a:t>
            </a:r>
            <a:endParaRPr b="1" sz="1100"/>
          </a:p>
          <a:p>
            <a:pPr indent="0" lvl="0" marL="0" rtl="0" algn="l">
              <a:spcBef>
                <a:spcPts val="360"/>
              </a:spcBef>
              <a:spcAft>
                <a:spcPts val="0"/>
              </a:spcAft>
              <a:buNone/>
            </a:pPr>
            <a:r>
              <a:rPr lang="en-US" sz="1100"/>
              <a:t>This is a good time to assess how students are progressing.  You can formalize the DQB as much as you’d like, having students write out answers to the questions or brainstorm how we could find the answer to our questions (what tests could we do?)</a:t>
            </a:r>
            <a:endParaRPr sz="1100"/>
          </a:p>
        </p:txBody>
      </p:sp>
      <p:sp>
        <p:nvSpPr>
          <p:cNvPr id="1452" name="Google Shape;1452;g5b2de8809b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9" name="Shape 1459"/>
        <p:cNvGrpSpPr/>
        <p:nvPr/>
      </p:nvGrpSpPr>
      <p:grpSpPr>
        <a:xfrm>
          <a:off x="0" y="0"/>
          <a:ext cx="0" cy="0"/>
          <a:chOff x="0" y="0"/>
          <a:chExt cx="0" cy="0"/>
        </a:xfrm>
      </p:grpSpPr>
      <p:sp>
        <p:nvSpPr>
          <p:cNvPr id="1460" name="Google Shape;1460;g5f8011b453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5f8011b453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Turn to pg.34 in Teacher Guide, look over list of misconceptions common during this learning sequence. Hold a discussion around strategies to address misconceptions.</a:t>
            </a:r>
            <a:endParaRPr/>
          </a:p>
        </p:txBody>
      </p:sp>
      <p:sp>
        <p:nvSpPr>
          <p:cNvPr id="1462" name="Google Shape;1462;g5f8011b453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7" name="Shape 1467"/>
        <p:cNvGrpSpPr/>
        <p:nvPr/>
      </p:nvGrpSpPr>
      <p:grpSpPr>
        <a:xfrm>
          <a:off x="0" y="0"/>
          <a:ext cx="0" cy="0"/>
          <a:chOff x="0" y="0"/>
          <a:chExt cx="0" cy="0"/>
        </a:xfrm>
      </p:grpSpPr>
      <p:sp>
        <p:nvSpPr>
          <p:cNvPr id="1468" name="Google Shape;1468;g5f8011b45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5f8011b453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470" name="Google Shape;1470;g5f8011b453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5" name="Shape 1475"/>
        <p:cNvGrpSpPr/>
        <p:nvPr/>
      </p:nvGrpSpPr>
      <p:grpSpPr>
        <a:xfrm>
          <a:off x="0" y="0"/>
          <a:ext cx="0" cy="0"/>
          <a:chOff x="0" y="0"/>
          <a:chExt cx="0" cy="0"/>
        </a:xfrm>
      </p:grpSpPr>
      <p:sp>
        <p:nvSpPr>
          <p:cNvPr id="1476" name="Google Shape;1476;g5b2de8809b_4_9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77" name="Google Shape;1477;g5b2de8809b_4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2" name="Shape 1482"/>
        <p:cNvGrpSpPr/>
        <p:nvPr/>
      </p:nvGrpSpPr>
      <p:grpSpPr>
        <a:xfrm>
          <a:off x="0" y="0"/>
          <a:ext cx="0" cy="0"/>
          <a:chOff x="0" y="0"/>
          <a:chExt cx="0" cy="0"/>
        </a:xfrm>
      </p:grpSpPr>
      <p:sp>
        <p:nvSpPr>
          <p:cNvPr id="1483" name="Google Shape;1483;g5b2de8809b_4_9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4" name="Google Shape;1484;g5b2de8809b_4_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g5b2de8809b_5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g5b2de8809b_5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Return to the Anchoring Phenomenon again. </a:t>
            </a:r>
            <a:r>
              <a:rPr lang="en-US" sz="1200">
                <a:solidFill>
                  <a:schemeClr val="dk1"/>
                </a:solidFill>
                <a:latin typeface="Calibri"/>
                <a:ea typeface="Calibri"/>
                <a:cs typeface="Calibri"/>
                <a:sym typeface="Calibri"/>
              </a:rPr>
              <a:t>Ask students: “Did the Colorado storm happen in the afternoon?” Students might remember that the video revealed that the storm lasted several days. Ask students what parts of their models might explain the event and what they think could be different. Since the Colorado event lasted much longer than the typical isolated storm, something else might be going on in that type of storm. Use this to initiate further investigations into different kinds of storms that students will explore in Learning Sequence 2.</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360"/>
              </a:spcBef>
              <a:spcAft>
                <a:spcPts val="0"/>
              </a:spcAft>
              <a:buNone/>
            </a:pPr>
            <a:r>
              <a:rPr i="1" lang="en-US" sz="1200">
                <a:solidFill>
                  <a:schemeClr val="dk1"/>
                </a:solidFill>
                <a:latin typeface="Calibri"/>
                <a:ea typeface="Calibri"/>
                <a:cs typeface="Calibri"/>
                <a:sym typeface="Calibri"/>
              </a:rPr>
              <a:t>“Our model helps us explain some kinds of storms, but the storm in Colorado lasted a lot longer. The Colorado storm might be a different kind of storm, so we need to do some more investigating to figure it out.”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Emphasize the power and limitation of models. </a:t>
            </a:r>
            <a:r>
              <a:rPr lang="en-US" sz="1200">
                <a:solidFill>
                  <a:schemeClr val="dk1"/>
                </a:solidFill>
                <a:latin typeface="Calibri"/>
                <a:ea typeface="Calibri"/>
                <a:cs typeface="Calibri"/>
                <a:sym typeface="Calibri"/>
              </a:rPr>
              <a:t>Have students talk about the kinds of storms that their models explain well, but also the types of storms that do not fit their models. Explain to students that models are tools to help us explain things happening in the world but that they are not always perfect and cannot capture everything. This is especially true for models of complex systems like weather, which is why weather is predicted probabilistically. </a:t>
            </a:r>
            <a:endParaRPr/>
          </a:p>
          <a:p>
            <a:pPr indent="0" lvl="0" marL="0" rtl="0" algn="l">
              <a:spcBef>
                <a:spcPts val="360"/>
              </a:spcBef>
              <a:spcAft>
                <a:spcPts val="0"/>
              </a:spcAft>
              <a:buNone/>
            </a:pPr>
            <a:r>
              <a:t/>
            </a:r>
            <a:endParaRPr/>
          </a:p>
        </p:txBody>
      </p:sp>
      <p:sp>
        <p:nvSpPr>
          <p:cNvPr id="1493" name="Google Shape;1493;g5b2de8809b_5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5b2de8809b_5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5b2de8809b_5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1100">
                <a:latin typeface="Arial"/>
                <a:ea typeface="Arial"/>
                <a:cs typeface="Arial"/>
                <a:sym typeface="Arial"/>
              </a:rPr>
              <a:t>Have teachers turn to a shoulder partner to share their ideas about this topic</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Since the isolated storm model doesn’t explain the Boulder storm, there must be other types of storms to consider.  What ideas do you have about this?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503" name="Google Shape;1503;g5b2de8809b_5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549a5a61cd_1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Look at example of an NGSS page in the curriculum pg 36</a:t>
            </a:r>
            <a:endParaRPr/>
          </a:p>
          <a:p>
            <a:pPr indent="-317500" lvl="0" marL="457200" rtl="0" algn="l">
              <a:spcBef>
                <a:spcPts val="0"/>
              </a:spcBef>
              <a:spcAft>
                <a:spcPts val="0"/>
              </a:spcAft>
              <a:buSzPts val="1400"/>
              <a:buChar char="●"/>
            </a:pPr>
            <a:r>
              <a:rPr lang="en-US"/>
              <a:t>Explain 3-Dimensional Teaching if needed</a:t>
            </a:r>
            <a:endParaRPr/>
          </a:p>
          <a:p>
            <a:pPr indent="-317500" lvl="0" marL="457200" rtl="0" algn="l">
              <a:spcBef>
                <a:spcPts val="0"/>
              </a:spcBef>
              <a:spcAft>
                <a:spcPts val="0"/>
              </a:spcAft>
              <a:buSzPts val="1400"/>
              <a:buChar char="●"/>
            </a:pPr>
            <a:r>
              <a:rPr lang="en-US"/>
              <a:t>Reference SCIENCE PRACTICES HANDOUT: Other practices included in GLOBE Weather: asking questions, explaining, communicating</a:t>
            </a:r>
            <a:endParaRPr/>
          </a:p>
          <a:p>
            <a:pPr indent="-317500" lvl="1" marL="914400" rtl="0" algn="l">
              <a:spcBef>
                <a:spcPts val="0"/>
              </a:spcBef>
              <a:spcAft>
                <a:spcPts val="0"/>
              </a:spcAft>
              <a:buSzPts val="1400"/>
              <a:buChar char="○"/>
            </a:pPr>
            <a:r>
              <a:rPr lang="en-US"/>
              <a:t>Any small shifts you can make in your lessons to expose students to the practices is an amazing way to increase engagement and learning</a:t>
            </a:r>
            <a:endParaRPr/>
          </a:p>
          <a:p>
            <a:pPr indent="-317500" lvl="0" marL="457200" rtl="0" algn="l">
              <a:spcBef>
                <a:spcPts val="0"/>
              </a:spcBef>
              <a:spcAft>
                <a:spcPts val="0"/>
              </a:spcAft>
              <a:buSzPts val="1400"/>
              <a:buChar char="●"/>
            </a:pPr>
            <a:r>
              <a:rPr lang="en-US"/>
              <a:t>*point out strikethroughs</a:t>
            </a:r>
            <a:endParaRPr/>
          </a:p>
        </p:txBody>
      </p:sp>
      <p:sp>
        <p:nvSpPr>
          <p:cNvPr id="682" name="Google Shape;682;g549a5a61cd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7" name="Shape 1507"/>
        <p:cNvGrpSpPr/>
        <p:nvPr/>
      </p:nvGrpSpPr>
      <p:grpSpPr>
        <a:xfrm>
          <a:off x="0" y="0"/>
          <a:ext cx="0" cy="0"/>
          <a:chOff x="0" y="0"/>
          <a:chExt cx="0" cy="0"/>
        </a:xfrm>
      </p:grpSpPr>
      <p:sp>
        <p:nvSpPr>
          <p:cNvPr id="1508" name="Google Shape;1508;g50d64725fa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50d64725fa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2</a:t>
            </a:r>
            <a:endParaRPr/>
          </a:p>
          <a:p>
            <a:pPr indent="0" lvl="0" marL="0" rtl="0" algn="l">
              <a:spcBef>
                <a:spcPts val="360"/>
              </a:spcBef>
              <a:spcAft>
                <a:spcPts val="0"/>
              </a:spcAft>
              <a:buNone/>
            </a:pPr>
            <a:r>
              <a:rPr lang="en-US"/>
              <a:t>We shift focus to look at storm fronts, which happen over a larger region and often for a longer period of time.</a:t>
            </a:r>
            <a:endParaRPr/>
          </a:p>
          <a:p>
            <a:pPr indent="0" lvl="0" marL="0" rtl="0" algn="l">
              <a:spcBef>
                <a:spcPts val="360"/>
              </a:spcBef>
              <a:spcAft>
                <a:spcPts val="0"/>
              </a:spcAft>
              <a:buNone/>
            </a:pPr>
            <a:r>
              <a:t/>
            </a:r>
            <a:endParaRPr i="1"/>
          </a:p>
        </p:txBody>
      </p:sp>
      <p:sp>
        <p:nvSpPr>
          <p:cNvPr id="1510" name="Google Shape;1510;g50d64725fa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6" name="Shape 1516"/>
        <p:cNvGrpSpPr/>
        <p:nvPr/>
      </p:nvGrpSpPr>
      <p:grpSpPr>
        <a:xfrm>
          <a:off x="0" y="0"/>
          <a:ext cx="0" cy="0"/>
          <a:chOff x="0" y="0"/>
          <a:chExt cx="0" cy="0"/>
        </a:xfrm>
      </p:grpSpPr>
      <p:sp>
        <p:nvSpPr>
          <p:cNvPr id="1517" name="Google Shape;1517;g5b2de8809b_5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5b2de8809b_5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Fronts</a:t>
            </a:r>
            <a:endParaRPr/>
          </a:p>
        </p:txBody>
      </p:sp>
      <p:sp>
        <p:nvSpPr>
          <p:cNvPr id="1519" name="Google Shape;1519;g5b2de8809b_5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3" name="Shape 1523"/>
        <p:cNvGrpSpPr/>
        <p:nvPr/>
      </p:nvGrpSpPr>
      <p:grpSpPr>
        <a:xfrm>
          <a:off x="0" y="0"/>
          <a:ext cx="0" cy="0"/>
          <a:chOff x="0" y="0"/>
          <a:chExt cx="0" cy="0"/>
        </a:xfrm>
      </p:grpSpPr>
      <p:sp>
        <p:nvSpPr>
          <p:cNvPr id="1524" name="Google Shape;1524;g5b37dd1c28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5b37dd1c28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26" name="Google Shape;1526;g5b37dd1c28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1" name="Shape 1531"/>
        <p:cNvGrpSpPr/>
        <p:nvPr/>
      </p:nvGrpSpPr>
      <p:grpSpPr>
        <a:xfrm>
          <a:off x="0" y="0"/>
          <a:ext cx="0" cy="0"/>
          <a:chOff x="0" y="0"/>
          <a:chExt cx="0" cy="0"/>
        </a:xfrm>
      </p:grpSpPr>
      <p:sp>
        <p:nvSpPr>
          <p:cNvPr id="1532" name="Google Shape;1532;g5b37dd1c2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5b37dd1c28_0_9: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Cold fronts have air that is more dense and high pressure, which makes them move faster.</a:t>
            </a:r>
            <a:endParaRPr/>
          </a:p>
        </p:txBody>
      </p:sp>
      <p:sp>
        <p:nvSpPr>
          <p:cNvPr id="1534" name="Google Shape;1534;g5b37dd1c28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9" name="Shape 1539"/>
        <p:cNvGrpSpPr/>
        <p:nvPr/>
      </p:nvGrpSpPr>
      <p:grpSpPr>
        <a:xfrm>
          <a:off x="0" y="0"/>
          <a:ext cx="0" cy="0"/>
          <a:chOff x="0" y="0"/>
          <a:chExt cx="0" cy="0"/>
        </a:xfrm>
      </p:grpSpPr>
      <p:sp>
        <p:nvSpPr>
          <p:cNvPr id="1540" name="Google Shape;1540;g5f89378ea9_2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5f89378ea9_2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42" name="Google Shape;1542;g5f89378ea9_2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5" name="Shape 1545"/>
        <p:cNvGrpSpPr/>
        <p:nvPr/>
      </p:nvGrpSpPr>
      <p:grpSpPr>
        <a:xfrm>
          <a:off x="0" y="0"/>
          <a:ext cx="0" cy="0"/>
          <a:chOff x="0" y="0"/>
          <a:chExt cx="0" cy="0"/>
        </a:xfrm>
      </p:grpSpPr>
      <p:sp>
        <p:nvSpPr>
          <p:cNvPr id="1546" name="Google Shape;1546;g5b37dd1c28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5b37dd1c28_0_9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g5b37dd1c28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7" name="Shape 1557"/>
        <p:cNvGrpSpPr/>
        <p:nvPr/>
      </p:nvGrpSpPr>
      <p:grpSpPr>
        <a:xfrm>
          <a:off x="0" y="0"/>
          <a:ext cx="0" cy="0"/>
          <a:chOff x="0" y="0"/>
          <a:chExt cx="0" cy="0"/>
        </a:xfrm>
      </p:grpSpPr>
      <p:sp>
        <p:nvSpPr>
          <p:cNvPr id="1558" name="Google Shape;1558;g5b2de8809b_5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9" name="Google Shape;1559;g5b2de8809b_5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Lesson 7-9 SAS packets</a:t>
            </a:r>
            <a:endParaRPr b="1">
              <a:solidFill>
                <a:srgbClr val="000000"/>
              </a:solidFill>
            </a:endParaRPr>
          </a:p>
          <a:p>
            <a:pPr indent="0" lvl="0" marL="0" rtl="0" algn="l">
              <a:spcBef>
                <a:spcPts val="360"/>
              </a:spcBef>
              <a:spcAft>
                <a:spcPts val="0"/>
              </a:spcAft>
              <a:buNone/>
            </a:pPr>
            <a:r>
              <a:rPr b="1" lang="en-US"/>
              <a:t>Students m</a:t>
            </a:r>
            <a:r>
              <a:rPr b="1" lang="en-US" sz="1200">
                <a:solidFill>
                  <a:schemeClr val="dk1"/>
                </a:solidFill>
                <a:latin typeface="Calibri"/>
                <a:ea typeface="Calibri"/>
                <a:cs typeface="Calibri"/>
                <a:sym typeface="Calibri"/>
              </a:rPr>
              <a:t>ake observations of the cold front time-lapse video</a:t>
            </a:r>
            <a:r>
              <a:rPr b="1" lang="en-US"/>
              <a:t> and brainstorm about storms they have experienced are different than isolated storms</a:t>
            </a:r>
            <a:endParaRPr sz="1200">
              <a:solidFill>
                <a:schemeClr val="dk1"/>
              </a:solidFill>
              <a:latin typeface="Calibri"/>
              <a:ea typeface="Calibri"/>
              <a:cs typeface="Calibri"/>
              <a:sym typeface="Calibri"/>
            </a:endParaRPr>
          </a:p>
        </p:txBody>
      </p:sp>
      <p:sp>
        <p:nvSpPr>
          <p:cNvPr id="1560" name="Google Shape;1560;g5b2de8809b_5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7" name="Shape 1567"/>
        <p:cNvGrpSpPr/>
        <p:nvPr/>
      </p:nvGrpSpPr>
      <p:grpSpPr>
        <a:xfrm>
          <a:off x="0" y="0"/>
          <a:ext cx="0" cy="0"/>
          <a:chOff x="0" y="0"/>
          <a:chExt cx="0" cy="0"/>
        </a:xfrm>
      </p:grpSpPr>
      <p:sp>
        <p:nvSpPr>
          <p:cNvPr id="1568" name="Google Shape;1568;g5b2de8809b_5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9" name="Google Shape;1569;g5b2de8809b_5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Examine a weather forecast of a cold front. </a:t>
            </a:r>
            <a:endParaRPr/>
          </a:p>
        </p:txBody>
      </p:sp>
      <p:sp>
        <p:nvSpPr>
          <p:cNvPr id="1570" name="Google Shape;1570;g5b2de8809b_5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7" name="Shape 1577"/>
        <p:cNvGrpSpPr/>
        <p:nvPr/>
      </p:nvGrpSpPr>
      <p:grpSpPr>
        <a:xfrm>
          <a:off x="0" y="0"/>
          <a:ext cx="0" cy="0"/>
          <a:chOff x="0" y="0"/>
          <a:chExt cx="0" cy="0"/>
        </a:xfrm>
      </p:grpSpPr>
      <p:sp>
        <p:nvSpPr>
          <p:cNvPr id="1578" name="Google Shape;1578;g5b2de8809b_5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9" name="Google Shape;1579;g5b2de8809b_5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Students look at air temp, humidity, and this time wind speed data about a storm front, so over several days vs just one day as before, to consider how the air changes before, during and after a cold front.</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580" name="Google Shape;1580;g5b2de8809b_5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0" name="Shape 1590"/>
        <p:cNvGrpSpPr/>
        <p:nvPr/>
      </p:nvGrpSpPr>
      <p:grpSpPr>
        <a:xfrm>
          <a:off x="0" y="0"/>
          <a:ext cx="0" cy="0"/>
          <a:chOff x="0" y="0"/>
          <a:chExt cx="0" cy="0"/>
        </a:xfrm>
      </p:grpSpPr>
      <p:sp>
        <p:nvSpPr>
          <p:cNvPr id="1591" name="Google Shape;1591;g5b2de8809b_5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2" name="Google Shape;1592;g5b2de8809b_5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Readings on air masses and fronts</a:t>
            </a:r>
            <a:r>
              <a:rPr b="1" lang="en-US"/>
              <a:t> to figure out what happens when different air masses come together</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a:p>
        </p:txBody>
      </p:sp>
      <p:sp>
        <p:nvSpPr>
          <p:cNvPr id="1593" name="Google Shape;1593;g5b2de8809b_5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5b19d3ee8e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5b19d3ee8e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Write down somewhere (don’t share)</a:t>
            </a:r>
            <a:endParaRPr/>
          </a:p>
          <a:p>
            <a:pPr indent="-317500" lvl="0" marL="457200" rtl="0" algn="l">
              <a:spcBef>
                <a:spcPts val="0"/>
              </a:spcBef>
              <a:spcAft>
                <a:spcPts val="0"/>
              </a:spcAft>
              <a:buSzPts val="1400"/>
              <a:buChar char="●"/>
            </a:pPr>
            <a:r>
              <a:rPr b="1" lang="en-US" sz="1100">
                <a:solidFill>
                  <a:srgbClr val="222222"/>
                </a:solidFill>
                <a:latin typeface="Arial"/>
                <a:ea typeface="Arial"/>
                <a:cs typeface="Arial"/>
                <a:sym typeface="Arial"/>
              </a:rPr>
              <a:t>Who are your focal students?</a:t>
            </a:r>
            <a:endParaRPr b="1" sz="1100">
              <a:solidFill>
                <a:srgbClr val="222222"/>
              </a:solidFill>
              <a:latin typeface="Arial"/>
              <a:ea typeface="Arial"/>
              <a:cs typeface="Arial"/>
              <a:sym typeface="Arial"/>
            </a:endParaRPr>
          </a:p>
          <a:p>
            <a:pPr indent="-317500" lvl="1" marL="914400" rtl="0" algn="l">
              <a:spcBef>
                <a:spcPts val="0"/>
              </a:spcBef>
              <a:spcAft>
                <a:spcPts val="0"/>
              </a:spcAft>
              <a:buSzPts val="1400"/>
              <a:buChar char="○"/>
            </a:pPr>
            <a:r>
              <a:rPr lang="en-US" sz="1100">
                <a:solidFill>
                  <a:srgbClr val="222222"/>
                </a:solidFill>
                <a:latin typeface="Arial"/>
                <a:ea typeface="Arial"/>
                <a:cs typeface="Arial"/>
                <a:sym typeface="Arial"/>
              </a:rPr>
              <a:t>Think of two or three students you work with who have been less engaged in science or STEM. Please describe them...you will be reflecting on how effectively this content and/or approaches would engage your focal students throughout GLOBE Weather</a:t>
            </a:r>
            <a:endParaRPr/>
          </a:p>
          <a:p>
            <a:pPr indent="-317500" lvl="0" marL="457200" rtl="0" algn="l">
              <a:lnSpc>
                <a:spcPct val="115000"/>
              </a:lnSpc>
              <a:spcBef>
                <a:spcPts val="0"/>
              </a:spcBef>
              <a:spcAft>
                <a:spcPts val="0"/>
              </a:spcAft>
              <a:buSzPts val="1400"/>
              <a:buChar char="●"/>
            </a:pPr>
            <a:r>
              <a:rPr lang="en-US" sz="1100">
                <a:latin typeface="Arial"/>
                <a:ea typeface="Arial"/>
                <a:cs typeface="Arial"/>
                <a:sym typeface="Arial"/>
              </a:rPr>
              <a:t>Our goals for you: Improve confidence in teaching weather: both in content and pedagogy, familiarity with GLOBE weather curriculum as a tool </a:t>
            </a:r>
            <a:endParaRPr/>
          </a:p>
        </p:txBody>
      </p:sp>
      <p:sp>
        <p:nvSpPr>
          <p:cNvPr id="692" name="Google Shape;692;g5b19d3ee8e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0" name="Shape 1600"/>
        <p:cNvGrpSpPr/>
        <p:nvPr/>
      </p:nvGrpSpPr>
      <p:grpSpPr>
        <a:xfrm>
          <a:off x="0" y="0"/>
          <a:ext cx="0" cy="0"/>
          <a:chOff x="0" y="0"/>
          <a:chExt cx="0" cy="0"/>
        </a:xfrm>
      </p:grpSpPr>
      <p:sp>
        <p:nvSpPr>
          <p:cNvPr id="1601" name="Google Shape;1601;g556c43b4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Demo with whole group, then leave set up for teachers to try during activities exploration.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What did you notice?</a:t>
            </a:r>
            <a:endParaRPr/>
          </a:p>
          <a:p>
            <a:pPr indent="0" lvl="0" marL="0" rtl="0" algn="l">
              <a:spcBef>
                <a:spcPts val="360"/>
              </a:spcBef>
              <a:spcAft>
                <a:spcPts val="0"/>
              </a:spcAft>
              <a:buClr>
                <a:schemeClr val="dk1"/>
              </a:buClr>
              <a:buSzPts val="1100"/>
              <a:buFont typeface="Arial"/>
              <a:buNone/>
            </a:pPr>
            <a:r>
              <a:rPr lang="en-US"/>
              <a:t>What happened to the warm fluid?</a:t>
            </a:r>
            <a:endParaRPr/>
          </a:p>
          <a:p>
            <a:pPr indent="0" lvl="0" marL="0" rtl="0" algn="l">
              <a:spcBef>
                <a:spcPts val="360"/>
              </a:spcBef>
              <a:spcAft>
                <a:spcPts val="0"/>
              </a:spcAft>
              <a:buClr>
                <a:schemeClr val="dk1"/>
              </a:buClr>
              <a:buSzPts val="1100"/>
              <a:buFont typeface="Arial"/>
              <a:buNone/>
            </a:pPr>
            <a:r>
              <a:rPr lang="en-US"/>
              <a:t>What happened to the cold fluid?</a:t>
            </a:r>
            <a:endParaRPr/>
          </a:p>
          <a:p>
            <a:pPr indent="0" lvl="0" marL="0" rtl="0" algn="l">
              <a:spcBef>
                <a:spcPts val="360"/>
              </a:spcBef>
              <a:spcAft>
                <a:spcPts val="0"/>
              </a:spcAft>
              <a:buClr>
                <a:schemeClr val="dk1"/>
              </a:buClr>
              <a:buSzPts val="1100"/>
              <a:buFont typeface="Arial"/>
              <a:buNone/>
            </a:pPr>
            <a:r>
              <a:rPr lang="en-US"/>
              <a:t>Why did this happen?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602" name="Google Shape;1602;g556c43b4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9" name="Shape 1609"/>
        <p:cNvGrpSpPr/>
        <p:nvPr/>
      </p:nvGrpSpPr>
      <p:grpSpPr>
        <a:xfrm>
          <a:off x="0" y="0"/>
          <a:ext cx="0" cy="0"/>
          <a:chOff x="0" y="0"/>
          <a:chExt cx="0" cy="0"/>
        </a:xfrm>
      </p:grpSpPr>
      <p:sp>
        <p:nvSpPr>
          <p:cNvPr id="1610" name="Google Shape;1610;g5b2de8809b_5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5b2de8809b_5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7-9 SAS packet</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t>Explain briefly how the stations will work</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Decide who will be the coaches, call them over to brief them quickly once you release the others.  Give them the coaching prompts and Talk Moves checklist on a clipboard</a:t>
            </a:r>
            <a:endParaRPr/>
          </a:p>
        </p:txBody>
      </p:sp>
      <p:sp>
        <p:nvSpPr>
          <p:cNvPr id="1612" name="Google Shape;1612;g5b2de8809b_5_1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6" name="Shape 1616"/>
        <p:cNvGrpSpPr/>
        <p:nvPr/>
      </p:nvGrpSpPr>
      <p:grpSpPr>
        <a:xfrm>
          <a:off x="0" y="0"/>
          <a:ext cx="0" cy="0"/>
          <a:chOff x="0" y="0"/>
          <a:chExt cx="0" cy="0"/>
        </a:xfrm>
      </p:grpSpPr>
      <p:sp>
        <p:nvSpPr>
          <p:cNvPr id="1617" name="Google Shape;1617;g5b2de8809b_5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18" name="Google Shape;1618;g5b2de8809b_5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4" name="Shape 1624"/>
        <p:cNvGrpSpPr/>
        <p:nvPr/>
      </p:nvGrpSpPr>
      <p:grpSpPr>
        <a:xfrm>
          <a:off x="0" y="0"/>
          <a:ext cx="0" cy="0"/>
          <a:chOff x="0" y="0"/>
          <a:chExt cx="0" cy="0"/>
        </a:xfrm>
      </p:grpSpPr>
      <p:sp>
        <p:nvSpPr>
          <p:cNvPr id="1625" name="Google Shape;1625;g5b2de8809b_5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6" name="Google Shape;1626;g5b2de8809b_5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Pass out </a:t>
            </a:r>
            <a:r>
              <a:rPr b="1" lang="en-US" sz="1200">
                <a:solidFill>
                  <a:srgbClr val="980000"/>
                </a:solidFill>
                <a:latin typeface="Calibri"/>
                <a:ea typeface="Calibri"/>
                <a:cs typeface="Calibri"/>
                <a:sym typeface="Calibri"/>
              </a:rPr>
              <a:t>Lesson 9: Step 3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Model. </a:t>
            </a:r>
            <a:r>
              <a:rPr lang="en-US" sz="1200">
                <a:solidFill>
                  <a:schemeClr val="dk1"/>
                </a:solidFill>
                <a:latin typeface="Calibri"/>
                <a:ea typeface="Calibri"/>
                <a:cs typeface="Calibri"/>
                <a:sym typeface="Calibri"/>
              </a:rPr>
              <a:t>Explain to students that we need to model how precipitation is happening along the front. Direct students to the list of items to include in their model in </a:t>
            </a:r>
            <a:r>
              <a:rPr i="1" lang="en-US" sz="1200">
                <a:solidFill>
                  <a:schemeClr val="dk1"/>
                </a:solidFill>
                <a:latin typeface="Calibri"/>
                <a:ea typeface="Calibri"/>
                <a:cs typeface="Calibri"/>
                <a:sym typeface="Calibri"/>
              </a:rPr>
              <a:t>Lesson 9: Step 3 </a:t>
            </a:r>
            <a:r>
              <a:rPr lang="en-US" sz="1200">
                <a:solidFill>
                  <a:schemeClr val="dk1"/>
                </a:solidFill>
                <a:latin typeface="Calibri"/>
                <a:ea typeface="Calibri"/>
                <a:cs typeface="Calibri"/>
                <a:sym typeface="Calibri"/>
              </a:rPr>
              <a:t>of their student activity sheets. (Note: The model has the air before the front on the right side and the air after the front on the left side.) </a:t>
            </a:r>
            <a:endParaRPr/>
          </a:p>
        </p:txBody>
      </p:sp>
      <p:sp>
        <p:nvSpPr>
          <p:cNvPr id="1627" name="Google Shape;1627;g5b2de8809b_5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2" name="Shape 1632"/>
        <p:cNvGrpSpPr/>
        <p:nvPr/>
      </p:nvGrpSpPr>
      <p:grpSpPr>
        <a:xfrm>
          <a:off x="0" y="0"/>
          <a:ext cx="0" cy="0"/>
          <a:chOff x="0" y="0"/>
          <a:chExt cx="0" cy="0"/>
        </a:xfrm>
      </p:grpSpPr>
      <p:sp>
        <p:nvSpPr>
          <p:cNvPr id="1633" name="Google Shape;1633;g5b2de8809b_5_8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should we now add to our Model Idea tracker?</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AutoNum type="arabicPeriod"/>
            </a:pPr>
            <a:r>
              <a:rPr lang="en-US"/>
              <a:t>Evaporation of water at the surface is important for clouds/storms</a:t>
            </a:r>
            <a:endParaRPr/>
          </a:p>
          <a:p>
            <a:pPr indent="-317500" lvl="0" marL="457200" rtl="0" algn="l">
              <a:spcBef>
                <a:spcPts val="0"/>
              </a:spcBef>
              <a:spcAft>
                <a:spcPts val="0"/>
              </a:spcAft>
              <a:buClr>
                <a:schemeClr val="dk1"/>
              </a:buClr>
              <a:buSzPts val="1400"/>
              <a:buAutoNum type="arabicPeriod"/>
            </a:pPr>
            <a:r>
              <a:rPr lang="en-US"/>
              <a:t>Evaporation happens because of heating from sunlight</a:t>
            </a:r>
            <a:endParaRPr/>
          </a:p>
          <a:p>
            <a:pPr indent="-317500" lvl="0" marL="457200" rtl="0" algn="l">
              <a:spcBef>
                <a:spcPts val="0"/>
              </a:spcBef>
              <a:spcAft>
                <a:spcPts val="0"/>
              </a:spcAft>
              <a:buClr>
                <a:schemeClr val="dk1"/>
              </a:buClr>
              <a:buSzPts val="1400"/>
              <a:buAutoNum type="arabicPeriod"/>
            </a:pPr>
            <a:r>
              <a:rPr lang="en-US"/>
              <a:t>Clouds form when water condenses</a:t>
            </a:r>
            <a:endParaRPr/>
          </a:p>
          <a:p>
            <a:pPr indent="-317500" lvl="0" marL="457200" rtl="0" algn="l">
              <a:spcBef>
                <a:spcPts val="0"/>
              </a:spcBef>
              <a:spcAft>
                <a:spcPts val="0"/>
              </a:spcAft>
              <a:buClr>
                <a:schemeClr val="dk1"/>
              </a:buClr>
              <a:buSzPts val="1400"/>
              <a:buAutoNum type="arabicPeriod"/>
            </a:pPr>
            <a:r>
              <a:rPr lang="en-US"/>
              <a:t>The surface is warmer than the air above it</a:t>
            </a:r>
            <a:endParaRPr/>
          </a:p>
          <a:p>
            <a:pPr indent="-317500" lvl="0" marL="457200" rtl="0" algn="l">
              <a:spcBef>
                <a:spcPts val="0"/>
              </a:spcBef>
              <a:spcAft>
                <a:spcPts val="0"/>
              </a:spcAft>
              <a:buClr>
                <a:schemeClr val="dk1"/>
              </a:buClr>
              <a:buSzPts val="1400"/>
              <a:buAutoNum type="arabicPeriod"/>
            </a:pPr>
            <a:r>
              <a:rPr lang="en-US"/>
              <a:t>Air near the surface is warmer than air where clouds form</a:t>
            </a:r>
            <a:endParaRPr/>
          </a:p>
          <a:p>
            <a:pPr indent="-317500" lvl="0" marL="457200" rtl="0" algn="l">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AutoNum type="arabicPeriod"/>
            </a:pPr>
            <a:r>
              <a:rPr lang="en-US">
                <a:solidFill>
                  <a:srgbClr val="980000"/>
                </a:solidFill>
              </a:rPr>
              <a:t>Warm air can take in more water vapor than cool air</a:t>
            </a:r>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As the warm air mass moves up, it cools and moisture in the air condenses, forming clouds, which can lead to  precipitation.</a:t>
            </a:r>
            <a:endParaRPr>
              <a:solidFill>
                <a:srgbClr val="6AA84F"/>
              </a:solidFill>
            </a:endParaRPr>
          </a:p>
          <a:p>
            <a:pPr indent="0" lvl="0" marL="457200" rtl="0" algn="l">
              <a:spcBef>
                <a:spcPts val="360"/>
              </a:spcBef>
              <a:spcAft>
                <a:spcPts val="0"/>
              </a:spcAft>
              <a:buNone/>
            </a:pPr>
            <a:r>
              <a:t/>
            </a:r>
            <a:endParaRPr/>
          </a:p>
        </p:txBody>
      </p:sp>
      <p:sp>
        <p:nvSpPr>
          <p:cNvPr id="1634" name="Google Shape;1634;g5b2de8809b_5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0" name="Shape 1640"/>
        <p:cNvGrpSpPr/>
        <p:nvPr/>
      </p:nvGrpSpPr>
      <p:grpSpPr>
        <a:xfrm>
          <a:off x="0" y="0"/>
          <a:ext cx="0" cy="0"/>
          <a:chOff x="0" y="0"/>
          <a:chExt cx="0" cy="0"/>
        </a:xfrm>
      </p:grpSpPr>
      <p:sp>
        <p:nvSpPr>
          <p:cNvPr id="1641" name="Google Shape;1641;g5b2de8809b_5_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2" name="Google Shape;1642;g5b2de8809b_5_7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Each table group c</a:t>
            </a:r>
            <a:r>
              <a:rPr b="1" lang="en-US"/>
              <a:t>reates a consensus model on big chart paper.</a:t>
            </a:r>
            <a:endParaRPr b="1"/>
          </a:p>
          <a:p>
            <a:pPr indent="0" lvl="0" marL="0" rtl="0" algn="l">
              <a:spcBef>
                <a:spcPts val="360"/>
              </a:spcBef>
              <a:spcAft>
                <a:spcPts val="0"/>
              </a:spcAft>
              <a:buNone/>
            </a:pPr>
            <a:r>
              <a:rPr b="1" lang="en-US"/>
              <a:t>Do mini-gallery walk to share</a:t>
            </a:r>
            <a:endParaRPr b="1"/>
          </a:p>
          <a:p>
            <a:pPr indent="-95250" lvl="0" marL="17145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643" name="Google Shape;1643;g5b2de8809b_5_7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8" name="Shape 1648"/>
        <p:cNvGrpSpPr/>
        <p:nvPr/>
      </p:nvGrpSpPr>
      <p:grpSpPr>
        <a:xfrm>
          <a:off x="0" y="0"/>
          <a:ext cx="0" cy="0"/>
          <a:chOff x="0" y="0"/>
          <a:chExt cx="0" cy="0"/>
        </a:xfrm>
      </p:grpSpPr>
      <p:sp>
        <p:nvSpPr>
          <p:cNvPr id="1649" name="Google Shape;1649;g556c43b4a2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50" name="Google Shape;1650;g556c43b4a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g5b37dd1c28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g5b37dd1c28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 Pass out </a:t>
            </a:r>
            <a:r>
              <a:rPr b="1" lang="en-US" sz="1200">
                <a:solidFill>
                  <a:srgbClr val="980000"/>
                </a:solidFill>
                <a:latin typeface="Calibri"/>
                <a:ea typeface="Calibri"/>
                <a:cs typeface="Calibri"/>
                <a:sym typeface="Calibri"/>
              </a:rPr>
              <a:t>Lesson 9: Step 6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Read through the instructions together for labeling and coloring their maps. </a:t>
            </a:r>
            <a:r>
              <a:rPr lang="en-US" sz="1200">
                <a:solidFill>
                  <a:schemeClr val="dk1"/>
                </a:solidFill>
                <a:latin typeface="Calibri"/>
                <a:ea typeface="Calibri"/>
                <a:cs typeface="Calibri"/>
                <a:sym typeface="Calibri"/>
              </a:rPr>
              <a:t>Break students into groups of four and ensure that each student within the group is assigned a different day to map.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Font typeface="Arial"/>
              <a:buNone/>
            </a:pPr>
            <a:r>
              <a:rPr lang="en-US"/>
              <a:t>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endParaRPr/>
          </a:p>
        </p:txBody>
      </p:sp>
      <p:sp>
        <p:nvSpPr>
          <p:cNvPr id="1659" name="Google Shape;1659;g5b37dd1c28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5b37dd1c28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6" name="Google Shape;1666;g5b37dd1c28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Students map their data and combine their maps for analysis. </a:t>
            </a:r>
            <a:r>
              <a:rPr lang="en-US" sz="1200">
                <a:solidFill>
                  <a:schemeClr val="dk1"/>
                </a:solidFill>
                <a:latin typeface="Calibri"/>
                <a:ea typeface="Calibri"/>
                <a:cs typeface="Calibri"/>
                <a:sym typeface="Calibri"/>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endParaRPr/>
          </a:p>
          <a:p>
            <a:pPr indent="0" lvl="0" marL="0" rtl="0" algn="l">
              <a:spcBef>
                <a:spcPts val="360"/>
              </a:spcBef>
              <a:spcAft>
                <a:spcPts val="0"/>
              </a:spcAft>
              <a:buNone/>
            </a:pPr>
            <a:r>
              <a:t/>
            </a:r>
            <a:endParaRPr/>
          </a:p>
        </p:txBody>
      </p:sp>
      <p:sp>
        <p:nvSpPr>
          <p:cNvPr id="1667" name="Google Shape;1667;g5b37dd1c28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2" name="Shape 1672"/>
        <p:cNvGrpSpPr/>
        <p:nvPr/>
      </p:nvGrpSpPr>
      <p:grpSpPr>
        <a:xfrm>
          <a:off x="0" y="0"/>
          <a:ext cx="0" cy="0"/>
          <a:chOff x="0" y="0"/>
          <a:chExt cx="0" cy="0"/>
        </a:xfrm>
      </p:grpSpPr>
      <p:sp>
        <p:nvSpPr>
          <p:cNvPr id="1673" name="Google Shape;1673;g5b2de8809b_5_8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74" name="Google Shape;1674;g5b2de8809b_5_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b="43021" l="2" r="22437" t="-2"/>
          <a:stretch/>
        </p:blipFill>
        <p:spPr>
          <a:xfrm>
            <a:off x="4510088" y="4397375"/>
            <a:ext cx="7800975" cy="2514600"/>
          </a:xfrm>
          <a:prstGeom prst="rect">
            <a:avLst/>
          </a:prstGeom>
          <a:noFill/>
          <a:ln>
            <a:noFill/>
          </a:ln>
        </p:spPr>
      </p:pic>
      <p:pic>
        <p:nvPicPr>
          <p:cNvPr id="20" name="Google Shape;20;p2"/>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21" name="Google Shape;21;p2"/>
          <p:cNvPicPr preferRelativeResize="0"/>
          <p:nvPr/>
        </p:nvPicPr>
        <p:blipFill rotWithShape="1">
          <a:blip r:embed="rId4">
            <a:alphaModFix/>
          </a:blip>
          <a:srcRect b="0" l="0" r="0" t="0"/>
          <a:stretch/>
        </p:blipFill>
        <p:spPr>
          <a:xfrm>
            <a:off x="477838" y="4938713"/>
            <a:ext cx="4422775" cy="484187"/>
          </a:xfrm>
          <a:prstGeom prst="rect">
            <a:avLst/>
          </a:prstGeom>
          <a:noFill/>
          <a:ln>
            <a:noFill/>
          </a:ln>
        </p:spPr>
      </p:pic>
      <p:pic>
        <p:nvPicPr>
          <p:cNvPr id="22" name="Google Shape;22;p2"/>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23" name="Google Shape;23;p2"/>
          <p:cNvPicPr preferRelativeResize="0"/>
          <p:nvPr/>
        </p:nvPicPr>
        <p:blipFill rotWithShape="1">
          <a:blip r:embed="rId6">
            <a:alphaModFix/>
          </a:blip>
          <a:srcRect b="8446" l="25533" r="24979" t="9657"/>
          <a:stretch/>
        </p:blipFill>
        <p:spPr>
          <a:xfrm>
            <a:off x="477838" y="5611813"/>
            <a:ext cx="779462" cy="644525"/>
          </a:xfrm>
          <a:prstGeom prst="rect">
            <a:avLst/>
          </a:prstGeom>
          <a:noFill/>
          <a:ln>
            <a:noFill/>
          </a:ln>
        </p:spPr>
      </p:pic>
      <p:sp>
        <p:nvSpPr>
          <p:cNvPr id="24" name="Google Shape;24;p2"/>
          <p:cNvSpPr txBox="1"/>
          <p:nvPr>
            <p:ph type="ctrTitle"/>
          </p:nvPr>
        </p:nvSpPr>
        <p:spPr>
          <a:xfrm>
            <a:off x="1524000" y="427178"/>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1" sz="7200">
                <a:solidFill>
                  <a:srgbClr val="595857"/>
                </a:solidFill>
                <a:latin typeface="Raleway SemiBold"/>
                <a:ea typeface="Raleway SemiBold"/>
                <a:cs typeface="Raleway SemiBold"/>
                <a:sym typeface="Raleway SemiBold"/>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2"/>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algn="ctr">
              <a:lnSpc>
                <a:spcPct val="90000"/>
              </a:lnSpc>
              <a:spcBef>
                <a:spcPts val="500"/>
              </a:spcBef>
              <a:spcAft>
                <a:spcPts val="0"/>
              </a:spcAft>
              <a:buClr>
                <a:srgbClr val="595857"/>
              </a:buClr>
              <a:buSzPts val="2000"/>
              <a:buNone/>
              <a:defRPr sz="2000"/>
            </a:lvl2pPr>
            <a:lvl3pPr lvl="2" algn="ctr">
              <a:lnSpc>
                <a:spcPct val="90000"/>
              </a:lnSpc>
              <a:spcBef>
                <a:spcPts val="500"/>
              </a:spcBef>
              <a:spcAft>
                <a:spcPts val="0"/>
              </a:spcAft>
              <a:buClr>
                <a:srgbClr val="595857"/>
              </a:buClr>
              <a:buSzPts val="1800"/>
              <a:buNone/>
              <a:defRPr sz="1800"/>
            </a:lvl3pPr>
            <a:lvl4pPr lvl="3" algn="ctr">
              <a:lnSpc>
                <a:spcPct val="90000"/>
              </a:lnSpc>
              <a:spcBef>
                <a:spcPts val="500"/>
              </a:spcBef>
              <a:spcAft>
                <a:spcPts val="0"/>
              </a:spcAft>
              <a:buClr>
                <a:srgbClr val="595857"/>
              </a:buClr>
              <a:buSzPts val="1600"/>
              <a:buNone/>
              <a:defRPr sz="1600"/>
            </a:lvl4pPr>
            <a:lvl5pPr lvl="4" algn="ctr">
              <a:lnSpc>
                <a:spcPct val="90000"/>
              </a:lnSpc>
              <a:spcBef>
                <a:spcPts val="500"/>
              </a:spcBef>
              <a:spcAft>
                <a:spcPts val="0"/>
              </a:spcAft>
              <a:buClr>
                <a:srgbClr val="59585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2" name="Shape 92"/>
        <p:cNvGrpSpPr/>
        <p:nvPr/>
      </p:nvGrpSpPr>
      <p:grpSpPr>
        <a:xfrm>
          <a:off x="0" y="0"/>
          <a:ext cx="0" cy="0"/>
          <a:chOff x="0" y="0"/>
          <a:chExt cx="0" cy="0"/>
        </a:xfrm>
      </p:grpSpPr>
      <p:sp>
        <p:nvSpPr>
          <p:cNvPr id="93" name="Google Shape;93;p1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4" name="Google Shape;94;p11"/>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95" name="Google Shape;95;p11"/>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96" name="Google Shape;9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7" name="Google Shape;97;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1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2" name="Google Shape;102;p12"/>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103" name="Google Shape;103;p12"/>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04" name="Google Shape;10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5" name="Google Shape;10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2"/>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6" name="Shape 116"/>
        <p:cNvGrpSpPr/>
        <p:nvPr/>
      </p:nvGrpSpPr>
      <p:grpSpPr>
        <a:xfrm>
          <a:off x="0" y="0"/>
          <a:ext cx="0" cy="0"/>
          <a:chOff x="0" y="0"/>
          <a:chExt cx="0" cy="0"/>
        </a:xfrm>
      </p:grpSpPr>
      <p:sp>
        <p:nvSpPr>
          <p:cNvPr id="117" name="Google Shape;117;p1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900" u="none" cap="none" strike="noStrike">
              <a:solidFill>
                <a:schemeClr val="lt1"/>
              </a:solidFill>
              <a:latin typeface="Calibri"/>
              <a:ea typeface="Calibri"/>
              <a:cs typeface="Calibri"/>
              <a:sym typeface="Calibri"/>
            </a:endParaRPr>
          </a:p>
        </p:txBody>
      </p:sp>
      <p:pic>
        <p:nvPicPr>
          <p:cNvPr id="118" name="Google Shape;118;p14"/>
          <p:cNvPicPr preferRelativeResize="0"/>
          <p:nvPr/>
        </p:nvPicPr>
        <p:blipFill rotWithShape="1">
          <a:blip r:embed="rId2">
            <a:alphaModFix/>
          </a:blip>
          <a:srcRect b="43019" l="0" r="22438" t="0"/>
          <a:stretch/>
        </p:blipFill>
        <p:spPr>
          <a:xfrm>
            <a:off x="4510088" y="4397375"/>
            <a:ext cx="7800975" cy="2514599"/>
          </a:xfrm>
          <a:prstGeom prst="rect">
            <a:avLst/>
          </a:prstGeom>
          <a:noFill/>
          <a:ln>
            <a:noFill/>
          </a:ln>
        </p:spPr>
      </p:pic>
      <p:pic>
        <p:nvPicPr>
          <p:cNvPr id="119" name="Google Shape;119;p14"/>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120" name="Google Shape;120;p14"/>
          <p:cNvPicPr preferRelativeResize="0"/>
          <p:nvPr/>
        </p:nvPicPr>
        <p:blipFill rotWithShape="1">
          <a:blip r:embed="rId4">
            <a:alphaModFix/>
          </a:blip>
          <a:srcRect b="0" l="0" r="0" t="0"/>
          <a:stretch/>
        </p:blipFill>
        <p:spPr>
          <a:xfrm>
            <a:off x="477838" y="4938713"/>
            <a:ext cx="4422774" cy="484187"/>
          </a:xfrm>
          <a:prstGeom prst="rect">
            <a:avLst/>
          </a:prstGeom>
          <a:noFill/>
          <a:ln>
            <a:noFill/>
          </a:ln>
        </p:spPr>
      </p:pic>
      <p:pic>
        <p:nvPicPr>
          <p:cNvPr id="121" name="Google Shape;121;p14"/>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122" name="Google Shape;122;p14"/>
          <p:cNvPicPr preferRelativeResize="0"/>
          <p:nvPr/>
        </p:nvPicPr>
        <p:blipFill rotWithShape="1">
          <a:blip r:embed="rId6">
            <a:alphaModFix/>
          </a:blip>
          <a:srcRect b="8443" l="25535" r="24976" t="9656"/>
          <a:stretch/>
        </p:blipFill>
        <p:spPr>
          <a:xfrm>
            <a:off x="477838" y="5611813"/>
            <a:ext cx="779462" cy="644525"/>
          </a:xfrm>
          <a:prstGeom prst="rect">
            <a:avLst/>
          </a:prstGeom>
          <a:noFill/>
          <a:ln>
            <a:noFill/>
          </a:ln>
        </p:spPr>
      </p:pic>
      <p:sp>
        <p:nvSpPr>
          <p:cNvPr id="123" name="Google Shape;123;p14"/>
          <p:cNvSpPr txBox="1"/>
          <p:nvPr>
            <p:ph type="ctrTitle"/>
          </p:nvPr>
        </p:nvSpPr>
        <p:spPr>
          <a:xfrm>
            <a:off x="1524000" y="427178"/>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SzPts val="15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24" name="Google Shape;124;p14"/>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900"/>
              <a:buNone/>
              <a:defRPr sz="19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25" name="Google Shape;12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6" name="Shape 126"/>
        <p:cNvGrpSpPr/>
        <p:nvPr/>
      </p:nvGrpSpPr>
      <p:grpSpPr>
        <a:xfrm>
          <a:off x="0" y="0"/>
          <a:ext cx="0" cy="0"/>
          <a:chOff x="0" y="0"/>
          <a:chExt cx="0" cy="0"/>
        </a:xfrm>
      </p:grpSpPr>
      <p:sp>
        <p:nvSpPr>
          <p:cNvPr id="127" name="Google Shape;127;p1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28" name="Google Shape;128;p1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29" name="Google Shape;12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30" name="Google Shape;130;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31" name="Google Shape;131;p1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2" name="Google Shape;132;p1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3" name="Google Shape;133;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ck background">
  <p:cSld name="CUSTOM_2">
    <p:spTree>
      <p:nvGrpSpPr>
        <p:cNvPr id="134" name="Shape 134"/>
        <p:cNvGrpSpPr/>
        <p:nvPr/>
      </p:nvGrpSpPr>
      <p:grpSpPr>
        <a:xfrm>
          <a:off x="0" y="0"/>
          <a:ext cx="0" cy="0"/>
          <a:chOff x="0" y="0"/>
          <a:chExt cx="0" cy="0"/>
        </a:xfrm>
      </p:grpSpPr>
      <p:sp>
        <p:nvSpPr>
          <p:cNvPr id="135" name="Google Shape;135;p16"/>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
        <p:nvSpPr>
          <p:cNvPr id="136" name="Google Shape;136;p16"/>
          <p:cNvSpPr/>
          <p:nvPr/>
        </p:nvSpPr>
        <p:spPr>
          <a:xfrm>
            <a:off x="-185367" y="-370700"/>
            <a:ext cx="12624300" cy="7599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137" name="Shape 137"/>
        <p:cNvGrpSpPr/>
        <p:nvPr/>
      </p:nvGrpSpPr>
      <p:grpSpPr>
        <a:xfrm>
          <a:off x="0" y="0"/>
          <a:ext cx="0" cy="0"/>
          <a:chOff x="0" y="0"/>
          <a:chExt cx="0" cy="0"/>
        </a:xfrm>
      </p:grpSpPr>
      <p:sp>
        <p:nvSpPr>
          <p:cNvPr id="138" name="Google Shape;138;p1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9" name="Shape 139"/>
        <p:cNvGrpSpPr/>
        <p:nvPr/>
      </p:nvGrpSpPr>
      <p:grpSpPr>
        <a:xfrm>
          <a:off x="0" y="0"/>
          <a:ext cx="0" cy="0"/>
          <a:chOff x="0" y="0"/>
          <a:chExt cx="0" cy="0"/>
        </a:xfrm>
      </p:grpSpPr>
      <p:sp>
        <p:nvSpPr>
          <p:cNvPr id="140" name="Google Shape;140;p1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b="1" sz="67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41" name="Google Shape;141;p1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18"/>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3" name="Google Shape;143;p18"/>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4" name="Google Shape;144;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5" name="Shape 145"/>
        <p:cNvGrpSpPr/>
        <p:nvPr/>
      </p:nvGrpSpPr>
      <p:grpSpPr>
        <a:xfrm>
          <a:off x="0" y="0"/>
          <a:ext cx="0" cy="0"/>
          <a:chOff x="0" y="0"/>
          <a:chExt cx="0" cy="0"/>
        </a:xfrm>
      </p:grpSpPr>
      <p:sp>
        <p:nvSpPr>
          <p:cNvPr id="146" name="Google Shape;146;p19"/>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47" name="Google Shape;147;p19"/>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48" name="Google Shape;148;p19"/>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49" name="Google Shape;149;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0" name="Google Shape;150;p1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 name="Google Shape;151;p1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 name="Google Shape;152;p19"/>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3" name="Google Shape;153;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4" name="Shape 154"/>
        <p:cNvGrpSpPr/>
        <p:nvPr/>
      </p:nvGrpSpPr>
      <p:grpSpPr>
        <a:xfrm>
          <a:off x="0" y="0"/>
          <a:ext cx="0" cy="0"/>
          <a:chOff x="0" y="0"/>
          <a:chExt cx="0" cy="0"/>
        </a:xfrm>
      </p:grpSpPr>
      <p:sp>
        <p:nvSpPr>
          <p:cNvPr id="155" name="Google Shape;155;p20"/>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57" name="Google Shape;157;p20"/>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58" name="Google Shape;158;p2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9" name="Google Shape;159;p20"/>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0" name="Google Shape;160;p20"/>
          <p:cNvSpPr txBox="1"/>
          <p:nvPr>
            <p:ph idx="2" type="body"/>
          </p:nvPr>
        </p:nvSpPr>
        <p:spPr>
          <a:xfrm>
            <a:off x="839788" y="2505075"/>
            <a:ext cx="51579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1" name="Google Shape;161;p2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2" name="Google Shape;162;p20"/>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 name="Google Shape;163;p20"/>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4" name="Google Shape;16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21"/>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67" name="Google Shape;167;p21"/>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68" name="Google Shape;168;p21"/>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69" name="Google Shape;169;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70" name="Google Shape;170;p21"/>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1" name="Google Shape;171;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30" name="Google Shape;3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
          <p:cNvSpPr txBox="1"/>
          <p:nvPr>
            <p:ph idx="11" type="ftr"/>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2" name="Shape 172"/>
        <p:cNvGrpSpPr/>
        <p:nvPr/>
      </p:nvGrpSpPr>
      <p:grpSpPr>
        <a:xfrm>
          <a:off x="0" y="0"/>
          <a:ext cx="0" cy="0"/>
          <a:chOff x="0" y="0"/>
          <a:chExt cx="0" cy="0"/>
        </a:xfrm>
      </p:grpSpPr>
      <p:sp>
        <p:nvSpPr>
          <p:cNvPr id="173" name="Google Shape;173;p22"/>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74" name="Google Shape;174;p22"/>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75" name="Google Shape;175;p22"/>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6" name="Google Shape;176;p22"/>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7" name="Google Shape;177;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2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0" name="Google Shape;180;p23"/>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81" name="Google Shape;181;p23"/>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sz="1500"/>
          </a:p>
        </p:txBody>
      </p:sp>
      <p:sp>
        <p:nvSpPr>
          <p:cNvPr id="182" name="Google Shape;182;p23"/>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83" name="Google Shape;183;p23"/>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1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84" name="Google Shape;184;p2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85" name="Google Shape;185;p2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86" name="Google Shape;18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7" name="Shape 187"/>
        <p:cNvGrpSpPr/>
        <p:nvPr/>
      </p:nvGrpSpPr>
      <p:grpSpPr>
        <a:xfrm>
          <a:off x="0" y="0"/>
          <a:ext cx="0" cy="0"/>
          <a:chOff x="0" y="0"/>
          <a:chExt cx="0" cy="0"/>
        </a:xfrm>
      </p:grpSpPr>
      <p:sp>
        <p:nvSpPr>
          <p:cNvPr id="188" name="Google Shape;188;p2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0" name="Google Shape;190;p24"/>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91" name="Google Shape;191;p24"/>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92" name="Google Shape;192;p24"/>
          <p:cNvSpPr/>
          <p:nvPr>
            <p:ph idx="2" type="pic"/>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3" name="Google Shape;193;p2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94" name="Google Shape;194;p24"/>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5" name="Google Shape;195;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96" name="Shape 196"/>
        <p:cNvGrpSpPr/>
        <p:nvPr/>
      </p:nvGrpSpPr>
      <p:grpSpPr>
        <a:xfrm>
          <a:off x="0" y="0"/>
          <a:ext cx="0" cy="0"/>
          <a:chOff x="0" y="0"/>
          <a:chExt cx="0" cy="0"/>
        </a:xfrm>
      </p:grpSpPr>
      <p:sp>
        <p:nvSpPr>
          <p:cNvPr id="197" name="Google Shape;197;p2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98" name="Google Shape;198;p2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9" name="Google Shape;199;p25"/>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0" name="Google Shape;200;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1" name="Google Shape;201;p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2" name="Google Shape;202;p2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3" name="Google Shape;203;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4" name="Shape 204"/>
        <p:cNvGrpSpPr/>
        <p:nvPr/>
      </p:nvGrpSpPr>
      <p:grpSpPr>
        <a:xfrm>
          <a:off x="0" y="0"/>
          <a:ext cx="0" cy="0"/>
          <a:chOff x="0" y="0"/>
          <a:chExt cx="0" cy="0"/>
        </a:xfrm>
      </p:grpSpPr>
      <p:sp>
        <p:nvSpPr>
          <p:cNvPr id="205" name="Google Shape;205;p26"/>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206" name="Google Shape;206;p26"/>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207" name="Google Shape;207;p26"/>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8" name="Google Shape;208;p2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9" name="Google Shape;209;p2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0" name="Google Shape;210;p26"/>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11" name="Google Shape;211;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212" name="Shape 212"/>
        <p:cNvGrpSpPr/>
        <p:nvPr/>
      </p:nvGrpSpPr>
      <p:grpSpPr>
        <a:xfrm>
          <a:off x="0" y="0"/>
          <a:ext cx="0" cy="0"/>
          <a:chOff x="0" y="0"/>
          <a:chExt cx="0" cy="0"/>
        </a:xfrm>
      </p:grpSpPr>
      <p:sp>
        <p:nvSpPr>
          <p:cNvPr id="213" name="Google Shape;213;p2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2" name="Shape 222"/>
        <p:cNvGrpSpPr/>
        <p:nvPr/>
      </p:nvGrpSpPr>
      <p:grpSpPr>
        <a:xfrm>
          <a:off x="0" y="0"/>
          <a:ext cx="0" cy="0"/>
          <a:chOff x="0" y="0"/>
          <a:chExt cx="0" cy="0"/>
        </a:xfrm>
      </p:grpSpPr>
      <p:sp>
        <p:nvSpPr>
          <p:cNvPr id="223" name="Google Shape;223;p2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225" name="Google Shape;225;p29"/>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226" name="Google Shape;226;p29"/>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227" name="Google Shape;227;p29"/>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228" name="Google Shape;228;p29"/>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229" name="Google Shape;229;p29"/>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0" name="Google Shape;230;p29"/>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1" name="Google Shape;231;p2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2" name="Google Shape;232;p29"/>
          <p:cNvSpPr txBox="1"/>
          <p:nvPr>
            <p:ph idx="11" type="ftr"/>
          </p:nvPr>
        </p:nvSpPr>
        <p:spPr>
          <a:xfrm>
            <a:off x="477839" y="6341271"/>
            <a:ext cx="51867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3" name="Shape 233"/>
        <p:cNvGrpSpPr/>
        <p:nvPr/>
      </p:nvGrpSpPr>
      <p:grpSpPr>
        <a:xfrm>
          <a:off x="0" y="0"/>
          <a:ext cx="0" cy="0"/>
          <a:chOff x="0" y="0"/>
          <a:chExt cx="0" cy="0"/>
        </a:xfrm>
      </p:grpSpPr>
      <p:sp>
        <p:nvSpPr>
          <p:cNvPr id="234" name="Google Shape;234;p3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5" name="Google Shape;235;p3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36" name="Google Shape;236;p3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7" name="Google Shape;237;p3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38" name="Google Shape;238;p3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39" name="Google Shape;239;p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0" name="Google Shape;240;p3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1" name="Shape 241"/>
        <p:cNvGrpSpPr/>
        <p:nvPr/>
      </p:nvGrpSpPr>
      <p:grpSpPr>
        <a:xfrm>
          <a:off x="0" y="0"/>
          <a:ext cx="0" cy="0"/>
          <a:chOff x="0" y="0"/>
          <a:chExt cx="0" cy="0"/>
        </a:xfrm>
      </p:grpSpPr>
      <p:sp>
        <p:nvSpPr>
          <p:cNvPr id="242" name="Google Shape;242;p31"/>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43" name="Google Shape;243;p31"/>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4" name="Google Shape;244;p3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5" name="Google Shape;245;p31"/>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6" name="Google Shape;246;p3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47" name="Shape 247"/>
        <p:cNvGrpSpPr/>
        <p:nvPr/>
      </p:nvGrpSpPr>
      <p:grpSpPr>
        <a:xfrm>
          <a:off x="0" y="0"/>
          <a:ext cx="0" cy="0"/>
          <a:chOff x="0" y="0"/>
          <a:chExt cx="0" cy="0"/>
        </a:xfrm>
      </p:grpSpPr>
      <p:sp>
        <p:nvSpPr>
          <p:cNvPr id="248" name="Google Shape;248;p3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p3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0" name="Google Shape;250;p3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51" name="Google Shape;251;p3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52" name="Google Shape;252;p32"/>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3" name="Google Shape;253;p32"/>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4" name="Google Shape;254;p3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55" name="Google Shape;255;p3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 name="Shape 35"/>
        <p:cNvGrpSpPr/>
        <p:nvPr/>
      </p:nvGrpSpPr>
      <p:grpSpPr>
        <a:xfrm>
          <a:off x="0" y="0"/>
          <a:ext cx="0" cy="0"/>
          <a:chOff x="0" y="0"/>
          <a:chExt cx="0" cy="0"/>
        </a:xfrm>
      </p:grpSpPr>
      <p:sp>
        <p:nvSpPr>
          <p:cNvPr id="36" name="Google Shape;3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6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7" name="Google Shape;3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56" name="Shape 256"/>
        <p:cNvGrpSpPr/>
        <p:nvPr/>
      </p:nvGrpSpPr>
      <p:grpSpPr>
        <a:xfrm>
          <a:off x="0" y="0"/>
          <a:ext cx="0" cy="0"/>
          <a:chOff x="0" y="0"/>
          <a:chExt cx="0" cy="0"/>
        </a:xfrm>
      </p:grpSpPr>
      <p:sp>
        <p:nvSpPr>
          <p:cNvPr id="257" name="Google Shape;257;p3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8" name="Google Shape;258;p3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9" name="Google Shape;259;p33"/>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60" name="Google Shape;260;p33"/>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61" name="Google Shape;261;p33"/>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2" name="Google Shape;262;p33"/>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3" name="Google Shape;263;p33"/>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4" name="Google Shape;264;p33"/>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5" name="Google Shape;265;p3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66" name="Google Shape;266;p3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7" name="Shape 267"/>
        <p:cNvGrpSpPr/>
        <p:nvPr/>
      </p:nvGrpSpPr>
      <p:grpSpPr>
        <a:xfrm>
          <a:off x="0" y="0"/>
          <a:ext cx="0" cy="0"/>
          <a:chOff x="0" y="0"/>
          <a:chExt cx="0" cy="0"/>
        </a:xfrm>
      </p:grpSpPr>
      <p:sp>
        <p:nvSpPr>
          <p:cNvPr id="268" name="Google Shape;268;p3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0" name="Google Shape;270;p3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71" name="Google Shape;271;p3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72" name="Google Shape;272;p3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3" name="Google Shape;273;p3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4" name="Shape 274"/>
        <p:cNvGrpSpPr/>
        <p:nvPr/>
      </p:nvGrpSpPr>
      <p:grpSpPr>
        <a:xfrm>
          <a:off x="0" y="0"/>
          <a:ext cx="0" cy="0"/>
          <a:chOff x="0" y="0"/>
          <a:chExt cx="0" cy="0"/>
        </a:xfrm>
      </p:grpSpPr>
      <p:sp>
        <p:nvSpPr>
          <p:cNvPr id="275" name="Google Shape;275;p3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p3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7" name="Google Shape;277;p3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8" name="Google Shape;278;p3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9" name="Google Shape;279;p3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p3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3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83" name="Google Shape;283;p36"/>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284" name="Google Shape;284;p36"/>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85" name="Google Shape;285;p36"/>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86" name="Google Shape;286;p36"/>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87" name="Google Shape;287;p3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88" name="Google Shape;288;p3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9" name="Shape 289"/>
        <p:cNvGrpSpPr/>
        <p:nvPr/>
      </p:nvGrpSpPr>
      <p:grpSpPr>
        <a:xfrm>
          <a:off x="0" y="0"/>
          <a:ext cx="0" cy="0"/>
          <a:chOff x="0" y="0"/>
          <a:chExt cx="0" cy="0"/>
        </a:xfrm>
      </p:grpSpPr>
      <p:sp>
        <p:nvSpPr>
          <p:cNvPr id="290" name="Google Shape;290;p3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1" name="Google Shape;291;p3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92" name="Google Shape;292;p37"/>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93" name="Google Shape;293;p37"/>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94" name="Google Shape;294;p37"/>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5" name="Google Shape;295;p37"/>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96" name="Google Shape;296;p3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97" name="Google Shape;297;p3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8" name="Shape 298"/>
        <p:cNvGrpSpPr/>
        <p:nvPr/>
      </p:nvGrpSpPr>
      <p:grpSpPr>
        <a:xfrm>
          <a:off x="0" y="0"/>
          <a:ext cx="0" cy="0"/>
          <a:chOff x="0" y="0"/>
          <a:chExt cx="0" cy="0"/>
        </a:xfrm>
      </p:grpSpPr>
      <p:sp>
        <p:nvSpPr>
          <p:cNvPr id="299" name="Google Shape;299;p3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0" name="Google Shape;300;p3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1" name="Google Shape;301;p38"/>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02" name="Google Shape;302;p3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03" name="Google Shape;303;p38"/>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04" name="Google Shape;304;p3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05" name="Google Shape;305;p3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3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3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9" name="Google Shape;309;p3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10" name="Google Shape;310;p39"/>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11" name="Google Shape;311;p39"/>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12" name="Google Shape;312;p3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13" name="Google Shape;313;p3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19" name="Shape 319"/>
        <p:cNvGrpSpPr/>
        <p:nvPr/>
      </p:nvGrpSpPr>
      <p:grpSpPr>
        <a:xfrm>
          <a:off x="0" y="0"/>
          <a:ext cx="0" cy="0"/>
          <a:chOff x="0" y="0"/>
          <a:chExt cx="0" cy="0"/>
        </a:xfrm>
      </p:grpSpPr>
      <p:sp>
        <p:nvSpPr>
          <p:cNvPr id="320" name="Google Shape;320;p41"/>
          <p:cNvSpPr txBox="1"/>
          <p:nvPr>
            <p:ph type="ctrTitle"/>
          </p:nvPr>
        </p:nvSpPr>
        <p:spPr>
          <a:xfrm>
            <a:off x="239200" y="512750"/>
            <a:ext cx="11817900" cy="2387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SzPts val="4800"/>
              <a:buNone/>
              <a:defRPr i="0" sz="4800" u="none" cap="none" strike="noStrik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21" name="Google Shape;321;p41"/>
          <p:cNvSpPr txBox="1"/>
          <p:nvPr>
            <p:ph idx="1" type="subTitle"/>
          </p:nvPr>
        </p:nvSpPr>
        <p:spPr>
          <a:xfrm>
            <a:off x="1524000" y="2976662"/>
            <a:ext cx="9144000" cy="1655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1000"/>
              </a:spcBef>
              <a:spcAft>
                <a:spcPts val="0"/>
              </a:spcAft>
              <a:buClr>
                <a:schemeClr val="dk1"/>
              </a:buClr>
              <a:buSzPts val="2400"/>
              <a:buFont typeface="Raleway"/>
              <a:buNone/>
              <a:defRPr i="1" sz="2400" u="none" cap="none" strike="noStrike">
                <a:solidFill>
                  <a:schemeClr val="dk1"/>
                </a:solidFill>
                <a:latin typeface="Raleway"/>
                <a:ea typeface="Raleway"/>
                <a:cs typeface="Raleway"/>
                <a:sym typeface="Raleway"/>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322" name="Google Shape;322;p41"/>
          <p:cNvPicPr preferRelativeResize="0"/>
          <p:nvPr/>
        </p:nvPicPr>
        <p:blipFill>
          <a:blip r:embed="rId2">
            <a:alphaModFix/>
          </a:blip>
          <a:stretch>
            <a:fillRect/>
          </a:stretch>
        </p:blipFill>
        <p:spPr>
          <a:xfrm>
            <a:off x="3854633" y="4861875"/>
            <a:ext cx="7016325" cy="2265350"/>
          </a:xfrm>
          <a:prstGeom prst="rect">
            <a:avLst/>
          </a:prstGeom>
          <a:noFill/>
          <a:ln>
            <a:noFill/>
          </a:ln>
        </p:spPr>
      </p:pic>
      <p:pic>
        <p:nvPicPr>
          <p:cNvPr id="323" name="Google Shape;323;p41"/>
          <p:cNvPicPr preferRelativeResize="0"/>
          <p:nvPr/>
        </p:nvPicPr>
        <p:blipFill>
          <a:blip r:embed="rId3">
            <a:alphaModFix/>
          </a:blip>
          <a:stretch>
            <a:fillRect/>
          </a:stretch>
        </p:blipFill>
        <p:spPr>
          <a:xfrm>
            <a:off x="239200" y="4557075"/>
            <a:ext cx="4728975" cy="14590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24" name="Shape 324"/>
        <p:cNvGrpSpPr/>
        <p:nvPr/>
      </p:nvGrpSpPr>
      <p:grpSpPr>
        <a:xfrm>
          <a:off x="0" y="0"/>
          <a:ext cx="0" cy="0"/>
          <a:chOff x="0" y="0"/>
          <a:chExt cx="0" cy="0"/>
        </a:xfrm>
      </p:grpSpPr>
      <p:sp>
        <p:nvSpPr>
          <p:cNvPr id="325" name="Google Shape;325;p42"/>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26" name="Google Shape;326;p4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27" name="Google Shape;327;p42"/>
          <p:cNvPicPr preferRelativeResize="0"/>
          <p:nvPr/>
        </p:nvPicPr>
        <p:blipFill>
          <a:blip r:embed="rId2">
            <a:alphaModFix/>
          </a:blip>
          <a:stretch>
            <a:fillRect/>
          </a:stretch>
        </p:blipFill>
        <p:spPr>
          <a:xfrm>
            <a:off x="6039867" y="5480275"/>
            <a:ext cx="4812850" cy="1553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LOBE Weather Section Header" type="secHead">
  <p:cSld name="SECTION_HEADER">
    <p:spTree>
      <p:nvGrpSpPr>
        <p:cNvPr id="328" name="Shape 328"/>
        <p:cNvGrpSpPr/>
        <p:nvPr/>
      </p:nvGrpSpPr>
      <p:grpSpPr>
        <a:xfrm>
          <a:off x="0" y="0"/>
          <a:ext cx="0" cy="0"/>
          <a:chOff x="0" y="0"/>
          <a:chExt cx="0" cy="0"/>
        </a:xfrm>
      </p:grpSpPr>
      <p:sp>
        <p:nvSpPr>
          <p:cNvPr id="329" name="Google Shape;329;p43"/>
          <p:cNvSpPr txBox="1"/>
          <p:nvPr>
            <p:ph type="title"/>
          </p:nvPr>
        </p:nvSpPr>
        <p:spPr>
          <a:xfrm>
            <a:off x="831833" y="750676"/>
            <a:ext cx="10515600" cy="17346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SzPts val="6000"/>
              <a:buNone/>
              <a:defRPr i="0" sz="6000" u="none" cap="none" strike="noStrik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30" name="Google Shape;330;p43"/>
          <p:cNvSpPr txBox="1"/>
          <p:nvPr>
            <p:ph idx="1" type="body"/>
          </p:nvPr>
        </p:nvSpPr>
        <p:spPr>
          <a:xfrm>
            <a:off x="838216" y="2678839"/>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31" name="Google Shape;331;p4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 name="Shape 41"/>
        <p:cNvGrpSpPr/>
        <p:nvPr/>
      </p:nvGrpSpPr>
      <p:grpSpPr>
        <a:xfrm>
          <a:off x="0" y="0"/>
          <a:ext cx="0" cy="0"/>
          <a:chOff x="0" y="0"/>
          <a:chExt cx="0" cy="0"/>
        </a:xfrm>
      </p:grpSpPr>
      <p:sp>
        <p:nvSpPr>
          <p:cNvPr id="42" name="Google Shape;42;p5"/>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 name="Google Shape;43;p5"/>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44" name="Google Shape;44;p5"/>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45" name="Google Shape;4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2" name="Shape 332"/>
        <p:cNvGrpSpPr/>
        <p:nvPr/>
      </p:nvGrpSpPr>
      <p:grpSpPr>
        <a:xfrm>
          <a:off x="0" y="0"/>
          <a:ext cx="0" cy="0"/>
          <a:chOff x="0" y="0"/>
          <a:chExt cx="0" cy="0"/>
        </a:xfrm>
      </p:grpSpPr>
      <p:sp>
        <p:nvSpPr>
          <p:cNvPr id="333" name="Google Shape;333;p44"/>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None/>
              <a:defRPr b="0" i="0" sz="4400" u="none" cap="none" strike="noStrike">
                <a:solidFill>
                  <a:schemeClr val="dk1"/>
                </a:solidFil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34" name="Google Shape;334;p44"/>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44"/>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44"/>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37" name="Google Shape;337;p44"/>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38" name="Google Shape;338;p4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39" name="Shape 339"/>
        <p:cNvGrpSpPr/>
        <p:nvPr/>
      </p:nvGrpSpPr>
      <p:grpSpPr>
        <a:xfrm>
          <a:off x="0" y="0"/>
          <a:ext cx="0" cy="0"/>
          <a:chOff x="0" y="0"/>
          <a:chExt cx="0" cy="0"/>
        </a:xfrm>
      </p:grpSpPr>
      <p:sp>
        <p:nvSpPr>
          <p:cNvPr id="340" name="Google Shape;340;p45"/>
          <p:cNvSpPr txBox="1"/>
          <p:nvPr>
            <p:ph type="title"/>
          </p:nvPr>
        </p:nvSpPr>
        <p:spPr>
          <a:xfrm>
            <a:off x="839788"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41" name="Google Shape;341;p45"/>
          <p:cNvSpPr txBox="1"/>
          <p:nvPr>
            <p:ph idx="1" type="body"/>
          </p:nvPr>
        </p:nvSpPr>
        <p:spPr>
          <a:xfrm>
            <a:off x="839788" y="1681163"/>
            <a:ext cx="51576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2" name="Google Shape;342;p45"/>
          <p:cNvSpPr txBox="1"/>
          <p:nvPr>
            <p:ph idx="2" type="body"/>
          </p:nvPr>
        </p:nvSpPr>
        <p:spPr>
          <a:xfrm>
            <a:off x="839788" y="2505075"/>
            <a:ext cx="51576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3" name="Google Shape;343;p45"/>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4" name="Google Shape;344;p45"/>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5" name="Google Shape;345;p45"/>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46" name="Google Shape;346;p45"/>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47" name="Google Shape;347;p4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8" name="Shape 348"/>
        <p:cNvGrpSpPr/>
        <p:nvPr/>
      </p:nvGrpSpPr>
      <p:grpSpPr>
        <a:xfrm>
          <a:off x="0" y="0"/>
          <a:ext cx="0" cy="0"/>
          <a:chOff x="0" y="0"/>
          <a:chExt cx="0" cy="0"/>
        </a:xfrm>
      </p:grpSpPr>
      <p:sp>
        <p:nvSpPr>
          <p:cNvPr id="349" name="Google Shape;349;p46"/>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50" name="Google Shape;350;p46"/>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1" name="Google Shape;351;p46"/>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2" name="Google Shape;352;p4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3" name="Shape 353"/>
        <p:cNvGrpSpPr/>
        <p:nvPr/>
      </p:nvGrpSpPr>
      <p:grpSpPr>
        <a:xfrm>
          <a:off x="0" y="0"/>
          <a:ext cx="0" cy="0"/>
          <a:chOff x="0" y="0"/>
          <a:chExt cx="0" cy="0"/>
        </a:xfrm>
      </p:grpSpPr>
      <p:sp>
        <p:nvSpPr>
          <p:cNvPr id="354" name="Google Shape;354;p47"/>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5" name="Google Shape;355;p47"/>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6" name="Google Shape;356;p4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57" name="Shape 357"/>
        <p:cNvGrpSpPr/>
        <p:nvPr/>
      </p:nvGrpSpPr>
      <p:grpSpPr>
        <a:xfrm>
          <a:off x="0" y="0"/>
          <a:ext cx="0" cy="0"/>
          <a:chOff x="0" y="0"/>
          <a:chExt cx="0" cy="0"/>
        </a:xfrm>
      </p:grpSpPr>
      <p:sp>
        <p:nvSpPr>
          <p:cNvPr id="358" name="Google Shape;358;p48"/>
          <p:cNvSpPr txBox="1"/>
          <p:nvPr>
            <p:ph type="title"/>
          </p:nvPr>
        </p:nvSpPr>
        <p:spPr>
          <a:xfrm>
            <a:off x="839788" y="457200"/>
            <a:ext cx="39324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59" name="Google Shape;359;p48"/>
          <p:cNvSpPr txBox="1"/>
          <p:nvPr>
            <p:ph idx="1" type="body"/>
          </p:nvPr>
        </p:nvSpPr>
        <p:spPr>
          <a:xfrm>
            <a:off x="5183188" y="987425"/>
            <a:ext cx="61725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0" name="Google Shape;360;p48"/>
          <p:cNvSpPr txBox="1"/>
          <p:nvPr>
            <p:ph idx="2" type="body"/>
          </p:nvPr>
        </p:nvSpPr>
        <p:spPr>
          <a:xfrm>
            <a:off x="839788" y="2057400"/>
            <a:ext cx="39324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61" name="Google Shape;361;p48"/>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2" name="Google Shape;362;p48"/>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3" name="Google Shape;363;p4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64" name="Shape 364"/>
        <p:cNvGrpSpPr/>
        <p:nvPr/>
      </p:nvGrpSpPr>
      <p:grpSpPr>
        <a:xfrm>
          <a:off x="0" y="0"/>
          <a:ext cx="0" cy="0"/>
          <a:chOff x="0" y="0"/>
          <a:chExt cx="0" cy="0"/>
        </a:xfrm>
      </p:grpSpPr>
      <p:sp>
        <p:nvSpPr>
          <p:cNvPr id="365" name="Google Shape;365;p49"/>
          <p:cNvSpPr txBox="1"/>
          <p:nvPr>
            <p:ph type="title"/>
          </p:nvPr>
        </p:nvSpPr>
        <p:spPr>
          <a:xfrm>
            <a:off x="839788" y="457200"/>
            <a:ext cx="39324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66" name="Google Shape;366;p49"/>
          <p:cNvSpPr/>
          <p:nvPr>
            <p:ph idx="2" type="pic"/>
          </p:nvPr>
        </p:nvSpPr>
        <p:spPr>
          <a:xfrm>
            <a:off x="5183188" y="987425"/>
            <a:ext cx="61725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7" name="Google Shape;367;p49"/>
          <p:cNvSpPr txBox="1"/>
          <p:nvPr>
            <p:ph idx="1" type="body"/>
          </p:nvPr>
        </p:nvSpPr>
        <p:spPr>
          <a:xfrm>
            <a:off x="839788" y="2057400"/>
            <a:ext cx="39324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68" name="Google Shape;368;p49"/>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9" name="Google Shape;369;p49"/>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0" name="Google Shape;370;p4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71" name="Shape 371"/>
        <p:cNvGrpSpPr/>
        <p:nvPr/>
      </p:nvGrpSpPr>
      <p:grpSpPr>
        <a:xfrm>
          <a:off x="0" y="0"/>
          <a:ext cx="0" cy="0"/>
          <a:chOff x="0" y="0"/>
          <a:chExt cx="0" cy="0"/>
        </a:xfrm>
      </p:grpSpPr>
      <p:sp>
        <p:nvSpPr>
          <p:cNvPr id="372" name="Google Shape;372;p50"/>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73" name="Google Shape;373;p50"/>
          <p:cNvSpPr txBox="1"/>
          <p:nvPr>
            <p:ph idx="1" type="body"/>
          </p:nvPr>
        </p:nvSpPr>
        <p:spPr>
          <a:xfrm rot="5400000">
            <a:off x="3920399" y="-1256576"/>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50"/>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5" name="Google Shape;375;p50"/>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6" name="Google Shape;376;p5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77" name="Shape 377"/>
        <p:cNvGrpSpPr/>
        <p:nvPr/>
      </p:nvGrpSpPr>
      <p:grpSpPr>
        <a:xfrm>
          <a:off x="0" y="0"/>
          <a:ext cx="0" cy="0"/>
          <a:chOff x="0" y="0"/>
          <a:chExt cx="0" cy="0"/>
        </a:xfrm>
      </p:grpSpPr>
      <p:sp>
        <p:nvSpPr>
          <p:cNvPr id="378" name="Google Shape;378;p51"/>
          <p:cNvSpPr txBox="1"/>
          <p:nvPr>
            <p:ph type="title"/>
          </p:nvPr>
        </p:nvSpPr>
        <p:spPr>
          <a:xfrm rot="5400000">
            <a:off x="7133399"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79" name="Google Shape;379;p51"/>
          <p:cNvSpPr txBox="1"/>
          <p:nvPr>
            <p:ph idx="1" type="body"/>
          </p:nvPr>
        </p:nvSpPr>
        <p:spPr>
          <a:xfrm rot="5400000">
            <a:off x="1799399"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51"/>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81" name="Google Shape;381;p51"/>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82" name="Google Shape;382;p5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1" name="Shape 391"/>
        <p:cNvGrpSpPr/>
        <p:nvPr/>
      </p:nvGrpSpPr>
      <p:grpSpPr>
        <a:xfrm>
          <a:off x="0" y="0"/>
          <a:ext cx="0" cy="0"/>
          <a:chOff x="0" y="0"/>
          <a:chExt cx="0" cy="0"/>
        </a:xfrm>
      </p:grpSpPr>
      <p:sp>
        <p:nvSpPr>
          <p:cNvPr id="392" name="Google Shape;392;p5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93" name="Google Shape;393;p53"/>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394" name="Google Shape;394;p53"/>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395" name="Google Shape;395;p53"/>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396" name="Google Shape;396;p53"/>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397" name="Google Shape;397;p53"/>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398" name="Google Shape;398;p53"/>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99" name="Google Shape;399;p53"/>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00" name="Google Shape;400;p5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01" name="Google Shape;401;p53"/>
          <p:cNvSpPr txBox="1"/>
          <p:nvPr>
            <p:ph idx="11" type="ftr"/>
          </p:nvPr>
        </p:nvSpPr>
        <p:spPr>
          <a:xfrm>
            <a:off x="477837" y="6341271"/>
            <a:ext cx="5234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402" name="Shape 402"/>
        <p:cNvGrpSpPr/>
        <p:nvPr/>
      </p:nvGrpSpPr>
      <p:grpSpPr>
        <a:xfrm>
          <a:off x="0" y="0"/>
          <a:ext cx="0" cy="0"/>
          <a:chOff x="0" y="0"/>
          <a:chExt cx="0" cy="0"/>
        </a:xfrm>
      </p:grpSpPr>
      <p:sp>
        <p:nvSpPr>
          <p:cNvPr id="403" name="Google Shape;403;p5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04" name="Google Shape;404;p54"/>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405" name="Google Shape;405;p54"/>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06" name="Google Shape;406;p54"/>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07" name="Google Shape;407;p5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p54"/>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6"/>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6"/>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53" name="Google Shape;53;p6"/>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4" name="Google Shape;5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5" name="Google Shape;5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09" name="Shape 409"/>
        <p:cNvGrpSpPr/>
        <p:nvPr/>
      </p:nvGrpSpPr>
      <p:grpSpPr>
        <a:xfrm>
          <a:off x="0" y="0"/>
          <a:ext cx="0" cy="0"/>
          <a:chOff x="0" y="0"/>
          <a:chExt cx="0" cy="0"/>
        </a:xfrm>
      </p:grpSpPr>
      <p:sp>
        <p:nvSpPr>
          <p:cNvPr id="410" name="Google Shape;410;p5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11" name="Google Shape;411;p5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12" name="Google Shape;412;p55"/>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3" name="Google Shape;413;p55"/>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4" name="Google Shape;414;p5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5" name="Google Shape;415;p55"/>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6" name="Google Shape;416;p5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7" name="Shape 417"/>
        <p:cNvGrpSpPr/>
        <p:nvPr/>
      </p:nvGrpSpPr>
      <p:grpSpPr>
        <a:xfrm>
          <a:off x="0" y="0"/>
          <a:ext cx="0" cy="0"/>
          <a:chOff x="0" y="0"/>
          <a:chExt cx="0" cy="0"/>
        </a:xfrm>
      </p:grpSpPr>
      <p:sp>
        <p:nvSpPr>
          <p:cNvPr id="418" name="Google Shape;418;p56"/>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9" name="Google Shape;419;p56"/>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20" name="Google Shape;420;p5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21" name="Google Shape;421;p56"/>
          <p:cNvSpPr txBox="1"/>
          <p:nvPr>
            <p:ph idx="11" type="ftr"/>
          </p:nvPr>
        </p:nvSpPr>
        <p:spPr>
          <a:xfrm>
            <a:off x="3534311" y="6356352"/>
            <a:ext cx="5076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22" name="Google Shape;422;p5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3" name="Shape 423"/>
        <p:cNvGrpSpPr/>
        <p:nvPr/>
      </p:nvGrpSpPr>
      <p:grpSpPr>
        <a:xfrm>
          <a:off x="0" y="0"/>
          <a:ext cx="0" cy="0"/>
          <a:chOff x="0" y="0"/>
          <a:chExt cx="0" cy="0"/>
        </a:xfrm>
      </p:grpSpPr>
      <p:sp>
        <p:nvSpPr>
          <p:cNvPr id="424" name="Google Shape;424;p5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26" name="Google Shape;426;p57"/>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27" name="Google Shape;427;p57"/>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28" name="Google Shape;428;p57"/>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29" name="Google Shape;429;p57"/>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30" name="Google Shape;430;p5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31" name="Google Shape;431;p5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2" name="Shape 432"/>
        <p:cNvGrpSpPr/>
        <p:nvPr/>
      </p:nvGrpSpPr>
      <p:grpSpPr>
        <a:xfrm>
          <a:off x="0" y="0"/>
          <a:ext cx="0" cy="0"/>
          <a:chOff x="0" y="0"/>
          <a:chExt cx="0" cy="0"/>
        </a:xfrm>
      </p:grpSpPr>
      <p:sp>
        <p:nvSpPr>
          <p:cNvPr id="433" name="Google Shape;433;p5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4" name="Google Shape;434;p5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35" name="Google Shape;435;p58"/>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36" name="Google Shape;436;p58"/>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37" name="Google Shape;437;p58"/>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8" name="Google Shape;438;p58"/>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39" name="Google Shape;439;p58"/>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40" name="Google Shape;440;p58"/>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41" name="Google Shape;441;p5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42" name="Google Shape;442;p5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43" name="Shape 443"/>
        <p:cNvGrpSpPr/>
        <p:nvPr/>
      </p:nvGrpSpPr>
      <p:grpSpPr>
        <a:xfrm>
          <a:off x="0" y="0"/>
          <a:ext cx="0" cy="0"/>
          <a:chOff x="0" y="0"/>
          <a:chExt cx="0" cy="0"/>
        </a:xfrm>
      </p:grpSpPr>
      <p:sp>
        <p:nvSpPr>
          <p:cNvPr id="444" name="Google Shape;444;p5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5" name="Google Shape;445;p5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46" name="Google Shape;446;p59"/>
          <p:cNvSpPr txBox="1"/>
          <p:nvPr/>
        </p:nvSpPr>
        <p:spPr>
          <a:xfrm>
            <a:off x="850899" y="6356352"/>
            <a:ext cx="51081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47" name="Google Shape;447;p59"/>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48" name="Google Shape;448;p5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49" name="Google Shape;449;p5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50" name="Shape 450"/>
        <p:cNvGrpSpPr/>
        <p:nvPr/>
      </p:nvGrpSpPr>
      <p:grpSpPr>
        <a:xfrm>
          <a:off x="0" y="0"/>
          <a:ext cx="0" cy="0"/>
          <a:chOff x="0" y="0"/>
          <a:chExt cx="0" cy="0"/>
        </a:xfrm>
      </p:grpSpPr>
      <p:sp>
        <p:nvSpPr>
          <p:cNvPr id="451" name="Google Shape;451;p6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2" name="Google Shape;452;p6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3" name="Google Shape;453;p6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4" name="Google Shape;454;p60"/>
          <p:cNvSpPr txBox="1"/>
          <p:nvPr>
            <p:ph idx="11" type="ftr"/>
          </p:nvPr>
        </p:nvSpPr>
        <p:spPr>
          <a:xfrm>
            <a:off x="3342525" y="6356352"/>
            <a:ext cx="52680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5" name="Google Shape;455;p6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56" name="Shape 456"/>
        <p:cNvGrpSpPr/>
        <p:nvPr/>
      </p:nvGrpSpPr>
      <p:grpSpPr>
        <a:xfrm>
          <a:off x="0" y="0"/>
          <a:ext cx="0" cy="0"/>
          <a:chOff x="0" y="0"/>
          <a:chExt cx="0" cy="0"/>
        </a:xfrm>
      </p:grpSpPr>
      <p:sp>
        <p:nvSpPr>
          <p:cNvPr id="457" name="Google Shape;457;p6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8" name="Google Shape;458;p6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9" name="Google Shape;459;p61"/>
          <p:cNvSpPr txBox="1"/>
          <p:nvPr/>
        </p:nvSpPr>
        <p:spPr>
          <a:xfrm>
            <a:off x="850899" y="6356352"/>
            <a:ext cx="5162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0" name="Google Shape;460;p61"/>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61" name="Google Shape;461;p61"/>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62" name="Google Shape;462;p61"/>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63" name="Google Shape;463;p6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4" name="Google Shape;464;p6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65" name="Shape 465"/>
        <p:cNvGrpSpPr/>
        <p:nvPr/>
      </p:nvGrpSpPr>
      <p:grpSpPr>
        <a:xfrm>
          <a:off x="0" y="0"/>
          <a:ext cx="0" cy="0"/>
          <a:chOff x="0" y="0"/>
          <a:chExt cx="0" cy="0"/>
        </a:xfrm>
      </p:grpSpPr>
      <p:sp>
        <p:nvSpPr>
          <p:cNvPr id="466" name="Google Shape;466;p6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7" name="Google Shape;467;p6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68" name="Google Shape;468;p62"/>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9" name="Google Shape;469;p62"/>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0" name="Google Shape;470;p62"/>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2"/>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72" name="Google Shape;472;p6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73" name="Google Shape;473;p6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74" name="Shape 474"/>
        <p:cNvGrpSpPr/>
        <p:nvPr/>
      </p:nvGrpSpPr>
      <p:grpSpPr>
        <a:xfrm>
          <a:off x="0" y="0"/>
          <a:ext cx="0" cy="0"/>
          <a:chOff x="0" y="0"/>
          <a:chExt cx="0" cy="0"/>
        </a:xfrm>
      </p:grpSpPr>
      <p:sp>
        <p:nvSpPr>
          <p:cNvPr id="475" name="Google Shape;475;p6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6" name="Google Shape;476;p6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77" name="Google Shape;477;p63"/>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78" name="Google Shape;478;p6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9" name="Google Shape;479;p63"/>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80" name="Google Shape;480;p6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1" name="Google Shape;481;p6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82" name="Shape 482"/>
        <p:cNvGrpSpPr/>
        <p:nvPr/>
      </p:nvGrpSpPr>
      <p:grpSpPr>
        <a:xfrm>
          <a:off x="0" y="0"/>
          <a:ext cx="0" cy="0"/>
          <a:chOff x="0" y="0"/>
          <a:chExt cx="0" cy="0"/>
        </a:xfrm>
      </p:grpSpPr>
      <p:sp>
        <p:nvSpPr>
          <p:cNvPr id="483" name="Google Shape;483;p6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84" name="Google Shape;484;p6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85" name="Google Shape;485;p64"/>
          <p:cNvSpPr txBox="1"/>
          <p:nvPr/>
        </p:nvSpPr>
        <p:spPr>
          <a:xfrm>
            <a:off x="850900" y="6356352"/>
            <a:ext cx="51219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86" name="Google Shape;486;p64"/>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87" name="Google Shape;487;p64"/>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88" name="Google Shape;488;p6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9" name="Google Shape;489;p6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 name="Google Shape;63;p7"/>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64" name="Google Shape;64;p7"/>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65" name="Google Shape;6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6" name="Google Shape;66;p7"/>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98" name="Shape 498"/>
        <p:cNvGrpSpPr/>
        <p:nvPr/>
      </p:nvGrpSpPr>
      <p:grpSpPr>
        <a:xfrm>
          <a:off x="0" y="0"/>
          <a:ext cx="0" cy="0"/>
          <a:chOff x="0" y="0"/>
          <a:chExt cx="0" cy="0"/>
        </a:xfrm>
      </p:grpSpPr>
      <p:sp>
        <p:nvSpPr>
          <p:cNvPr id="499" name="Google Shape;499;p6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00" name="Google Shape;500;p66"/>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501" name="Google Shape;501;p66"/>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502" name="Google Shape;502;p66"/>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503" name="Google Shape;503;p66"/>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504" name="Google Shape;504;p66"/>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505" name="Google Shape;505;p66"/>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06" name="Google Shape;506;p66"/>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07" name="Google Shape;507;p6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08" name="Google Shape;508;p66"/>
          <p:cNvSpPr txBox="1"/>
          <p:nvPr>
            <p:ph idx="11" type="ftr"/>
          </p:nvPr>
        </p:nvSpPr>
        <p:spPr>
          <a:xfrm>
            <a:off x="477837" y="6341271"/>
            <a:ext cx="5072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509" name="Shape 509"/>
        <p:cNvGrpSpPr/>
        <p:nvPr/>
      </p:nvGrpSpPr>
      <p:grpSpPr>
        <a:xfrm>
          <a:off x="0" y="0"/>
          <a:ext cx="0" cy="0"/>
          <a:chOff x="0" y="0"/>
          <a:chExt cx="0" cy="0"/>
        </a:xfrm>
      </p:grpSpPr>
      <p:sp>
        <p:nvSpPr>
          <p:cNvPr id="510" name="Google Shape;510;p6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11" name="Google Shape;511;p67"/>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512" name="Google Shape;512;p67"/>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13" name="Google Shape;513;p67"/>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14" name="Google Shape;514;p6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15" name="Google Shape;515;p67"/>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16" name="Shape 516"/>
        <p:cNvGrpSpPr/>
        <p:nvPr/>
      </p:nvGrpSpPr>
      <p:grpSpPr>
        <a:xfrm>
          <a:off x="0" y="0"/>
          <a:ext cx="0" cy="0"/>
          <a:chOff x="0" y="0"/>
          <a:chExt cx="0" cy="0"/>
        </a:xfrm>
      </p:grpSpPr>
      <p:sp>
        <p:nvSpPr>
          <p:cNvPr id="517" name="Google Shape;517;p6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18" name="Google Shape;518;p6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19" name="Google Shape;519;p6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0" name="Google Shape;520;p6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21" name="Google Shape;521;p6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2" name="Google Shape;522;p68"/>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3" name="Google Shape;523;p6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24" name="Shape 524"/>
        <p:cNvGrpSpPr/>
        <p:nvPr/>
      </p:nvGrpSpPr>
      <p:grpSpPr>
        <a:xfrm>
          <a:off x="0" y="0"/>
          <a:ext cx="0" cy="0"/>
          <a:chOff x="0" y="0"/>
          <a:chExt cx="0" cy="0"/>
        </a:xfrm>
      </p:grpSpPr>
      <p:sp>
        <p:nvSpPr>
          <p:cNvPr id="525" name="Google Shape;525;p6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6" name="Google Shape;526;p6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27" name="Google Shape;527;p69"/>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28" name="Google Shape;528;p69"/>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9" name="Google Shape;529;p69"/>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30" name="Google Shape;530;p69"/>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31" name="Google Shape;531;p6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32" name="Google Shape;532;p6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33" name="Shape 533"/>
        <p:cNvGrpSpPr/>
        <p:nvPr/>
      </p:nvGrpSpPr>
      <p:grpSpPr>
        <a:xfrm>
          <a:off x="0" y="0"/>
          <a:ext cx="0" cy="0"/>
          <a:chOff x="0" y="0"/>
          <a:chExt cx="0" cy="0"/>
        </a:xfrm>
      </p:grpSpPr>
      <p:sp>
        <p:nvSpPr>
          <p:cNvPr id="534" name="Google Shape;534;p70"/>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35" name="Google Shape;535;p70"/>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36" name="Google Shape;536;p7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37" name="Google Shape;537;p70"/>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38" name="Google Shape;538;p7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9" name="Shape 539"/>
        <p:cNvGrpSpPr/>
        <p:nvPr/>
      </p:nvGrpSpPr>
      <p:grpSpPr>
        <a:xfrm>
          <a:off x="0" y="0"/>
          <a:ext cx="0" cy="0"/>
          <a:chOff x="0" y="0"/>
          <a:chExt cx="0" cy="0"/>
        </a:xfrm>
      </p:grpSpPr>
      <p:sp>
        <p:nvSpPr>
          <p:cNvPr id="540" name="Google Shape;540;p7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1" name="Google Shape;541;p7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42" name="Google Shape;542;p71"/>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43" name="Google Shape;543;p71"/>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44" name="Google Shape;544;p71"/>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45" name="Google Shape;545;p71"/>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46" name="Google Shape;546;p71"/>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47" name="Google Shape;547;p71"/>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48" name="Google Shape;548;p7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49" name="Google Shape;549;p7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50" name="Shape 550"/>
        <p:cNvGrpSpPr/>
        <p:nvPr/>
      </p:nvGrpSpPr>
      <p:grpSpPr>
        <a:xfrm>
          <a:off x="0" y="0"/>
          <a:ext cx="0" cy="0"/>
          <a:chOff x="0" y="0"/>
          <a:chExt cx="0" cy="0"/>
        </a:xfrm>
      </p:grpSpPr>
      <p:sp>
        <p:nvSpPr>
          <p:cNvPr id="551" name="Google Shape;551;p7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2" name="Google Shape;552;p7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53" name="Google Shape;553;p72"/>
          <p:cNvSpPr txBox="1"/>
          <p:nvPr/>
        </p:nvSpPr>
        <p:spPr>
          <a:xfrm>
            <a:off x="850899" y="6356352"/>
            <a:ext cx="51600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54" name="Google Shape;554;p7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55" name="Google Shape;555;p7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56" name="Google Shape;556;p7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7" name="Shape 557"/>
        <p:cNvGrpSpPr/>
        <p:nvPr/>
      </p:nvGrpSpPr>
      <p:grpSpPr>
        <a:xfrm>
          <a:off x="0" y="0"/>
          <a:ext cx="0" cy="0"/>
          <a:chOff x="0" y="0"/>
          <a:chExt cx="0" cy="0"/>
        </a:xfrm>
      </p:grpSpPr>
      <p:sp>
        <p:nvSpPr>
          <p:cNvPr id="558" name="Google Shape;558;p7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9" name="Google Shape;559;p7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60" name="Google Shape;560;p7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61" name="Google Shape;561;p73"/>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62" name="Google Shape;562;p7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3" name="Shape 563"/>
        <p:cNvGrpSpPr/>
        <p:nvPr/>
      </p:nvGrpSpPr>
      <p:grpSpPr>
        <a:xfrm>
          <a:off x="0" y="0"/>
          <a:ext cx="0" cy="0"/>
          <a:chOff x="0" y="0"/>
          <a:chExt cx="0" cy="0"/>
        </a:xfrm>
      </p:grpSpPr>
      <p:sp>
        <p:nvSpPr>
          <p:cNvPr id="564" name="Google Shape;564;p7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5" name="Google Shape;565;p7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66" name="Google Shape;566;p7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67" name="Google Shape;567;p74"/>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68" name="Google Shape;568;p74"/>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69" name="Google Shape;569;p74"/>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0" name="Google Shape;570;p7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71" name="Google Shape;571;p7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72" name="Shape 572"/>
        <p:cNvGrpSpPr/>
        <p:nvPr/>
      </p:nvGrpSpPr>
      <p:grpSpPr>
        <a:xfrm>
          <a:off x="0" y="0"/>
          <a:ext cx="0" cy="0"/>
          <a:chOff x="0" y="0"/>
          <a:chExt cx="0" cy="0"/>
        </a:xfrm>
      </p:grpSpPr>
      <p:sp>
        <p:nvSpPr>
          <p:cNvPr id="573" name="Google Shape;573;p7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4" name="Google Shape;574;p7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75" name="Google Shape;575;p75"/>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76" name="Google Shape;576;p75"/>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77" name="Google Shape;577;p75"/>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78" name="Google Shape;578;p75"/>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9" name="Google Shape;579;p7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80" name="Google Shape;580;p7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8" name="Shape 68"/>
        <p:cNvGrpSpPr/>
        <p:nvPr/>
      </p:nvGrpSpPr>
      <p:grpSpPr>
        <a:xfrm>
          <a:off x="0" y="0"/>
          <a:ext cx="0" cy="0"/>
          <a:chOff x="0" y="0"/>
          <a:chExt cx="0" cy="0"/>
        </a:xfrm>
      </p:grpSpPr>
      <p:sp>
        <p:nvSpPr>
          <p:cNvPr id="69" name="Google Shape;69;p8"/>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0" name="Google Shape;70;p8"/>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1" name="Google Shape;71;p8"/>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81" name="Shape 581"/>
        <p:cNvGrpSpPr/>
        <p:nvPr/>
      </p:nvGrpSpPr>
      <p:grpSpPr>
        <a:xfrm>
          <a:off x="0" y="0"/>
          <a:ext cx="0" cy="0"/>
          <a:chOff x="0" y="0"/>
          <a:chExt cx="0" cy="0"/>
        </a:xfrm>
      </p:grpSpPr>
      <p:sp>
        <p:nvSpPr>
          <p:cNvPr id="582" name="Google Shape;582;p7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3" name="Google Shape;583;p7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84" name="Google Shape;584;p76"/>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85" name="Google Shape;585;p7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86" name="Google Shape;586;p76"/>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87" name="Google Shape;587;p7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88" name="Google Shape;588;p7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89" name="Shape 589"/>
        <p:cNvGrpSpPr/>
        <p:nvPr/>
      </p:nvGrpSpPr>
      <p:grpSpPr>
        <a:xfrm>
          <a:off x="0" y="0"/>
          <a:ext cx="0" cy="0"/>
          <a:chOff x="0" y="0"/>
          <a:chExt cx="0" cy="0"/>
        </a:xfrm>
      </p:grpSpPr>
      <p:sp>
        <p:nvSpPr>
          <p:cNvPr id="590" name="Google Shape;590;p7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1" name="Google Shape;591;p7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92" name="Google Shape;592;p77"/>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93" name="Google Shape;593;p77"/>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94" name="Google Shape;594;p77"/>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95" name="Google Shape;595;p7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96" name="Google Shape;596;p7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9"/>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6" name="Google Shape;76;p9"/>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7" name="Google Shape;77;p9"/>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a:p>
        </p:txBody>
      </p:sp>
      <p:sp>
        <p:nvSpPr>
          <p:cNvPr id="78" name="Google Shape;78;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9" name="Google Shape;79;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95857"/>
              </a:buClr>
              <a:buSzPts val="3200"/>
              <a:buChar char="•"/>
              <a:defRPr sz="3200"/>
            </a:lvl1pPr>
            <a:lvl2pPr indent="-406400" lvl="1" marL="914400" algn="l">
              <a:lnSpc>
                <a:spcPct val="90000"/>
              </a:lnSpc>
              <a:spcBef>
                <a:spcPts val="500"/>
              </a:spcBef>
              <a:spcAft>
                <a:spcPts val="0"/>
              </a:spcAft>
              <a:buClr>
                <a:srgbClr val="595857"/>
              </a:buClr>
              <a:buSzPts val="2800"/>
              <a:buChar char="•"/>
              <a:defRPr sz="2800"/>
            </a:lvl2pPr>
            <a:lvl3pPr indent="-381000" lvl="2" marL="1371600" algn="l">
              <a:lnSpc>
                <a:spcPct val="90000"/>
              </a:lnSpc>
              <a:spcBef>
                <a:spcPts val="500"/>
              </a:spcBef>
              <a:spcAft>
                <a:spcPts val="0"/>
              </a:spcAft>
              <a:buClr>
                <a:srgbClr val="595857"/>
              </a:buClr>
              <a:buSzPts val="2400"/>
              <a:buChar char="•"/>
              <a:defRPr sz="2400"/>
            </a:lvl3pPr>
            <a:lvl4pPr indent="-355600" lvl="3" marL="1828800" algn="l">
              <a:lnSpc>
                <a:spcPct val="90000"/>
              </a:lnSpc>
              <a:spcBef>
                <a:spcPts val="500"/>
              </a:spcBef>
              <a:spcAft>
                <a:spcPts val="0"/>
              </a:spcAft>
              <a:buClr>
                <a:srgbClr val="595857"/>
              </a:buClr>
              <a:buSzPts val="2000"/>
              <a:buChar char="•"/>
              <a:defRPr sz="2000"/>
            </a:lvl4pPr>
            <a:lvl5pPr indent="-355600" lvl="4" marL="2286000" algn="l">
              <a:lnSpc>
                <a:spcPct val="90000"/>
              </a:lnSpc>
              <a:spcBef>
                <a:spcPts val="500"/>
              </a:spcBef>
              <a:spcAft>
                <a:spcPts val="0"/>
              </a:spcAft>
              <a:buClr>
                <a:srgbClr val="595857"/>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9"/>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 name="Google Shape;85;p10"/>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86" name="Google Shape;86;p10"/>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87" name="Google Shape;8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8" name="Google Shape;88;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9" name="Google Shape;8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0"/>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8.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7.xml"/><Relationship Id="rId12" Type="http://schemas.openxmlformats.org/officeDocument/2006/relationships/slideLayout" Target="../slideLayouts/slideLayout36.xml"/><Relationship Id="rId1" Type="http://schemas.openxmlformats.org/officeDocument/2006/relationships/image" Target="../media/image12.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3.xml"/><Relationship Id="rId12" Type="http://schemas.openxmlformats.org/officeDocument/2006/relationships/slideLayout" Target="../slideLayouts/slideLayout47.xml"/><Relationship Id="rId1" Type="http://schemas.openxmlformats.org/officeDocument/2006/relationships/image" Target="../media/image23.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21.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1.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30.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838200" y="6323013"/>
            <a:ext cx="7315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43021" l="2" r="22437" t="-2"/>
          <a:stretch/>
        </p:blipFill>
        <p:spPr>
          <a:xfrm>
            <a:off x="8235950" y="5599113"/>
            <a:ext cx="4075113"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sp>
        <p:nvSpPr>
          <p:cNvPr id="109" name="Google Shape;109;p1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10" name="Google Shape;110;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11" name="Google Shape;111;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9250" lvl="3" marL="18288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4pPr>
            <a:lvl5pPr indent="-349250" lvl="4" marL="22860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2" name="Google Shape;112;p1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3" name="Google Shape;113;p13"/>
          <p:cNvSpPr txBox="1"/>
          <p:nvPr>
            <p:ph idx="11" type="ftr"/>
          </p:nvPr>
        </p:nvSpPr>
        <p:spPr>
          <a:xfrm>
            <a:off x="838200" y="6323013"/>
            <a:ext cx="7315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4" name="Google Shape;114;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p13"/>
          <p:cNvPicPr preferRelativeResize="0"/>
          <p:nvPr/>
        </p:nvPicPr>
        <p:blipFill rotWithShape="1">
          <a:blip r:embed="rId1">
            <a:alphaModFix/>
          </a:blip>
          <a:srcRect b="43019" l="0" r="22438" t="0"/>
          <a:stretch/>
        </p:blipFill>
        <p:spPr>
          <a:xfrm>
            <a:off x="8235950" y="5599113"/>
            <a:ext cx="4075112"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Google Shape;215;p2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2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217" name="Google Shape;217;p2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2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19" name="Google Shape;219;p28"/>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20" name="Google Shape;220;p2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1" name="Google Shape;221;p28"/>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4" name="Shape 314"/>
        <p:cNvGrpSpPr/>
        <p:nvPr/>
      </p:nvGrpSpPr>
      <p:grpSpPr>
        <a:xfrm>
          <a:off x="0" y="0"/>
          <a:ext cx="0" cy="0"/>
          <a:chOff x="0" y="0"/>
          <a:chExt cx="0" cy="0"/>
        </a:xfrm>
      </p:grpSpPr>
      <p:pic>
        <p:nvPicPr>
          <p:cNvPr id="315" name="Google Shape;315;p40"/>
          <p:cNvPicPr preferRelativeResize="0"/>
          <p:nvPr/>
        </p:nvPicPr>
        <p:blipFill>
          <a:blip r:embed="rId1">
            <a:alphaModFix/>
          </a:blip>
          <a:stretch>
            <a:fillRect/>
          </a:stretch>
        </p:blipFill>
        <p:spPr>
          <a:xfrm>
            <a:off x="-165167" y="-78825"/>
            <a:ext cx="12560369" cy="7026926"/>
          </a:xfrm>
          <a:prstGeom prst="rect">
            <a:avLst/>
          </a:prstGeom>
          <a:noFill/>
          <a:ln>
            <a:noFill/>
          </a:ln>
        </p:spPr>
      </p:pic>
      <p:sp>
        <p:nvSpPr>
          <p:cNvPr id="316" name="Google Shape;316;p40"/>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rgbClr val="595857"/>
              </a:buClr>
              <a:buSzPts val="4400"/>
              <a:buFont typeface="Raleway"/>
              <a:buNone/>
              <a:defRPr b="1" i="0" sz="4400" u="none" cap="none" strike="noStrike">
                <a:solidFill>
                  <a:srgbClr val="595857"/>
                </a:solidFill>
                <a:latin typeface="Raleway"/>
                <a:ea typeface="Raleway"/>
                <a:cs typeface="Raleway"/>
                <a:sym typeface="Raleway"/>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17" name="Google Shape;317;p4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rgbClr val="595857"/>
              </a:buClr>
              <a:buSzPts val="2800"/>
              <a:buFont typeface="Open Sans"/>
              <a:buChar char="•"/>
              <a:defRPr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Open Sans"/>
              <a:buChar char="•"/>
              <a:defRPr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Open Sans"/>
              <a:buChar char="•"/>
              <a:defRPr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6pPr>
            <a:lvl7pPr indent="-342900" lvl="6" marL="32004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7pPr>
            <a:lvl8pPr indent="-342900" lvl="7" marL="36576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8pPr>
            <a:lvl9pPr indent="-342900" lvl="8" marL="41148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9pPr>
          </a:lstStyle>
          <a:p/>
        </p:txBody>
      </p:sp>
      <p:sp>
        <p:nvSpPr>
          <p:cNvPr id="318" name="Google Shape;318;p40"/>
          <p:cNvSpPr txBox="1"/>
          <p:nvPr/>
        </p:nvSpPr>
        <p:spPr>
          <a:xfrm>
            <a:off x="119733" y="6176975"/>
            <a:ext cx="6959100" cy="3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888888"/>
                </a:solidFill>
                <a:latin typeface="Open Sans"/>
                <a:ea typeface="Open Sans"/>
                <a:cs typeface="Open Sans"/>
                <a:sym typeface="Open Sans"/>
              </a:rPr>
              <a:t>© 2019 University Corporation for Atmospheric Research. </a:t>
            </a:r>
            <a:r>
              <a:rPr i="1" lang="en-US" sz="1000">
                <a:solidFill>
                  <a:srgbClr val="888888"/>
                </a:solidFill>
                <a:latin typeface="Open Sans"/>
                <a:ea typeface="Open Sans"/>
                <a:cs typeface="Open Sans"/>
                <a:sym typeface="Open Sans"/>
              </a:rPr>
              <a:t>All Rights Reserved.</a:t>
            </a:r>
            <a:r>
              <a:rPr lang="en-US" sz="1000">
                <a:solidFill>
                  <a:srgbClr val="888888"/>
                </a:solidFill>
                <a:latin typeface="Open Sans"/>
                <a:ea typeface="Open Sans"/>
                <a:cs typeface="Open Sans"/>
                <a:sym typeface="Open Sans"/>
              </a:rPr>
              <a:t> </a:t>
            </a:r>
            <a:endParaRPr sz="1000">
              <a:solidFill>
                <a:srgbClr val="888888"/>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83" name="Shape 383"/>
        <p:cNvGrpSpPr/>
        <p:nvPr/>
      </p:nvGrpSpPr>
      <p:grpSpPr>
        <a:xfrm>
          <a:off x="0" y="0"/>
          <a:ext cx="0" cy="0"/>
          <a:chOff x="0" y="0"/>
          <a:chExt cx="0" cy="0"/>
        </a:xfrm>
      </p:grpSpPr>
      <p:sp>
        <p:nvSpPr>
          <p:cNvPr id="384" name="Google Shape;384;p5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5" name="Google Shape;385;p5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386" name="Google Shape;386;p52"/>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5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88" name="Google Shape;388;p52"/>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89" name="Google Shape;389;p5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90" name="Google Shape;390;p52"/>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90" name="Shape 490"/>
        <p:cNvGrpSpPr/>
        <p:nvPr/>
      </p:nvGrpSpPr>
      <p:grpSpPr>
        <a:xfrm>
          <a:off x="0" y="0"/>
          <a:ext cx="0" cy="0"/>
          <a:chOff x="0" y="0"/>
          <a:chExt cx="0" cy="0"/>
        </a:xfrm>
      </p:grpSpPr>
      <p:sp>
        <p:nvSpPr>
          <p:cNvPr id="491" name="Google Shape;491;p6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2" name="Google Shape;492;p65"/>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493" name="Google Shape;493;p65"/>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4" name="Google Shape;494;p6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95" name="Google Shape;495;p65"/>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96" name="Google Shape;496;p6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97" name="Google Shape;497;p65"/>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9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0.xml"/><Relationship Id="rId3" Type="http://schemas.openxmlformats.org/officeDocument/2006/relationships/image" Target="../media/image126.png"/><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27.png"/><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2.xml"/><Relationship Id="rId3" Type="http://schemas.openxmlformats.org/officeDocument/2006/relationships/image" Target="../media/image13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3.xml"/><Relationship Id="rId3" Type="http://schemas.openxmlformats.org/officeDocument/2006/relationships/image" Target="../media/image12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4.xml"/><Relationship Id="rId3" Type="http://schemas.openxmlformats.org/officeDocument/2006/relationships/image" Target="../media/image18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33.png"/><Relationship Id="rId4" Type="http://schemas.openxmlformats.org/officeDocument/2006/relationships/image" Target="../media/image143.jpg"/><Relationship Id="rId5" Type="http://schemas.openxmlformats.org/officeDocument/2006/relationships/image" Target="../media/image13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9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9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9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2.xml"/><Relationship Id="rId3" Type="http://schemas.openxmlformats.org/officeDocument/2006/relationships/image" Target="../media/image13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3.xml"/><Relationship Id="rId3" Type="http://schemas.openxmlformats.org/officeDocument/2006/relationships/hyperlink" Target="https://www.youtube.com/watch?v=jC3H2k8lONU&amp;feature=youtu.be" TargetMode="Externa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49.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4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hyperlink" Target="http://drive.google.com/file/d/1cLutT_D2wM_HMfD_yN046H_Nw1aGzz7P/view" TargetMode="External"/><Relationship Id="rId4" Type="http://schemas.openxmlformats.org/officeDocument/2006/relationships/image" Target="../media/image138.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8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2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2.xml"/><Relationship Id="rId3" Type="http://schemas.openxmlformats.org/officeDocument/2006/relationships/image" Target="../media/image9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3.xml"/><Relationship Id="rId3" Type="http://schemas.openxmlformats.org/officeDocument/2006/relationships/image" Target="../media/image144.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45.png"/><Relationship Id="rId4" Type="http://schemas.openxmlformats.org/officeDocument/2006/relationships/image" Target="../media/image150.png"/><Relationship Id="rId5" Type="http://schemas.openxmlformats.org/officeDocument/2006/relationships/image" Target="../media/image20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145.png"/><Relationship Id="rId4" Type="http://schemas.openxmlformats.org/officeDocument/2006/relationships/image" Target="../media/image14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6.xml"/><Relationship Id="rId3" Type="http://schemas.openxmlformats.org/officeDocument/2006/relationships/image" Target="../media/image186.png"/><Relationship Id="rId4" Type="http://schemas.openxmlformats.org/officeDocument/2006/relationships/image" Target="../media/image20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7.xml"/><Relationship Id="rId3" Type="http://schemas.openxmlformats.org/officeDocument/2006/relationships/image" Target="../media/image15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30.xml"/><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49.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41.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185.png"/><Relationship Id="rId4" Type="http://schemas.openxmlformats.org/officeDocument/2006/relationships/image" Target="../media/image15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4.xml"/><Relationship Id="rId3" Type="http://schemas.openxmlformats.org/officeDocument/2006/relationships/image" Target="../media/image17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9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6.xml"/><Relationship Id="rId3" Type="http://schemas.openxmlformats.org/officeDocument/2006/relationships/image" Target="../media/image159.png"/><Relationship Id="rId4" Type="http://schemas.openxmlformats.org/officeDocument/2006/relationships/image" Target="../media/image16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7.xml"/><Relationship Id="rId3" Type="http://schemas.openxmlformats.org/officeDocument/2006/relationships/image" Target="../media/image15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9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9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scied.ucar.edu/boulder-floods" TargetMode="External"/><Relationship Id="rId4" Type="http://schemas.openxmlformats.org/officeDocument/2006/relationships/image" Target="../media/image56.png"/><Relationship Id="rId5" Type="http://schemas.openxmlformats.org/officeDocument/2006/relationships/hyperlink" Target="http://drive.google.com/file/d/14P3DOvA3EkaekBrlWiEVEV5dgqgyOnEc/view" TargetMode="External"/><Relationship Id="rId6" Type="http://schemas.openxmlformats.org/officeDocument/2006/relationships/image" Target="../media/image55.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8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78.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60.png"/><Relationship Id="rId4" Type="http://schemas.openxmlformats.org/officeDocument/2006/relationships/image" Target="../media/image169.png"/><Relationship Id="rId5" Type="http://schemas.openxmlformats.org/officeDocument/2006/relationships/image" Target="../media/image16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63.png"/><Relationship Id="rId4" Type="http://schemas.openxmlformats.org/officeDocument/2006/relationships/image" Target="../media/image16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94.png"/><Relationship Id="rId4" Type="http://schemas.openxmlformats.org/officeDocument/2006/relationships/image" Target="../media/image16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62.png"/><Relationship Id="rId4" Type="http://schemas.openxmlformats.org/officeDocument/2006/relationships/image" Target="../media/image16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62.png"/><Relationship Id="rId4" Type="http://schemas.openxmlformats.org/officeDocument/2006/relationships/image" Target="../media/image20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62.png"/><Relationship Id="rId4" Type="http://schemas.openxmlformats.org/officeDocument/2006/relationships/image" Target="../media/image16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73.png"/><Relationship Id="rId4" Type="http://schemas.openxmlformats.org/officeDocument/2006/relationships/image" Target="../media/image1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62.jpg"/><Relationship Id="rId5" Type="http://schemas.openxmlformats.org/officeDocument/2006/relationships/image" Target="../media/image67.jpg"/><Relationship Id="rId6" Type="http://schemas.openxmlformats.org/officeDocument/2006/relationships/image" Target="../media/image5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174.png"/><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7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94.png"/><Relationship Id="rId4" Type="http://schemas.openxmlformats.org/officeDocument/2006/relationships/image" Target="../media/image16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80.png"/><Relationship Id="rId4" Type="http://schemas.openxmlformats.org/officeDocument/2006/relationships/image" Target="../media/image17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8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70.png"/><Relationship Id="rId4" Type="http://schemas.openxmlformats.org/officeDocument/2006/relationships/image" Target="../media/image17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70.png"/><Relationship Id="rId4" Type="http://schemas.openxmlformats.org/officeDocument/2006/relationships/image" Target="../media/image190.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8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92.png"/><Relationship Id="rId4" Type="http://schemas.openxmlformats.org/officeDocument/2006/relationships/image" Target="../media/image19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9.xml"/><Relationship Id="rId3" Type="http://schemas.openxmlformats.org/officeDocument/2006/relationships/image" Target="../media/image1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6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0.xml"/><Relationship Id="rId3" Type="http://schemas.openxmlformats.org/officeDocument/2006/relationships/hyperlink" Target="https://scied.ucar.edu/globe-weather-curriculum" TargetMode="External"/><Relationship Id="rId4" Type="http://schemas.openxmlformats.org/officeDocument/2006/relationships/image" Target="../media/image197.png"/><Relationship Id="rId5" Type="http://schemas.openxmlformats.org/officeDocument/2006/relationships/image" Target="../media/image19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Relationship Id="rId3" Type="http://schemas.openxmlformats.org/officeDocument/2006/relationships/image" Target="../media/image199.png"/><Relationship Id="rId4" Type="http://schemas.openxmlformats.org/officeDocument/2006/relationships/image" Target="../media/image19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19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20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18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observer.globe.gov" TargetMode="Externa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04.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35.png"/><Relationship Id="rId7"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drive.google.com/file/d/1HeusMLdrv94uQIXbvyFwkekDT_CKmAw_/view" TargetMode="Externa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102.png"/></Relationships>
</file>

<file path=ppt/slides/_rels/slide3.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45.png"/><Relationship Id="rId13" Type="http://schemas.openxmlformats.org/officeDocument/2006/relationships/image" Target="../media/image47.png"/><Relationship Id="rId12"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38.png"/><Relationship Id="rId15" Type="http://schemas.openxmlformats.org/officeDocument/2006/relationships/image" Target="../media/image46.png"/><Relationship Id="rId14" Type="http://schemas.openxmlformats.org/officeDocument/2006/relationships/image" Target="../media/image49.png"/><Relationship Id="rId16"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36.png"/><Relationship Id="rId8" Type="http://schemas.openxmlformats.org/officeDocument/2006/relationships/image" Target="../media/image4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7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0.png"/><Relationship Id="rId4" Type="http://schemas.openxmlformats.org/officeDocument/2006/relationships/image" Target="../media/image18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0.png"/><Relationship Id="rId4" Type="http://schemas.openxmlformats.org/officeDocument/2006/relationships/image" Target="../media/image157.png"/><Relationship Id="rId5" Type="http://schemas.openxmlformats.org/officeDocument/2006/relationships/image" Target="../media/image7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7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106.png"/><Relationship Id="rId4" Type="http://schemas.openxmlformats.org/officeDocument/2006/relationships/hyperlink" Target="https://scied.ucar.edu/virtual-balloon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7.png"/><Relationship Id="rId4" Type="http://schemas.openxmlformats.org/officeDocument/2006/relationships/image" Target="../media/image5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drive.google.com/file/d/1e3X45Rr-T_FERQiKk7PprNLN1lkAn5gt/view" TargetMode="External"/><Relationship Id="rId4" Type="http://schemas.openxmlformats.org/officeDocument/2006/relationships/image" Target="../media/image8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 Id="rId3" Type="http://schemas.openxmlformats.org/officeDocument/2006/relationships/image" Target="../media/image83.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1.xml"/><Relationship Id="rId3" Type="http://schemas.openxmlformats.org/officeDocument/2006/relationships/image" Target="../media/image9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6.png"/><Relationship Id="rId4" Type="http://schemas.openxmlformats.org/officeDocument/2006/relationships/image" Target="../media/image147.png"/><Relationship Id="rId5" Type="http://schemas.openxmlformats.org/officeDocument/2006/relationships/image" Target="../media/image1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8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hyperlink" Target="https://scied.ucar.edu/warming-mylar-balloo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6.xml"/><Relationship Id="rId3" Type="http://schemas.openxmlformats.org/officeDocument/2006/relationships/image" Target="../media/image9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8.pn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94.png"/><Relationship Id="rId4" Type="http://schemas.openxmlformats.org/officeDocument/2006/relationships/image" Target="../media/image93.png"/><Relationship Id="rId5" Type="http://schemas.openxmlformats.org/officeDocument/2006/relationships/hyperlink" Target="https://scied.ucar.edu/make-thunderstor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www.polleverywhere.com" TargetMode="External"/><Relationship Id="rId4" Type="http://schemas.openxmlformats.org/officeDocument/2006/relationships/hyperlink" Target="https://pollev.com/melissarumme026" TargetMode="External"/><Relationship Id="rId5" Type="http://schemas.openxmlformats.org/officeDocument/2006/relationships/image" Target="../media/image5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3.xml"/><Relationship Id="rId3" Type="http://schemas.openxmlformats.org/officeDocument/2006/relationships/image" Target="../media/image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4.xml"/><Relationship Id="rId3"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0.png"/><Relationship Id="rId4" Type="http://schemas.openxmlformats.org/officeDocument/2006/relationships/image" Target="../media/image88.png"/><Relationship Id="rId5"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4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130.png"/><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9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08.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8.xml"/><Relationship Id="rId3" Type="http://schemas.openxmlformats.org/officeDocument/2006/relationships/image" Target="../media/image111.png"/><Relationship Id="rId4" Type="http://schemas.openxmlformats.org/officeDocument/2006/relationships/hyperlink" Target="https://scied.ucar.edu/boulder-flood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nextgenscience.org/" TargetMode="External"/><Relationship Id="rId4" Type="http://schemas.openxmlformats.org/officeDocument/2006/relationships/image" Target="../media/image132.png"/><Relationship Id="rId5" Type="http://schemas.openxmlformats.org/officeDocument/2006/relationships/image" Target="../media/image5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hyperlink" Target="http://drive.google.com/file/d/1QP18fMdLWdpN0ViEOjV7mhpoO_Lu1P9O/view" TargetMode="External"/><Relationship Id="rId4" Type="http://schemas.openxmlformats.org/officeDocument/2006/relationships/image" Target="../media/image10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3.xml"/><Relationship Id="rId3" Type="http://schemas.openxmlformats.org/officeDocument/2006/relationships/image" Target="../media/image10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4.xml"/><Relationship Id="rId3" Type="http://schemas.openxmlformats.org/officeDocument/2006/relationships/image" Target="../media/image1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5.xml"/><Relationship Id="rId3" Type="http://schemas.openxmlformats.org/officeDocument/2006/relationships/image" Target="../media/image105.png"/><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6.xml"/><Relationship Id="rId3" Type="http://schemas.openxmlformats.org/officeDocument/2006/relationships/image" Target="../media/image114.png"/><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7.xml"/><Relationship Id="rId3" Type="http://schemas.openxmlformats.org/officeDocument/2006/relationships/image" Target="../media/image113.png"/><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8.xml"/><Relationship Id="rId3" Type="http://schemas.openxmlformats.org/officeDocument/2006/relationships/image" Target="../media/image119.png"/><Relationship Id="rId4" Type="http://schemas.openxmlformats.org/officeDocument/2006/relationships/image" Target="../media/image116.png"/><Relationship Id="rId5" Type="http://schemas.openxmlformats.org/officeDocument/2006/relationships/image" Target="../media/image115.png"/><Relationship Id="rId6" Type="http://schemas.openxmlformats.org/officeDocument/2006/relationships/image" Target="../media/image1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9.xml"/><Relationship Id="rId3" Type="http://schemas.openxmlformats.org/officeDocument/2006/relationships/image" Target="../media/image120.png"/><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25.png"/><Relationship Id="rId4" Type="http://schemas.openxmlformats.org/officeDocument/2006/relationships/hyperlink" Target="http://drive.google.com/file/d/1V7AtPffOS0KyHrZ2VSDJDnvm_tmdLKYE/view" TargetMode="External"/><Relationship Id="rId5" Type="http://schemas.openxmlformats.org/officeDocument/2006/relationships/image" Target="../media/image12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25.png"/><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78"/>
          <p:cNvSpPr txBox="1"/>
          <p:nvPr>
            <p:ph type="ctrTitle"/>
          </p:nvPr>
        </p:nvSpPr>
        <p:spPr>
          <a:xfrm>
            <a:off x="271700" y="1029275"/>
            <a:ext cx="11833500" cy="1392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000"/>
              <a:t>Welcome to GLOBE Weather</a:t>
            </a:r>
            <a:endParaRPr sz="6000"/>
          </a:p>
        </p:txBody>
      </p:sp>
      <p:sp>
        <p:nvSpPr>
          <p:cNvPr id="602" name="Google Shape;602;p78"/>
          <p:cNvSpPr txBox="1"/>
          <p:nvPr>
            <p:ph idx="1" type="subTitle"/>
          </p:nvPr>
        </p:nvSpPr>
        <p:spPr>
          <a:xfrm>
            <a:off x="1481925" y="2421275"/>
            <a:ext cx="9670500" cy="2264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i="0" lang="en-US" sz="2800">
                <a:solidFill>
                  <a:srgbClr val="595857"/>
                </a:solidFill>
                <a:latin typeface="Raleway"/>
                <a:ea typeface="Raleway"/>
                <a:cs typeface="Raleway"/>
                <a:sym typeface="Raleway"/>
              </a:rPr>
              <a:t>A New NGSS-</a:t>
            </a:r>
            <a:r>
              <a:rPr i="0" lang="en-US" sz="2800">
                <a:solidFill>
                  <a:srgbClr val="595857"/>
                </a:solidFill>
                <a:latin typeface="Raleway"/>
                <a:ea typeface="Raleway"/>
                <a:cs typeface="Raleway"/>
                <a:sym typeface="Raleway"/>
              </a:rPr>
              <a:t>Based</a:t>
            </a:r>
            <a:r>
              <a:rPr i="0" lang="en-US" sz="2800">
                <a:solidFill>
                  <a:srgbClr val="595857"/>
                </a:solidFill>
                <a:latin typeface="Raleway"/>
                <a:ea typeface="Raleway"/>
                <a:cs typeface="Raleway"/>
                <a:sym typeface="Raleway"/>
              </a:rPr>
              <a:t> Middle School Unit</a:t>
            </a:r>
            <a:br>
              <a:rPr lang="en-US" sz="2800">
                <a:solidFill>
                  <a:srgbClr val="595857"/>
                </a:solidFill>
              </a:rPr>
            </a:br>
            <a:r>
              <a:rPr lang="en-US" sz="2800">
                <a:latin typeface="Raleway"/>
                <a:ea typeface="Raleway"/>
                <a:cs typeface="Raleway"/>
                <a:sym typeface="Raleway"/>
              </a:rPr>
              <a:t>State University of New York</a:t>
            </a:r>
            <a:endParaRPr sz="2800">
              <a:latin typeface="Raleway"/>
              <a:ea typeface="Raleway"/>
              <a:cs typeface="Raleway"/>
              <a:sym typeface="Raleway"/>
            </a:endParaRPr>
          </a:p>
          <a:p>
            <a:pPr indent="0" lvl="0" marL="0" rtl="0" algn="ctr">
              <a:lnSpc>
                <a:spcPct val="90000"/>
              </a:lnSpc>
              <a:spcBef>
                <a:spcPts val="0"/>
              </a:spcBef>
              <a:spcAft>
                <a:spcPts val="0"/>
              </a:spcAft>
              <a:buClr>
                <a:schemeClr val="dk1"/>
              </a:buClr>
              <a:buSzPts val="2800"/>
              <a:buNone/>
            </a:pPr>
            <a:r>
              <a:rPr lang="en-US" sz="2800">
                <a:latin typeface="Raleway"/>
                <a:ea typeface="Raleway"/>
                <a:cs typeface="Raleway"/>
                <a:sym typeface="Raleway"/>
              </a:rPr>
              <a:t>August 19-21, 2019</a:t>
            </a:r>
            <a:r>
              <a:rPr lang="en-US" sz="2800">
                <a:latin typeface="Raleway"/>
                <a:ea typeface="Raleway"/>
                <a:cs typeface="Raleway"/>
                <a:sym typeface="Raleway"/>
              </a:rPr>
              <a:t> </a:t>
            </a:r>
            <a:endParaRPr sz="2600"/>
          </a:p>
        </p:txBody>
      </p:sp>
      <p:sp>
        <p:nvSpPr>
          <p:cNvPr id="603" name="Google Shape;603;p78"/>
          <p:cNvSpPr txBox="1"/>
          <p:nvPr>
            <p:ph idx="4294967295" type="ftr"/>
          </p:nvPr>
        </p:nvSpPr>
        <p:spPr>
          <a:xfrm>
            <a:off x="417513" y="6370638"/>
            <a:ext cx="5029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04" name="Google Shape;604;p78"/>
          <p:cNvSpPr/>
          <p:nvPr/>
        </p:nvSpPr>
        <p:spPr>
          <a:xfrm>
            <a:off x="1481925" y="3008475"/>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solidFill>
                <a:srgbClr val="59585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8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703" name="Google Shape;703;p8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4" name="Shape 1684"/>
        <p:cNvGrpSpPr/>
        <p:nvPr/>
      </p:nvGrpSpPr>
      <p:grpSpPr>
        <a:xfrm>
          <a:off x="0" y="0"/>
          <a:ext cx="0" cy="0"/>
          <a:chOff x="0" y="0"/>
          <a:chExt cx="0" cy="0"/>
        </a:xfrm>
      </p:grpSpPr>
      <p:sp>
        <p:nvSpPr>
          <p:cNvPr id="1685" name="Google Shape;1685;p177"/>
          <p:cNvSpPr txBox="1"/>
          <p:nvPr>
            <p:ph type="title"/>
          </p:nvPr>
        </p:nvSpPr>
        <p:spPr>
          <a:xfrm>
            <a:off x="1884800" y="426850"/>
            <a:ext cx="9283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Air movement in high &amp; low pressure</a:t>
            </a:r>
            <a:endParaRPr/>
          </a:p>
        </p:txBody>
      </p:sp>
      <p:pic>
        <p:nvPicPr>
          <p:cNvPr id="1686" name="Google Shape;1686;p177"/>
          <p:cNvPicPr preferRelativeResize="0"/>
          <p:nvPr/>
        </p:nvPicPr>
        <p:blipFill rotWithShape="1">
          <a:blip r:embed="rId3">
            <a:alphaModFix/>
          </a:blip>
          <a:srcRect b="0" l="0" r="0" t="0"/>
          <a:stretch/>
        </p:blipFill>
        <p:spPr>
          <a:xfrm>
            <a:off x="192331" y="1582935"/>
            <a:ext cx="11632527" cy="4760065"/>
          </a:xfrm>
          <a:prstGeom prst="rect">
            <a:avLst/>
          </a:prstGeom>
          <a:noFill/>
          <a:ln>
            <a:noFill/>
          </a:ln>
        </p:spPr>
      </p:pic>
      <p:sp>
        <p:nvSpPr>
          <p:cNvPr id="1687" name="Google Shape;1687;p177"/>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88" name="Google Shape;1688;p177"/>
          <p:cNvPicPr preferRelativeResize="0"/>
          <p:nvPr/>
        </p:nvPicPr>
        <p:blipFill>
          <a:blip r:embed="rId4">
            <a:alphaModFix/>
          </a:blip>
          <a:stretch>
            <a:fillRect/>
          </a:stretch>
        </p:blipFill>
        <p:spPr>
          <a:xfrm>
            <a:off x="498125" y="402825"/>
            <a:ext cx="1264525" cy="12645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2" name="Shape 1692"/>
        <p:cNvGrpSpPr/>
        <p:nvPr/>
      </p:nvGrpSpPr>
      <p:grpSpPr>
        <a:xfrm>
          <a:off x="0" y="0"/>
          <a:ext cx="0" cy="0"/>
          <a:chOff x="0" y="0"/>
          <a:chExt cx="0" cy="0"/>
        </a:xfrm>
      </p:grpSpPr>
      <p:sp>
        <p:nvSpPr>
          <p:cNvPr id="1693" name="Google Shape;1693;p178"/>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Front on the Move</a:t>
            </a:r>
            <a:endParaRPr sz="3600"/>
          </a:p>
        </p:txBody>
      </p:sp>
      <p:sp>
        <p:nvSpPr>
          <p:cNvPr id="1694" name="Google Shape;1694;p17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95" name="Google Shape;1695;p17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96" name="Google Shape;1696;p178"/>
          <p:cNvPicPr preferRelativeResize="0"/>
          <p:nvPr/>
        </p:nvPicPr>
        <p:blipFill>
          <a:blip r:embed="rId3">
            <a:alphaModFix/>
          </a:blip>
          <a:stretch>
            <a:fillRect/>
          </a:stretch>
        </p:blipFill>
        <p:spPr>
          <a:xfrm>
            <a:off x="620275" y="232875"/>
            <a:ext cx="1264525" cy="1264526"/>
          </a:xfrm>
          <a:prstGeom prst="rect">
            <a:avLst/>
          </a:prstGeom>
          <a:noFill/>
          <a:ln>
            <a:noFill/>
          </a:ln>
        </p:spPr>
      </p:pic>
      <p:pic>
        <p:nvPicPr>
          <p:cNvPr id="1697" name="Google Shape;1697;p178"/>
          <p:cNvPicPr preferRelativeResize="0"/>
          <p:nvPr/>
        </p:nvPicPr>
        <p:blipFill>
          <a:blip r:embed="rId4">
            <a:alphaModFix/>
          </a:blip>
          <a:stretch>
            <a:fillRect/>
          </a:stretch>
        </p:blipFill>
        <p:spPr>
          <a:xfrm>
            <a:off x="990600" y="152400"/>
            <a:ext cx="11430000" cy="6858000"/>
          </a:xfrm>
          <a:prstGeom prst="rect">
            <a:avLst/>
          </a:prstGeom>
          <a:noFill/>
          <a:ln>
            <a:noFill/>
          </a:ln>
          <a:effectLst>
            <a:outerShdw blurRad="57150" rotWithShape="0" algn="bl" dir="5400000" dist="19050">
              <a:srgbClr val="000000">
                <a:alpha val="50000"/>
              </a:srgbClr>
            </a:outerShdw>
          </a:effectLst>
        </p:spPr>
      </p:pic>
      <p:sp>
        <p:nvSpPr>
          <p:cNvPr id="1698" name="Google Shape;1698;p178"/>
          <p:cNvSpPr txBox="1"/>
          <p:nvPr/>
        </p:nvSpPr>
        <p:spPr>
          <a:xfrm>
            <a:off x="9163050" y="4343400"/>
            <a:ext cx="2476500" cy="365100"/>
          </a:xfrm>
          <a:prstGeom prst="rect">
            <a:avLst/>
          </a:prstGeom>
          <a:solidFill>
            <a:srgbClr val="EEF9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73763"/>
                </a:solidFill>
                <a:latin typeface="Open Sans SemiBold"/>
                <a:ea typeface="Open Sans SemiBold"/>
                <a:cs typeface="Open Sans SemiBold"/>
                <a:sym typeface="Open Sans SemiBold"/>
              </a:rPr>
              <a:t>barometric pressure (mb)</a:t>
            </a:r>
            <a:endParaRPr sz="1100">
              <a:solidFill>
                <a:srgbClr val="073763"/>
              </a:solidFill>
              <a:latin typeface="Open Sans SemiBold"/>
              <a:ea typeface="Open Sans SemiBold"/>
              <a:cs typeface="Open Sans SemiBold"/>
              <a:sym typeface="Open Sans SemiBo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3" name="Shape 1703"/>
        <p:cNvGrpSpPr/>
        <p:nvPr/>
      </p:nvGrpSpPr>
      <p:grpSpPr>
        <a:xfrm>
          <a:off x="0" y="0"/>
          <a:ext cx="0" cy="0"/>
          <a:chOff x="0" y="0"/>
          <a:chExt cx="0" cy="0"/>
        </a:xfrm>
      </p:grpSpPr>
      <p:sp>
        <p:nvSpPr>
          <p:cNvPr id="1704" name="Google Shape;1704;p179"/>
          <p:cNvSpPr txBox="1"/>
          <p:nvPr>
            <p:ph type="title"/>
          </p:nvPr>
        </p:nvSpPr>
        <p:spPr>
          <a:xfrm>
            <a:off x="684331" y="9007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3: </a:t>
            </a:r>
            <a:r>
              <a:rPr lang="en-US" sz="3700"/>
              <a:t>Analyze pressure data in one location.</a:t>
            </a:r>
            <a:endParaRPr sz="3700"/>
          </a:p>
        </p:txBody>
      </p:sp>
      <p:sp>
        <p:nvSpPr>
          <p:cNvPr id="1705" name="Google Shape;1705;p179"/>
          <p:cNvSpPr txBox="1"/>
          <p:nvPr>
            <p:ph idx="1" type="body"/>
          </p:nvPr>
        </p:nvSpPr>
        <p:spPr>
          <a:xfrm>
            <a:off x="864140" y="2090923"/>
            <a:ext cx="3459900" cy="42312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lang="en-US"/>
              <a:t>How did the pressure change over time (before, during, and after the cold front)? </a:t>
            </a:r>
            <a:endParaRPr/>
          </a:p>
          <a:p>
            <a:pPr indent="0" lvl="0" marL="0" rtl="0" algn="l">
              <a:lnSpc>
                <a:spcPct val="90000"/>
              </a:lnSpc>
              <a:spcBef>
                <a:spcPts val="1000"/>
              </a:spcBef>
              <a:spcAft>
                <a:spcPts val="0"/>
              </a:spcAft>
              <a:buClr>
                <a:srgbClr val="595857"/>
              </a:buClr>
              <a:buSzPts val="2800"/>
              <a:buNone/>
            </a:pPr>
            <a:r>
              <a:t/>
            </a:r>
            <a:endParaRPr b="1"/>
          </a:p>
        </p:txBody>
      </p:sp>
      <p:sp>
        <p:nvSpPr>
          <p:cNvPr id="1706" name="Google Shape;1706;p179"/>
          <p:cNvSpPr txBox="1"/>
          <p:nvPr>
            <p:ph idx="11" type="ftr"/>
          </p:nvPr>
        </p:nvSpPr>
        <p:spPr>
          <a:xfrm>
            <a:off x="850900" y="6356350"/>
            <a:ext cx="5693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07" name="Google Shape;1707;p179"/>
          <p:cNvPicPr preferRelativeResize="0"/>
          <p:nvPr/>
        </p:nvPicPr>
        <p:blipFill rotWithShape="1">
          <a:blip r:embed="rId3">
            <a:alphaModFix/>
          </a:blip>
          <a:srcRect b="0" l="0" r="0" t="0"/>
          <a:stretch/>
        </p:blipFill>
        <p:spPr>
          <a:xfrm>
            <a:off x="3391255" y="1024661"/>
            <a:ext cx="10193865" cy="556029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2" name="Shape 1712"/>
        <p:cNvGrpSpPr/>
        <p:nvPr/>
      </p:nvGrpSpPr>
      <p:grpSpPr>
        <a:xfrm>
          <a:off x="0" y="0"/>
          <a:ext cx="0" cy="0"/>
          <a:chOff x="0" y="0"/>
          <a:chExt cx="0" cy="0"/>
        </a:xfrm>
      </p:grpSpPr>
      <p:sp>
        <p:nvSpPr>
          <p:cNvPr id="1713" name="Google Shape;1713;p180"/>
          <p:cNvSpPr txBox="1"/>
          <p:nvPr>
            <p:ph type="title"/>
          </p:nvPr>
        </p:nvSpPr>
        <p:spPr>
          <a:xfrm>
            <a:off x="451557" y="38468"/>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714" name="Google Shape;1714;p180"/>
          <p:cNvSpPr txBox="1"/>
          <p:nvPr>
            <p:ph idx="1" type="body"/>
          </p:nvPr>
        </p:nvSpPr>
        <p:spPr>
          <a:xfrm>
            <a:off x="451557" y="1254927"/>
            <a:ext cx="11160000" cy="55692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Compare the Colorado storm with what we know about isolated storms and cold fronts.</a:t>
            </a:r>
            <a:endParaRPr/>
          </a:p>
        </p:txBody>
      </p:sp>
      <p:pic>
        <p:nvPicPr>
          <p:cNvPr id="1715" name="Google Shape;1715;p180"/>
          <p:cNvPicPr preferRelativeResize="0"/>
          <p:nvPr/>
        </p:nvPicPr>
        <p:blipFill rotWithShape="1">
          <a:blip r:embed="rId3">
            <a:alphaModFix/>
          </a:blip>
          <a:srcRect b="0" l="0" r="0" t="0"/>
          <a:stretch/>
        </p:blipFill>
        <p:spPr>
          <a:xfrm>
            <a:off x="2087105" y="2494105"/>
            <a:ext cx="7038383" cy="3862245"/>
          </a:xfrm>
          <a:prstGeom prst="rect">
            <a:avLst/>
          </a:prstGeom>
          <a:noFill/>
          <a:ln>
            <a:noFill/>
          </a:ln>
        </p:spPr>
      </p:pic>
      <p:sp>
        <p:nvSpPr>
          <p:cNvPr id="1716" name="Google Shape;1716;p180"/>
          <p:cNvSpPr txBox="1"/>
          <p:nvPr>
            <p:ph idx="11" type="ftr"/>
          </p:nvPr>
        </p:nvSpPr>
        <p:spPr>
          <a:xfrm>
            <a:off x="850900" y="6356350"/>
            <a:ext cx="56385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1" name="Shape 1721"/>
        <p:cNvGrpSpPr/>
        <p:nvPr/>
      </p:nvGrpSpPr>
      <p:grpSpPr>
        <a:xfrm>
          <a:off x="0" y="0"/>
          <a:ext cx="0" cy="0"/>
          <a:chOff x="0" y="0"/>
          <a:chExt cx="0" cy="0"/>
        </a:xfrm>
      </p:grpSpPr>
      <p:sp>
        <p:nvSpPr>
          <p:cNvPr id="1722" name="Google Shape;1722;p181"/>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t/>
            </a:r>
            <a:endParaRPr/>
          </a:p>
        </p:txBody>
      </p:sp>
      <p:sp>
        <p:nvSpPr>
          <p:cNvPr id="1723" name="Google Shape;1723;p181"/>
          <p:cNvSpPr txBox="1"/>
          <p:nvPr>
            <p:ph idx="1" type="body"/>
          </p:nvPr>
        </p:nvSpPr>
        <p:spPr>
          <a:xfrm>
            <a:off x="831851" y="4589465"/>
            <a:ext cx="10515600" cy="15000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t/>
            </a:r>
            <a:endParaRPr/>
          </a:p>
        </p:txBody>
      </p:sp>
      <p:pic>
        <p:nvPicPr>
          <p:cNvPr id="1724" name="Google Shape;1724;p18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8" name="Shape 1728"/>
        <p:cNvGrpSpPr/>
        <p:nvPr/>
      </p:nvGrpSpPr>
      <p:grpSpPr>
        <a:xfrm>
          <a:off x="0" y="0"/>
          <a:ext cx="0" cy="0"/>
          <a:chOff x="0" y="0"/>
          <a:chExt cx="0" cy="0"/>
        </a:xfrm>
      </p:grpSpPr>
      <p:sp>
        <p:nvSpPr>
          <p:cNvPr id="1729" name="Google Shape;1729;p182"/>
          <p:cNvSpPr txBox="1"/>
          <p:nvPr>
            <p:ph type="title"/>
          </p:nvPr>
        </p:nvSpPr>
        <p:spPr>
          <a:xfrm>
            <a:off x="2069100" y="343900"/>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is the Colorado Storm different from other storms we have learned about?</a:t>
            </a:r>
            <a:endParaRPr sz="3600"/>
          </a:p>
        </p:txBody>
      </p:sp>
      <p:sp>
        <p:nvSpPr>
          <p:cNvPr id="1730" name="Google Shape;1730;p182"/>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731" name="Google Shape;1731;p18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32" name="Google Shape;1732;p182"/>
          <p:cNvPicPr preferRelativeResize="0"/>
          <p:nvPr/>
        </p:nvPicPr>
        <p:blipFill>
          <a:blip r:embed="rId3">
            <a:alphaModFix/>
          </a:blip>
          <a:stretch>
            <a:fillRect/>
          </a:stretch>
        </p:blipFill>
        <p:spPr>
          <a:xfrm>
            <a:off x="630250" y="233938"/>
            <a:ext cx="1264525" cy="1262406"/>
          </a:xfrm>
          <a:prstGeom prst="rect">
            <a:avLst/>
          </a:prstGeom>
          <a:noFill/>
          <a:ln>
            <a:noFill/>
          </a:ln>
        </p:spPr>
      </p:pic>
      <p:pic>
        <p:nvPicPr>
          <p:cNvPr id="1733" name="Google Shape;1733;p182"/>
          <p:cNvPicPr preferRelativeResize="0"/>
          <p:nvPr/>
        </p:nvPicPr>
        <p:blipFill>
          <a:blip r:embed="rId4">
            <a:alphaModFix/>
          </a:blip>
          <a:stretch>
            <a:fillRect/>
          </a:stretch>
        </p:blipFill>
        <p:spPr>
          <a:xfrm>
            <a:off x="1556200" y="1598525"/>
            <a:ext cx="8597807" cy="4757825"/>
          </a:xfrm>
          <a:prstGeom prst="rect">
            <a:avLst/>
          </a:prstGeom>
          <a:noFill/>
          <a:ln>
            <a:noFill/>
          </a:ln>
        </p:spPr>
      </p:pic>
      <p:pic>
        <p:nvPicPr>
          <p:cNvPr id="1734" name="Google Shape;1734;p182"/>
          <p:cNvPicPr preferRelativeResize="0"/>
          <p:nvPr/>
        </p:nvPicPr>
        <p:blipFill>
          <a:blip r:embed="rId5">
            <a:alphaModFix/>
          </a:blip>
          <a:stretch>
            <a:fillRect/>
          </a:stretch>
        </p:blipFill>
        <p:spPr>
          <a:xfrm>
            <a:off x="5962400" y="4754650"/>
            <a:ext cx="6781826" cy="21719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8" name="Shape 1738"/>
        <p:cNvGrpSpPr/>
        <p:nvPr/>
      </p:nvGrpSpPr>
      <p:grpSpPr>
        <a:xfrm>
          <a:off x="0" y="0"/>
          <a:ext cx="0" cy="0"/>
          <a:chOff x="0" y="0"/>
          <a:chExt cx="0" cy="0"/>
        </a:xfrm>
      </p:grpSpPr>
      <p:sp>
        <p:nvSpPr>
          <p:cNvPr id="1739" name="Google Shape;1739;p183"/>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740" name="Google Shape;1740;p183"/>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1741" name="Google Shape;1741;p183"/>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42" name="Google Shape;1742;p183"/>
          <p:cNvSpPr txBox="1"/>
          <p:nvPr>
            <p:ph idx="4294967295" type="body"/>
          </p:nvPr>
        </p:nvSpPr>
        <p:spPr>
          <a:xfrm>
            <a:off x="389425"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743" name="Google Shape;1743;p183"/>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7" name="Shape 1747"/>
        <p:cNvGrpSpPr/>
        <p:nvPr/>
      </p:nvGrpSpPr>
      <p:grpSpPr>
        <a:xfrm>
          <a:off x="0" y="0"/>
          <a:ext cx="0" cy="0"/>
          <a:chOff x="0" y="0"/>
          <a:chExt cx="0" cy="0"/>
        </a:xfrm>
      </p:grpSpPr>
      <p:sp>
        <p:nvSpPr>
          <p:cNvPr id="1748" name="Google Shape;1748;p184"/>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749" name="Google Shape;1749;p184"/>
          <p:cNvSpPr txBox="1"/>
          <p:nvPr>
            <p:ph idx="1" type="body"/>
          </p:nvPr>
        </p:nvSpPr>
        <p:spPr>
          <a:xfrm>
            <a:off x="838200" y="2158950"/>
            <a:ext cx="10515600" cy="31569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ideas do we agree should be added to the Model Idea Tracker?</a:t>
            </a:r>
            <a:endParaRPr/>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750" name="Google Shape;1750;p18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51" name="Google Shape;1751;p184"/>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6" name="Shape 1756"/>
        <p:cNvGrpSpPr/>
        <p:nvPr/>
      </p:nvGrpSpPr>
      <p:grpSpPr>
        <a:xfrm>
          <a:off x="0" y="0"/>
          <a:ext cx="0" cy="0"/>
          <a:chOff x="0" y="0"/>
          <a:chExt cx="0" cy="0"/>
        </a:xfrm>
      </p:grpSpPr>
      <p:sp>
        <p:nvSpPr>
          <p:cNvPr id="1757" name="Google Shape;1757;p185"/>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758" name="Google Shape;1758;p185"/>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1759" name="Google Shape;1759;p185"/>
          <p:cNvPicPr preferRelativeResize="0"/>
          <p:nvPr/>
        </p:nvPicPr>
        <p:blipFill rotWithShape="1">
          <a:blip r:embed="rId3">
            <a:alphaModFix/>
          </a:blip>
          <a:srcRect b="0" l="0" r="0" t="0"/>
          <a:stretch/>
        </p:blipFill>
        <p:spPr>
          <a:xfrm>
            <a:off x="5240925" y="382750"/>
            <a:ext cx="5883851" cy="14263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4" name="Shape 1764"/>
        <p:cNvGrpSpPr/>
        <p:nvPr/>
      </p:nvGrpSpPr>
      <p:grpSpPr>
        <a:xfrm>
          <a:off x="0" y="0"/>
          <a:ext cx="0" cy="0"/>
          <a:chOff x="0" y="0"/>
          <a:chExt cx="0" cy="0"/>
        </a:xfrm>
      </p:grpSpPr>
      <p:pic>
        <p:nvPicPr>
          <p:cNvPr id="1765" name="Google Shape;1765;p186"/>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766" name="Google Shape;1766;p186"/>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767" name="Google Shape;1767;p186"/>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88"/>
          <p:cNvSpPr txBox="1"/>
          <p:nvPr>
            <p:ph type="title"/>
          </p:nvPr>
        </p:nvSpPr>
        <p:spPr>
          <a:xfrm>
            <a:off x="594725" y="351600"/>
            <a:ext cx="10759200" cy="10905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3600"/>
              <a:t>Teaching the science of weather is challenging.</a:t>
            </a:r>
            <a:endParaRPr sz="3600"/>
          </a:p>
        </p:txBody>
      </p:sp>
      <p:sp>
        <p:nvSpPr>
          <p:cNvPr id="709" name="Google Shape;709;p88"/>
          <p:cNvSpPr txBox="1"/>
          <p:nvPr>
            <p:ph idx="1" type="body"/>
          </p:nvPr>
        </p:nvSpPr>
        <p:spPr>
          <a:xfrm>
            <a:off x="838200" y="1184125"/>
            <a:ext cx="10515600" cy="50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150000"/>
              </a:lnSpc>
              <a:spcBef>
                <a:spcPts val="0"/>
              </a:spcBef>
              <a:spcAft>
                <a:spcPts val="0"/>
              </a:spcAft>
              <a:buSzPts val="1800"/>
              <a:buChar char="•"/>
            </a:pPr>
            <a:r>
              <a:rPr lang="en-US"/>
              <a:t>Processes involved are difficult to observe</a:t>
            </a:r>
            <a:endParaRPr/>
          </a:p>
          <a:p>
            <a:pPr indent="-342900" lvl="0" marL="457200" rtl="0" algn="l">
              <a:lnSpc>
                <a:spcPct val="150000"/>
              </a:lnSpc>
              <a:spcBef>
                <a:spcPts val="0"/>
              </a:spcBef>
              <a:spcAft>
                <a:spcPts val="0"/>
              </a:spcAft>
              <a:buSzPts val="1800"/>
              <a:buChar char="•"/>
            </a:pPr>
            <a:r>
              <a:rPr lang="en-US"/>
              <a:t>The atmosphere is a chaotic system</a:t>
            </a:r>
            <a:endParaRPr/>
          </a:p>
          <a:p>
            <a:pPr indent="-342900" lvl="0" marL="457200" rtl="0" algn="l">
              <a:lnSpc>
                <a:spcPct val="100000"/>
              </a:lnSpc>
              <a:spcBef>
                <a:spcPts val="0"/>
              </a:spcBef>
              <a:spcAft>
                <a:spcPts val="0"/>
              </a:spcAft>
              <a:buSzPts val="1800"/>
              <a:buChar char="•"/>
            </a:pPr>
            <a:r>
              <a:rPr lang="en-US"/>
              <a:t>How you experience weather is different depending on where you are on the Earth</a:t>
            </a:r>
            <a:endParaRPr/>
          </a:p>
          <a:p>
            <a:pPr indent="0" lvl="0" marL="0" rtl="0" algn="l">
              <a:lnSpc>
                <a:spcPct val="100000"/>
              </a:lnSpc>
              <a:spcBef>
                <a:spcPts val="0"/>
              </a:spcBef>
              <a:spcAft>
                <a:spcPts val="0"/>
              </a:spcAft>
              <a:buNone/>
            </a:pPr>
            <a:r>
              <a:t/>
            </a:r>
            <a:endParaRPr sz="1400"/>
          </a:p>
          <a:p>
            <a:pPr indent="-342900" lvl="0" marL="457200" rtl="0" algn="l">
              <a:lnSpc>
                <a:spcPct val="150000"/>
              </a:lnSpc>
              <a:spcBef>
                <a:spcPts val="0"/>
              </a:spcBef>
              <a:spcAft>
                <a:spcPts val="0"/>
              </a:spcAft>
              <a:buSzPts val="1800"/>
              <a:buChar char="•"/>
            </a:pPr>
            <a:r>
              <a:rPr lang="en-US"/>
              <a:t>Many unknowns, even for weather scientists!</a:t>
            </a:r>
            <a:endParaRPr/>
          </a:p>
          <a:p>
            <a:pPr indent="-342900" lvl="0" marL="457200" rtl="0" algn="l">
              <a:lnSpc>
                <a:spcPct val="150000"/>
              </a:lnSpc>
              <a:spcBef>
                <a:spcPts val="0"/>
              </a:spcBef>
              <a:spcAft>
                <a:spcPts val="0"/>
              </a:spcAft>
              <a:buSzPts val="1800"/>
              <a:buChar char="•"/>
            </a:pPr>
            <a:r>
              <a:rPr lang="en-US"/>
              <a:t>Misconceptions are prevalent</a:t>
            </a:r>
            <a:endParaRPr/>
          </a:p>
          <a:p>
            <a:pPr indent="-342900" lvl="0" marL="457200" rtl="0" algn="l">
              <a:lnSpc>
                <a:spcPct val="150000"/>
              </a:lnSpc>
              <a:spcBef>
                <a:spcPts val="0"/>
              </a:spcBef>
              <a:spcAft>
                <a:spcPts val="0"/>
              </a:spcAft>
              <a:buSzPts val="1800"/>
              <a:buChar char="•"/>
            </a:pPr>
            <a:r>
              <a:rPr lang="en-US"/>
              <a:t>Background knowledge required</a:t>
            </a:r>
            <a:endParaRPr/>
          </a:p>
        </p:txBody>
      </p:sp>
      <p:sp>
        <p:nvSpPr>
          <p:cNvPr id="710" name="Google Shape;710;p8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1" name="Shape 1771"/>
        <p:cNvGrpSpPr/>
        <p:nvPr/>
      </p:nvGrpSpPr>
      <p:grpSpPr>
        <a:xfrm>
          <a:off x="0" y="0"/>
          <a:ext cx="0" cy="0"/>
          <a:chOff x="0" y="0"/>
          <a:chExt cx="0" cy="0"/>
        </a:xfrm>
      </p:grpSpPr>
      <p:sp>
        <p:nvSpPr>
          <p:cNvPr id="1772" name="Google Shape;1772;p187"/>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773" name="Google Shape;1773;p187"/>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774" name="Google Shape;1774;p18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75" name="Google Shape;1775;p187"/>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0" name="Shape 1780"/>
        <p:cNvGrpSpPr/>
        <p:nvPr/>
      </p:nvGrpSpPr>
      <p:grpSpPr>
        <a:xfrm>
          <a:off x="0" y="0"/>
          <a:ext cx="0" cy="0"/>
          <a:chOff x="0" y="0"/>
          <a:chExt cx="0" cy="0"/>
        </a:xfrm>
      </p:grpSpPr>
      <p:sp>
        <p:nvSpPr>
          <p:cNvPr id="1781" name="Google Shape;1781;p188"/>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Worldwide Weather</a:t>
            </a:r>
            <a:endParaRPr/>
          </a:p>
        </p:txBody>
      </p:sp>
      <p:sp>
        <p:nvSpPr>
          <p:cNvPr id="1782" name="Google Shape;1782;p188"/>
          <p:cNvSpPr txBox="1"/>
          <p:nvPr>
            <p:ph idx="1" type="subTitle"/>
          </p:nvPr>
        </p:nvSpPr>
        <p:spPr>
          <a:xfrm>
            <a:off x="1189475" y="2872575"/>
            <a:ext cx="971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Why do storms move in predictable patterns around the world?</a:t>
            </a:r>
            <a:endParaRPr/>
          </a:p>
        </p:txBody>
      </p:sp>
      <p:sp>
        <p:nvSpPr>
          <p:cNvPr id="1783" name="Google Shape;1783;p188"/>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784" name="Google Shape;1784;p188"/>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b="1" sz="1800">
              <a:solidFill>
                <a:schemeClr val="dk2"/>
              </a:solidFill>
              <a:latin typeface="Montserrat"/>
              <a:ea typeface="Montserrat"/>
              <a:cs typeface="Montserrat"/>
              <a:sym typeface="Montserrat"/>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9" name="Shape 1789"/>
        <p:cNvGrpSpPr/>
        <p:nvPr/>
      </p:nvGrpSpPr>
      <p:grpSpPr>
        <a:xfrm>
          <a:off x="0" y="0"/>
          <a:ext cx="0" cy="0"/>
          <a:chOff x="0" y="0"/>
          <a:chExt cx="0" cy="0"/>
        </a:xfrm>
      </p:grpSpPr>
      <p:sp>
        <p:nvSpPr>
          <p:cNvPr id="1790" name="Google Shape;1790;p189"/>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en-US" sz="4800"/>
              <a:t>How do storms move around the world?</a:t>
            </a:r>
            <a:endParaRPr sz="4800"/>
          </a:p>
        </p:txBody>
      </p:sp>
      <p:pic>
        <p:nvPicPr>
          <p:cNvPr id="1791" name="Google Shape;1791;p189"/>
          <p:cNvPicPr preferRelativeResize="0"/>
          <p:nvPr/>
        </p:nvPicPr>
        <p:blipFill>
          <a:blip r:embed="rId3">
            <a:alphaModFix/>
          </a:blip>
          <a:stretch>
            <a:fillRect/>
          </a:stretch>
        </p:blipFill>
        <p:spPr>
          <a:xfrm>
            <a:off x="7811075" y="428590"/>
            <a:ext cx="3536381" cy="199076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6" name="Shape 1796"/>
        <p:cNvGrpSpPr/>
        <p:nvPr/>
      </p:nvGrpSpPr>
      <p:grpSpPr>
        <a:xfrm>
          <a:off x="0" y="0"/>
          <a:ext cx="0" cy="0"/>
          <a:chOff x="0" y="0"/>
          <a:chExt cx="0" cy="0"/>
        </a:xfrm>
      </p:grpSpPr>
      <p:sp>
        <p:nvSpPr>
          <p:cNvPr id="1797" name="Google Shape;1797;p190"/>
          <p:cNvSpPr txBox="1"/>
          <p:nvPr>
            <p:ph type="title"/>
          </p:nvPr>
        </p:nvSpPr>
        <p:spPr>
          <a:xfrm>
            <a:off x="1641851" y="329775"/>
            <a:ext cx="99696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Storm movement time-lapse video</a:t>
            </a:r>
            <a:endParaRPr/>
          </a:p>
        </p:txBody>
      </p:sp>
      <p:sp>
        <p:nvSpPr>
          <p:cNvPr id="1798" name="Google Shape;1798;p190"/>
          <p:cNvSpPr txBox="1"/>
          <p:nvPr>
            <p:ph idx="1" type="body"/>
          </p:nvPr>
        </p:nvSpPr>
        <p:spPr>
          <a:xfrm>
            <a:off x="451557" y="1717964"/>
            <a:ext cx="11160000" cy="4294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 </a:t>
            </a:r>
            <a:r>
              <a:rPr lang="en-US" sz="3200"/>
              <a:t>How do storms move across North America?</a:t>
            </a:r>
            <a:endParaRPr/>
          </a:p>
          <a:p>
            <a:pPr indent="0" lvl="0" marL="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Watch a </a:t>
            </a:r>
            <a:r>
              <a:rPr lang="en-US" sz="2800" u="sng">
                <a:solidFill>
                  <a:schemeClr val="hlink"/>
                </a:solidFill>
                <a:hlinkClick r:id="rId3"/>
              </a:rPr>
              <a:t>video</a:t>
            </a:r>
            <a:r>
              <a:rPr lang="en-US" sz="2800"/>
              <a:t> of storm movement across North America from March to April 2017.</a:t>
            </a:r>
            <a:endParaRPr/>
          </a:p>
          <a:p>
            <a:pPr indent="0" lvl="0" marL="0" rtl="0" algn="l">
              <a:lnSpc>
                <a:spcPct val="90000"/>
              </a:lnSpc>
              <a:spcBef>
                <a:spcPts val="1000"/>
              </a:spcBef>
              <a:spcAft>
                <a:spcPts val="0"/>
              </a:spcAft>
              <a:buClr>
                <a:srgbClr val="595857"/>
              </a:buClr>
              <a:buSzPts val="700"/>
              <a:buNone/>
            </a:pPr>
            <a:r>
              <a:t/>
            </a:r>
            <a:endParaRPr sz="700"/>
          </a:p>
          <a:p>
            <a:pPr indent="-228600" lvl="2" marL="1143000" rtl="0" algn="l">
              <a:lnSpc>
                <a:spcPct val="90000"/>
              </a:lnSpc>
              <a:spcBef>
                <a:spcPts val="500"/>
              </a:spcBef>
              <a:spcAft>
                <a:spcPts val="0"/>
              </a:spcAft>
              <a:buClr>
                <a:srgbClr val="595857"/>
              </a:buClr>
              <a:buSzPts val="2800"/>
              <a:buChar char="•"/>
            </a:pPr>
            <a:r>
              <a:rPr b="1" lang="en-US" sz="2800"/>
              <a:t>Find</a:t>
            </a:r>
            <a:r>
              <a:rPr lang="en-US" sz="2800"/>
              <a:t> one part of the video that captures your eye.</a:t>
            </a:r>
            <a:endParaRPr sz="2800"/>
          </a:p>
          <a:p>
            <a:pPr indent="-228600" lvl="2" marL="1143000" rtl="0" algn="l">
              <a:lnSpc>
                <a:spcPct val="90000"/>
              </a:lnSpc>
              <a:spcBef>
                <a:spcPts val="500"/>
              </a:spcBef>
              <a:spcAft>
                <a:spcPts val="0"/>
              </a:spcAft>
              <a:buSzPts val="2800"/>
              <a:buChar char="•"/>
            </a:pPr>
            <a:r>
              <a:rPr b="1" lang="en-US" sz="2800"/>
              <a:t>Capture </a:t>
            </a:r>
            <a:r>
              <a:rPr lang="en-US" sz="2800"/>
              <a:t>what you saw in a drawing.</a:t>
            </a:r>
            <a:endParaRPr sz="2800"/>
          </a:p>
          <a:p>
            <a:pPr indent="-228600" lvl="2" marL="1143000" rtl="0" algn="l">
              <a:lnSpc>
                <a:spcPct val="90000"/>
              </a:lnSpc>
              <a:spcBef>
                <a:spcPts val="500"/>
              </a:spcBef>
              <a:spcAft>
                <a:spcPts val="0"/>
              </a:spcAft>
              <a:buSzPts val="2800"/>
              <a:buChar char="•"/>
            </a:pPr>
            <a:r>
              <a:rPr b="1" lang="en-US" sz="2800"/>
              <a:t>Explain</a:t>
            </a:r>
            <a:r>
              <a:rPr lang="en-US" sz="2800"/>
              <a:t> how or why these patterns form.</a:t>
            </a:r>
            <a:endParaRPr sz="2800"/>
          </a:p>
          <a:p>
            <a:pPr indent="-228600" lvl="2" marL="1143000" rtl="0" algn="l">
              <a:lnSpc>
                <a:spcPct val="90000"/>
              </a:lnSpc>
              <a:spcBef>
                <a:spcPts val="500"/>
              </a:spcBef>
              <a:spcAft>
                <a:spcPts val="0"/>
              </a:spcAft>
              <a:buSzPts val="2800"/>
              <a:buChar char="•"/>
            </a:pPr>
            <a:r>
              <a:rPr b="1" lang="en-US" sz="2800"/>
              <a:t>Wonder</a:t>
            </a:r>
            <a:r>
              <a:rPr lang="en-US" sz="2800"/>
              <a:t>: what new ideas or questions do you have?</a:t>
            </a:r>
            <a:endParaRPr sz="2800"/>
          </a:p>
        </p:txBody>
      </p:sp>
      <p:sp>
        <p:nvSpPr>
          <p:cNvPr id="1799" name="Google Shape;1799;p190"/>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00" name="Google Shape;1800;p190"/>
          <p:cNvPicPr preferRelativeResize="0"/>
          <p:nvPr/>
        </p:nvPicPr>
        <p:blipFill>
          <a:blip r:embed="rId4">
            <a:alphaModFix/>
          </a:blip>
          <a:stretch>
            <a:fillRect/>
          </a:stretch>
        </p:blipFill>
        <p:spPr>
          <a:xfrm>
            <a:off x="203400" y="275313"/>
            <a:ext cx="1325426" cy="132542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4" name="Shape 1804"/>
        <p:cNvGrpSpPr/>
        <p:nvPr/>
      </p:nvGrpSpPr>
      <p:grpSpPr>
        <a:xfrm>
          <a:off x="0" y="0"/>
          <a:ext cx="0" cy="0"/>
          <a:chOff x="0" y="0"/>
          <a:chExt cx="0" cy="0"/>
        </a:xfrm>
      </p:grpSpPr>
      <p:pic>
        <p:nvPicPr>
          <p:cNvPr id="1805" name="Google Shape;1805;p191"/>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806" name="Google Shape;1806;p191"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807" name="Google Shape;1807;p19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808" name="Google Shape;1808;p191"/>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3" name="Shape 1813"/>
        <p:cNvGrpSpPr/>
        <p:nvPr/>
      </p:nvGrpSpPr>
      <p:grpSpPr>
        <a:xfrm>
          <a:off x="0" y="0"/>
          <a:ext cx="0" cy="0"/>
          <a:chOff x="0" y="0"/>
          <a:chExt cx="0" cy="0"/>
        </a:xfrm>
      </p:grpSpPr>
      <p:sp>
        <p:nvSpPr>
          <p:cNvPr id="1814" name="Google Shape;1814;p192"/>
          <p:cNvSpPr txBox="1"/>
          <p:nvPr>
            <p:ph type="title"/>
          </p:nvPr>
        </p:nvSpPr>
        <p:spPr>
          <a:xfrm>
            <a:off x="573740" y="560319"/>
            <a:ext cx="11139300" cy="11808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What could be causing patterns of global storm movement?</a:t>
            </a:r>
            <a:endParaRPr/>
          </a:p>
        </p:txBody>
      </p:sp>
      <p:sp>
        <p:nvSpPr>
          <p:cNvPr id="1815" name="Google Shape;1815;p192"/>
          <p:cNvSpPr txBox="1"/>
          <p:nvPr>
            <p:ph idx="1" type="body"/>
          </p:nvPr>
        </p:nvSpPr>
        <p:spPr>
          <a:xfrm>
            <a:off x="573741" y="2161309"/>
            <a:ext cx="11139300" cy="3824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 </a:t>
            </a:r>
            <a:r>
              <a:rPr lang="en-US" sz="3200"/>
              <a:t>Form an initial explanation. Answer the questions:</a:t>
            </a:r>
            <a:endParaRPr/>
          </a:p>
          <a:p>
            <a:pPr indent="0" lvl="0" marL="0" rtl="0" algn="l">
              <a:lnSpc>
                <a:spcPct val="90000"/>
              </a:lnSpc>
              <a:spcBef>
                <a:spcPts val="1000"/>
              </a:spcBef>
              <a:spcAft>
                <a:spcPts val="0"/>
              </a:spcAft>
              <a:buClr>
                <a:srgbClr val="595857"/>
              </a:buClr>
              <a:buSzPts val="700"/>
              <a:buNone/>
            </a:pPr>
            <a:r>
              <a:t/>
            </a:r>
            <a:endParaRPr sz="7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rain?</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air to move?</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i="1" lang="en-US" sz="2800"/>
              <a:t>How could the same processes affect the whole world? </a:t>
            </a:r>
            <a:endParaRPr/>
          </a:p>
        </p:txBody>
      </p:sp>
      <p:sp>
        <p:nvSpPr>
          <p:cNvPr id="1816" name="Google Shape;1816;p192"/>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1" name="Shape 1821"/>
        <p:cNvGrpSpPr/>
        <p:nvPr/>
      </p:nvGrpSpPr>
      <p:grpSpPr>
        <a:xfrm>
          <a:off x="0" y="0"/>
          <a:ext cx="0" cy="0"/>
          <a:chOff x="0" y="0"/>
          <a:chExt cx="0" cy="0"/>
        </a:xfrm>
      </p:grpSpPr>
      <p:sp>
        <p:nvSpPr>
          <p:cNvPr id="1822" name="Google Shape;1822;p193"/>
          <p:cNvSpPr txBox="1"/>
          <p:nvPr>
            <p:ph type="title"/>
          </p:nvPr>
        </p:nvSpPr>
        <p:spPr>
          <a:xfrm>
            <a:off x="838200" y="-1587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823" name="Google Shape;1823;p193" title="LS3 video.mp4">
            <a:hlinkClick r:id="rId3"/>
          </p:cNvPr>
          <p:cNvPicPr preferRelativeResize="0"/>
          <p:nvPr/>
        </p:nvPicPr>
        <p:blipFill>
          <a:blip r:embed="rId4">
            <a:alphaModFix/>
          </a:blip>
          <a:stretch>
            <a:fillRect/>
          </a:stretch>
        </p:blipFill>
        <p:spPr>
          <a:xfrm>
            <a:off x="2823000" y="1309825"/>
            <a:ext cx="6546000" cy="4909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8" name="Shape 1828"/>
        <p:cNvGrpSpPr/>
        <p:nvPr/>
      </p:nvGrpSpPr>
      <p:grpSpPr>
        <a:xfrm>
          <a:off x="0" y="0"/>
          <a:ext cx="0" cy="0"/>
          <a:chOff x="0" y="0"/>
          <a:chExt cx="0" cy="0"/>
        </a:xfrm>
      </p:grpSpPr>
      <p:sp>
        <p:nvSpPr>
          <p:cNvPr id="1829" name="Google Shape;1829;p194"/>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830" name="Google Shape;1830;p194"/>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831" name="Google Shape;1831;p19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5" name="Shape 1835"/>
        <p:cNvGrpSpPr/>
        <p:nvPr/>
      </p:nvGrpSpPr>
      <p:grpSpPr>
        <a:xfrm>
          <a:off x="0" y="0"/>
          <a:ext cx="0" cy="0"/>
          <a:chOff x="0" y="0"/>
          <a:chExt cx="0" cy="0"/>
        </a:xfrm>
      </p:grpSpPr>
      <p:sp>
        <p:nvSpPr>
          <p:cNvPr id="1836" name="Google Shape;1836;p1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4800">
                <a:solidFill>
                  <a:srgbClr val="1679CA"/>
                </a:solidFill>
                <a:latin typeface="Montserrat SemiBold"/>
                <a:ea typeface="Montserrat SemiBold"/>
                <a:cs typeface="Montserrat SemiBold"/>
                <a:sym typeface="Montserrat SemiBold"/>
              </a:rPr>
              <a:t>SNOWBALL FIGHT!</a:t>
            </a:r>
            <a:endParaRPr sz="4800">
              <a:solidFill>
                <a:srgbClr val="1679CA"/>
              </a:solidFill>
              <a:latin typeface="Montserrat SemiBold"/>
              <a:ea typeface="Montserrat SemiBold"/>
              <a:cs typeface="Montserrat SemiBold"/>
              <a:sym typeface="Montserrat SemiBold"/>
            </a:endParaRPr>
          </a:p>
        </p:txBody>
      </p:sp>
      <p:sp>
        <p:nvSpPr>
          <p:cNvPr id="1837" name="Google Shape;1837;p195"/>
          <p:cNvSpPr txBox="1"/>
          <p:nvPr>
            <p:ph idx="1" type="body"/>
          </p:nvPr>
        </p:nvSpPr>
        <p:spPr>
          <a:xfrm>
            <a:off x="838200" y="1847850"/>
            <a:ext cx="69918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Write down:</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a:t>a question that you still have about weather or the curriculum</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a:t>what your biggest take-away is from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38" name="Google Shape;1838;p19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39" name="Google Shape;1839;p195"/>
          <p:cNvPicPr preferRelativeResize="0"/>
          <p:nvPr/>
        </p:nvPicPr>
        <p:blipFill>
          <a:blip r:embed="rId3">
            <a:alphaModFix/>
          </a:blip>
          <a:stretch>
            <a:fillRect/>
          </a:stretch>
        </p:blipFill>
        <p:spPr>
          <a:xfrm rot="-921763">
            <a:off x="6565903" y="92050"/>
            <a:ext cx="6236494" cy="685800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4" name="Shape 1844"/>
        <p:cNvGrpSpPr/>
        <p:nvPr/>
      </p:nvGrpSpPr>
      <p:grpSpPr>
        <a:xfrm>
          <a:off x="0" y="0"/>
          <a:ext cx="0" cy="0"/>
          <a:chOff x="0" y="0"/>
          <a:chExt cx="0" cy="0"/>
        </a:xfrm>
      </p:grpSpPr>
      <p:sp>
        <p:nvSpPr>
          <p:cNvPr id="1845" name="Google Shape;1845;p196"/>
          <p:cNvSpPr txBox="1"/>
          <p:nvPr>
            <p:ph idx="4294967295"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Day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89"/>
          <p:cNvSpPr txBox="1"/>
          <p:nvPr>
            <p:ph idx="1" type="body"/>
          </p:nvPr>
        </p:nvSpPr>
        <p:spPr>
          <a:xfrm>
            <a:off x="838200" y="1710925"/>
            <a:ext cx="10515600" cy="4735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rPr b="1" lang="en-US"/>
              <a:t>Each card contains a misconception (eg, is FALSE!) </a:t>
            </a:r>
            <a:endParaRPr b="1"/>
          </a:p>
          <a:p>
            <a:pPr indent="0" lvl="0" marL="0" rtl="0" algn="l">
              <a:lnSpc>
                <a:spcPct val="115000"/>
              </a:lnSpc>
              <a:spcBef>
                <a:spcPts val="0"/>
              </a:spcBef>
              <a:spcAft>
                <a:spcPts val="0"/>
              </a:spcAft>
              <a:buNone/>
            </a:pPr>
            <a:r>
              <a:t/>
            </a:r>
            <a:endParaRPr sz="2400">
              <a:solidFill>
                <a:schemeClr val="dk1"/>
              </a:solidFill>
              <a:latin typeface="Arial"/>
              <a:ea typeface="Arial"/>
              <a:cs typeface="Arial"/>
              <a:sym typeface="Arial"/>
            </a:endParaRPr>
          </a:p>
          <a:p>
            <a:pPr indent="-381000" lvl="0" marL="457200" rtl="0" algn="l">
              <a:lnSpc>
                <a:spcPct val="115000"/>
              </a:lnSpc>
              <a:spcBef>
                <a:spcPts val="0"/>
              </a:spcBef>
              <a:spcAft>
                <a:spcPts val="0"/>
              </a:spcAft>
              <a:buClr>
                <a:srgbClr val="434343"/>
              </a:buClr>
              <a:buSzPts val="2400"/>
              <a:buAutoNum type="arabicPeriod"/>
            </a:pPr>
            <a:r>
              <a:rPr lang="en-US" sz="2400">
                <a:solidFill>
                  <a:srgbClr val="434343"/>
                </a:solidFill>
                <a:latin typeface="Arial"/>
                <a:ea typeface="Arial"/>
                <a:cs typeface="Arial"/>
                <a:sym typeface="Arial"/>
              </a:rPr>
              <a:t>1-2-4-All discussion:</a:t>
            </a:r>
            <a:endParaRPr sz="2400">
              <a:solidFill>
                <a:srgbClr val="434343"/>
              </a:solidFill>
              <a:latin typeface="Arial"/>
              <a:ea typeface="Arial"/>
              <a:cs typeface="Arial"/>
              <a:sym typeface="Arial"/>
            </a:endParaRPr>
          </a:p>
          <a:p>
            <a:pPr indent="-381000" lvl="1" marL="914400" rtl="0" algn="l">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Take a moment to read your card and reflect on your own.</a:t>
            </a:r>
            <a:endParaRPr>
              <a:solidFill>
                <a:srgbClr val="434343"/>
              </a:solidFill>
              <a:latin typeface="Arial"/>
              <a:ea typeface="Arial"/>
              <a:cs typeface="Arial"/>
              <a:sym typeface="Arial"/>
            </a:endParaRPr>
          </a:p>
          <a:p>
            <a:pPr indent="-381000" lvl="1" marL="914400" rtl="0" algn="l">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Find a partner: take turns introducing yourself and reading your claim card aloud and have a discussion.</a:t>
            </a:r>
            <a:endParaRPr>
              <a:solidFill>
                <a:srgbClr val="434343"/>
              </a:solidFill>
              <a:latin typeface="Arial"/>
              <a:ea typeface="Arial"/>
              <a:cs typeface="Arial"/>
              <a:sym typeface="Arial"/>
            </a:endParaRPr>
          </a:p>
          <a:p>
            <a:pPr indent="-381000" lvl="0" marL="457200" rtl="0" algn="l">
              <a:lnSpc>
                <a:spcPct val="115000"/>
              </a:lnSpc>
              <a:spcBef>
                <a:spcPts val="0"/>
              </a:spcBef>
              <a:spcAft>
                <a:spcPts val="0"/>
              </a:spcAft>
              <a:buClr>
                <a:srgbClr val="434343"/>
              </a:buClr>
              <a:buSzPts val="2400"/>
              <a:buAutoNum type="arabicPeriod"/>
            </a:pPr>
            <a:r>
              <a:rPr lang="en-US" sz="2400">
                <a:solidFill>
                  <a:srgbClr val="434343"/>
                </a:solidFill>
                <a:latin typeface="Arial"/>
                <a:ea typeface="Arial"/>
                <a:cs typeface="Arial"/>
                <a:sym typeface="Arial"/>
              </a:rPr>
              <a:t>Options for discussion:</a:t>
            </a:r>
            <a:endParaRPr sz="2400">
              <a:solidFill>
                <a:srgbClr val="434343"/>
              </a:solidFill>
              <a:latin typeface="Arial"/>
              <a:ea typeface="Arial"/>
              <a:cs typeface="Arial"/>
              <a:sym typeface="Arial"/>
            </a:endParaRPr>
          </a:p>
          <a:p>
            <a:pPr indent="-381000" lvl="1" marL="914400" rtl="0" algn="l">
              <a:lnSpc>
                <a:spcPct val="115000"/>
              </a:lnSpc>
              <a:spcBef>
                <a:spcPts val="0"/>
              </a:spcBef>
              <a:spcAft>
                <a:spcPts val="0"/>
              </a:spcAft>
              <a:buClr>
                <a:srgbClr val="434343"/>
              </a:buClr>
              <a:buSzPts val="2400"/>
              <a:buFont typeface="Arial"/>
              <a:buChar char="●"/>
            </a:pPr>
            <a:r>
              <a:rPr lang="en-US">
                <a:solidFill>
                  <a:srgbClr val="434343"/>
                </a:solidFill>
                <a:latin typeface="Arial"/>
                <a:ea typeface="Arial"/>
                <a:cs typeface="Arial"/>
                <a:sym typeface="Arial"/>
              </a:rPr>
              <a:t>Why is the claim false and what should change to make it true? </a:t>
            </a:r>
            <a:endParaRPr>
              <a:solidFill>
                <a:srgbClr val="434343"/>
              </a:solidFill>
              <a:latin typeface="Arial"/>
              <a:ea typeface="Arial"/>
              <a:cs typeface="Arial"/>
              <a:sym typeface="Arial"/>
            </a:endParaRPr>
          </a:p>
          <a:p>
            <a:pPr indent="-381000" lvl="1" marL="914400" rtl="0" algn="l">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Which claims/concepts do your students struggle the most with? </a:t>
            </a:r>
            <a:endParaRPr>
              <a:solidFill>
                <a:srgbClr val="434343"/>
              </a:solidFill>
              <a:latin typeface="Arial"/>
              <a:ea typeface="Arial"/>
              <a:cs typeface="Arial"/>
              <a:sym typeface="Arial"/>
            </a:endParaRPr>
          </a:p>
          <a:p>
            <a:pPr indent="-381000" lvl="1" marL="914400" rtl="0" algn="l">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Which concepts are most challenging to teach, and why?</a:t>
            </a:r>
            <a:endParaRPr>
              <a:solidFill>
                <a:srgbClr val="434343"/>
              </a:solidFill>
              <a:latin typeface="Arial"/>
              <a:ea typeface="Arial"/>
              <a:cs typeface="Arial"/>
              <a:sym typeface="Arial"/>
            </a:endParaRPr>
          </a:p>
          <a:p>
            <a:pPr indent="-342900" lvl="0" marL="457200" rtl="0" algn="l">
              <a:lnSpc>
                <a:spcPct val="115000"/>
              </a:lnSpc>
              <a:spcBef>
                <a:spcPts val="0"/>
              </a:spcBef>
              <a:spcAft>
                <a:spcPts val="0"/>
              </a:spcAft>
              <a:buClr>
                <a:srgbClr val="434343"/>
              </a:buClr>
              <a:buSzPts val="1800"/>
              <a:buAutoNum type="arabicPeriod"/>
            </a:pPr>
            <a:r>
              <a:rPr lang="en-US" sz="2400">
                <a:solidFill>
                  <a:srgbClr val="434343"/>
                </a:solidFill>
                <a:latin typeface="Arial"/>
                <a:ea typeface="Arial"/>
                <a:cs typeface="Arial"/>
                <a:sym typeface="Arial"/>
              </a:rPr>
              <a:t>Form a group of four; repeat.</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sz="2400">
              <a:solidFill>
                <a:srgbClr val="434343"/>
              </a:solidFill>
            </a:endParaRPr>
          </a:p>
          <a:p>
            <a:pPr indent="-50800" lvl="0" marL="228600" rtl="0" algn="l">
              <a:lnSpc>
                <a:spcPct val="90000"/>
              </a:lnSpc>
              <a:spcBef>
                <a:spcPts val="0"/>
              </a:spcBef>
              <a:spcAft>
                <a:spcPts val="0"/>
              </a:spcAft>
              <a:buClr>
                <a:srgbClr val="595857"/>
              </a:buClr>
              <a:buSzPts val="2800"/>
              <a:buNone/>
            </a:pPr>
            <a:r>
              <a:t/>
            </a:r>
            <a:endParaRPr/>
          </a:p>
        </p:txBody>
      </p:sp>
      <p:sp>
        <p:nvSpPr>
          <p:cNvPr id="716" name="Google Shape;716;p8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717" name="Google Shape;717;p89"/>
          <p:cNvSpPr txBox="1"/>
          <p:nvPr>
            <p:ph type="title"/>
          </p:nvPr>
        </p:nvSpPr>
        <p:spPr>
          <a:xfrm>
            <a:off x="838200" y="3852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Get to know each other</a:t>
            </a:r>
            <a:endParaRPr/>
          </a:p>
        </p:txBody>
      </p:sp>
      <p:sp>
        <p:nvSpPr>
          <p:cNvPr id="718" name="Google Shape;718;p89"/>
          <p:cNvSpPr/>
          <p:nvPr/>
        </p:nvSpPr>
        <p:spPr>
          <a:xfrm>
            <a:off x="9842950" y="184675"/>
            <a:ext cx="1905600" cy="1726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9"/>
          <p:cNvSpPr txBox="1"/>
          <p:nvPr/>
        </p:nvSpPr>
        <p:spPr>
          <a:xfrm rot="583048">
            <a:off x="9981728" y="347255"/>
            <a:ext cx="1628059" cy="123512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Open Sans"/>
                <a:ea typeface="Open Sans"/>
                <a:cs typeface="Open Sans"/>
                <a:sym typeface="Open Sans"/>
              </a:rPr>
              <a:t>1-2-4-All</a:t>
            </a:r>
            <a:endParaRPr sz="2400">
              <a:latin typeface="Open Sans"/>
              <a:ea typeface="Open Sans"/>
              <a:cs typeface="Open Sans"/>
              <a:sym typeface="Open Sans"/>
            </a:endParaRPr>
          </a:p>
          <a:p>
            <a:pPr indent="0" lvl="0" marL="0" rtl="0" algn="ctr">
              <a:spcBef>
                <a:spcPts val="0"/>
              </a:spcBef>
              <a:spcAft>
                <a:spcPts val="0"/>
              </a:spcAft>
              <a:buNone/>
            </a:pPr>
            <a:r>
              <a:rPr lang="en-US">
                <a:latin typeface="Open Sans"/>
                <a:ea typeface="Open Sans"/>
                <a:cs typeface="Open Sans"/>
                <a:sym typeface="Open Sans"/>
              </a:rPr>
              <a:t>Engage everyone simultaneously in generating ideas</a:t>
            </a:r>
            <a:endParaRPr>
              <a:latin typeface="Open Sans"/>
              <a:ea typeface="Open Sans"/>
              <a:cs typeface="Open Sans"/>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0" name="Shape 1850"/>
        <p:cNvGrpSpPr/>
        <p:nvPr/>
      </p:nvGrpSpPr>
      <p:grpSpPr>
        <a:xfrm>
          <a:off x="0" y="0"/>
          <a:ext cx="0" cy="0"/>
          <a:chOff x="0" y="0"/>
          <a:chExt cx="0" cy="0"/>
        </a:xfrm>
      </p:grpSpPr>
      <p:sp>
        <p:nvSpPr>
          <p:cNvPr id="1851" name="Google Shape;1851;p197"/>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3</a:t>
            </a:r>
            <a:endParaRPr/>
          </a:p>
        </p:txBody>
      </p:sp>
      <p:sp>
        <p:nvSpPr>
          <p:cNvPr id="1852" name="Google Shape;1852;p197"/>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7" name="Shape 1857"/>
        <p:cNvGrpSpPr/>
        <p:nvPr/>
      </p:nvGrpSpPr>
      <p:grpSpPr>
        <a:xfrm>
          <a:off x="0" y="0"/>
          <a:ext cx="0" cy="0"/>
          <a:chOff x="0" y="0"/>
          <a:chExt cx="0" cy="0"/>
        </a:xfrm>
      </p:grpSpPr>
      <p:sp>
        <p:nvSpPr>
          <p:cNvPr id="1858" name="Google Shape;1858;p19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Housekeeping</a:t>
            </a:r>
            <a:endParaRPr/>
          </a:p>
        </p:txBody>
      </p:sp>
      <p:sp>
        <p:nvSpPr>
          <p:cNvPr id="1859" name="Google Shape;1859;p19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Paperwork for stipend payment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Make sure we have your summer contact info</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Spreadsheet of GLOBE Weather materials</a:t>
            </a:r>
            <a:endParaRPr/>
          </a:p>
          <a:p>
            <a:pPr indent="0" lvl="0" marL="457200" rtl="0" algn="l">
              <a:spcBef>
                <a:spcPts val="1000"/>
              </a:spcBef>
              <a:spcAft>
                <a:spcPts val="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4" name="Shape 1864"/>
        <p:cNvGrpSpPr/>
        <p:nvPr/>
      </p:nvGrpSpPr>
      <p:grpSpPr>
        <a:xfrm>
          <a:off x="0" y="0"/>
          <a:ext cx="0" cy="0"/>
          <a:chOff x="0" y="0"/>
          <a:chExt cx="0" cy="0"/>
        </a:xfrm>
      </p:grpSpPr>
      <p:sp>
        <p:nvSpPr>
          <p:cNvPr id="1865" name="Google Shape;1865;p199"/>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endParaRPr/>
          </a:p>
        </p:txBody>
      </p:sp>
      <p:sp>
        <p:nvSpPr>
          <p:cNvPr id="1866" name="Google Shape;1866;p199"/>
          <p:cNvSpPr txBox="1"/>
          <p:nvPr>
            <p:ph idx="1" type="body"/>
          </p:nvPr>
        </p:nvSpPr>
        <p:spPr>
          <a:xfrm>
            <a:off x="451550" y="1587975"/>
            <a:ext cx="11160000" cy="4768500"/>
          </a:xfrm>
          <a:prstGeom prst="rect">
            <a:avLst/>
          </a:prstGeom>
          <a:noFill/>
          <a:ln>
            <a:noFill/>
          </a:ln>
        </p:spPr>
        <p:txBody>
          <a:bodyPr anchorCtr="0" anchor="t" bIns="60925" lIns="121900" spcFirstLastPara="1" rIns="121900" wrap="square" tIns="60925">
            <a:noAutofit/>
          </a:bodyPr>
          <a:lstStyle/>
          <a:p>
            <a:pPr indent="-228600" lvl="0" marL="228600" rtl="0" algn="l">
              <a:spcBef>
                <a:spcPts val="800"/>
              </a:spcBef>
              <a:spcAft>
                <a:spcPts val="0"/>
              </a:spcAft>
              <a:buSzPts val="2400"/>
              <a:buChar char="•"/>
            </a:pPr>
            <a:r>
              <a:rPr lang="en-US" sz="2400">
                <a:solidFill>
                  <a:srgbClr val="666666"/>
                </a:solidFill>
                <a:latin typeface="Arial"/>
                <a:ea typeface="Arial"/>
                <a:cs typeface="Arial"/>
                <a:sym typeface="Arial"/>
              </a:rPr>
              <a:t>Specific local conditions allow for the formation of short-lived, afternoon storms (isolated storms) </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SzPts val="2400"/>
              <a:buChar char="•"/>
            </a:pPr>
            <a:r>
              <a:rPr lang="en-US" sz="2400">
                <a:solidFill>
                  <a:srgbClr val="666666"/>
                </a:solidFill>
                <a:latin typeface="Arial"/>
                <a:ea typeface="Arial"/>
                <a:cs typeface="Arial"/>
                <a:sym typeface="Arial"/>
              </a:rPr>
              <a:t>The interaction of differing air masses can cause storm systems that last for several days over a large area (storm fronts)</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sz="2400">
                <a:solidFill>
                  <a:srgbClr val="666666"/>
                </a:solidFill>
                <a:latin typeface="Arial"/>
                <a:ea typeface="Arial"/>
                <a:cs typeface="Arial"/>
                <a:sym typeface="Arial"/>
              </a:rPr>
              <a:t>Unique conditions, such as those in the Colorado storm, can result in unpredictable storm systems.</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Char char="•"/>
            </a:pPr>
            <a:r>
              <a:rPr b="1" lang="en-US" sz="2400">
                <a:solidFill>
                  <a:srgbClr val="666666"/>
                </a:solidFill>
                <a:latin typeface="Arial"/>
                <a:ea typeface="Arial"/>
                <a:cs typeface="Arial"/>
                <a:sym typeface="Arial"/>
              </a:rPr>
              <a:t> Storms move in patterns around the world</a:t>
            </a:r>
            <a:endParaRPr b="1" sz="2400">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867" name="Google Shape;1867;p199"/>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68" name="Google Shape;1868;p199"/>
          <p:cNvPicPr preferRelativeResize="0"/>
          <p:nvPr/>
        </p:nvPicPr>
        <p:blipFill rotWithShape="1">
          <a:blip r:embed="rId3">
            <a:alphaModFix/>
          </a:blip>
          <a:srcRect b="0" l="0" r="0" t="0"/>
          <a:stretch/>
        </p:blipFill>
        <p:spPr>
          <a:xfrm>
            <a:off x="4341963" y="382719"/>
            <a:ext cx="7131551" cy="142630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3" name="Shape 1873"/>
        <p:cNvGrpSpPr/>
        <p:nvPr/>
      </p:nvGrpSpPr>
      <p:grpSpPr>
        <a:xfrm>
          <a:off x="0" y="0"/>
          <a:ext cx="0" cy="0"/>
          <a:chOff x="0" y="0"/>
          <a:chExt cx="0" cy="0"/>
        </a:xfrm>
      </p:grpSpPr>
      <p:sp>
        <p:nvSpPr>
          <p:cNvPr id="1874" name="Google Shape;1874;p200"/>
          <p:cNvSpPr/>
          <p:nvPr/>
        </p:nvSpPr>
        <p:spPr>
          <a:xfrm>
            <a:off x="663388" y="502597"/>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875" name="Google Shape;1875;p200"/>
          <p:cNvSpPr/>
          <p:nvPr/>
        </p:nvSpPr>
        <p:spPr>
          <a:xfrm>
            <a:off x="2041615" y="-252460"/>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876" name="Google Shape;1876;p200"/>
          <p:cNvSpPr txBox="1"/>
          <p:nvPr/>
        </p:nvSpPr>
        <p:spPr>
          <a:xfrm>
            <a:off x="491784" y="416792"/>
            <a:ext cx="10567500" cy="61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Raleway SemiBold"/>
                <a:ea typeface="Raleway SemiBold"/>
                <a:cs typeface="Raleway SemiBold"/>
                <a:sym typeface="Raleway SemiBold"/>
              </a:rPr>
              <a:t>Observe patterns in annual average temperature.</a:t>
            </a:r>
            <a:endParaRPr sz="3200">
              <a:solidFill>
                <a:srgbClr val="595857"/>
              </a:solidFill>
              <a:latin typeface="Raleway SemiBold"/>
              <a:ea typeface="Raleway SemiBold"/>
              <a:cs typeface="Raleway SemiBold"/>
              <a:sym typeface="Raleway SemiBold"/>
            </a:endParaRPr>
          </a:p>
        </p:txBody>
      </p:sp>
      <p:pic>
        <p:nvPicPr>
          <p:cNvPr descr="Image result for average annual temperatures map" id="1877" name="Google Shape;1877;p200"/>
          <p:cNvPicPr preferRelativeResize="0"/>
          <p:nvPr/>
        </p:nvPicPr>
        <p:blipFill rotWithShape="1">
          <a:blip r:embed="rId3">
            <a:alphaModFix/>
          </a:blip>
          <a:srcRect b="0" l="0" r="0" t="0"/>
          <a:stretch/>
        </p:blipFill>
        <p:spPr>
          <a:xfrm>
            <a:off x="3160975" y="1641525"/>
            <a:ext cx="5997475" cy="4636949"/>
          </a:xfrm>
          <a:prstGeom prst="rect">
            <a:avLst/>
          </a:prstGeom>
          <a:noFill/>
          <a:ln>
            <a:noFill/>
          </a:ln>
          <a:effectLst>
            <a:outerShdw blurRad="63500" sx="102000" rotWithShape="0" algn="ctr" sy="102000">
              <a:srgbClr val="000000">
                <a:alpha val="40000"/>
              </a:srgbClr>
            </a:outerShdw>
          </a:effectLst>
        </p:spPr>
      </p:pic>
      <p:sp>
        <p:nvSpPr>
          <p:cNvPr id="1878" name="Google Shape;1878;p200"/>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2" name="Shape 1882"/>
        <p:cNvGrpSpPr/>
        <p:nvPr/>
      </p:nvGrpSpPr>
      <p:grpSpPr>
        <a:xfrm>
          <a:off x="0" y="0"/>
          <a:ext cx="0" cy="0"/>
          <a:chOff x="0" y="0"/>
          <a:chExt cx="0" cy="0"/>
        </a:xfrm>
      </p:grpSpPr>
      <p:sp>
        <p:nvSpPr>
          <p:cNvPr id="1883" name="Google Shape;1883;p201"/>
          <p:cNvSpPr txBox="1"/>
          <p:nvPr>
            <p:ph type="title"/>
          </p:nvPr>
        </p:nvSpPr>
        <p:spPr>
          <a:xfrm>
            <a:off x="1801450" y="189400"/>
            <a:ext cx="9471300" cy="1156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884" name="Google Shape;1884;p201"/>
          <p:cNvSpPr txBox="1"/>
          <p:nvPr>
            <p:ph idx="1" type="body"/>
          </p:nvPr>
        </p:nvSpPr>
        <p:spPr>
          <a:xfrm>
            <a:off x="838200" y="1754200"/>
            <a:ext cx="10515600" cy="4651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sz="2400">
                <a:solidFill>
                  <a:srgbClr val="0070C0"/>
                </a:solidFill>
              </a:rPr>
              <a:t>STEP 2:</a:t>
            </a:r>
            <a:r>
              <a:rPr b="1" lang="en-US" sz="2400">
                <a:solidFill>
                  <a:schemeClr val="dk1"/>
                </a:solidFill>
              </a:rPr>
              <a:t> </a:t>
            </a:r>
            <a:r>
              <a:rPr b="1" lang="en-US" sz="2400">
                <a:solidFill>
                  <a:srgbClr val="333333"/>
                </a:solidFill>
              </a:rPr>
              <a:t>Observe Energy Angles</a:t>
            </a:r>
            <a:endParaRPr b="1" sz="2400">
              <a:solidFill>
                <a:srgbClr val="333333"/>
              </a:solidFill>
            </a:endParaRPr>
          </a:p>
          <a:p>
            <a:pPr indent="-361950" lvl="0" marL="457200" rtl="0" algn="l">
              <a:spcBef>
                <a:spcPts val="800"/>
              </a:spcBef>
              <a:spcAft>
                <a:spcPts val="0"/>
              </a:spcAft>
              <a:buSzPts val="2100"/>
              <a:buChar char="•"/>
            </a:pPr>
            <a:r>
              <a:rPr lang="en-US" sz="2100"/>
              <a:t>Work in groups of three to investigate what happens to light when it shines on graph paper at different angles.</a:t>
            </a:r>
            <a:endParaRPr sz="2100"/>
          </a:p>
          <a:p>
            <a:pPr indent="0" lvl="0" marL="457200" rtl="0" algn="l">
              <a:spcBef>
                <a:spcPts val="800"/>
              </a:spcBef>
              <a:spcAft>
                <a:spcPts val="0"/>
              </a:spcAft>
              <a:buNone/>
            </a:pPr>
            <a:r>
              <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885" name="Google Shape;1885;p20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86" name="Google Shape;1886;p201"/>
          <p:cNvPicPr preferRelativeResize="0"/>
          <p:nvPr/>
        </p:nvPicPr>
        <p:blipFill>
          <a:blip r:embed="rId3">
            <a:alphaModFix/>
          </a:blip>
          <a:stretch>
            <a:fillRect/>
          </a:stretch>
        </p:blipFill>
        <p:spPr>
          <a:xfrm>
            <a:off x="463174" y="184225"/>
            <a:ext cx="1338275" cy="1336050"/>
          </a:xfrm>
          <a:prstGeom prst="rect">
            <a:avLst/>
          </a:prstGeom>
          <a:noFill/>
          <a:ln>
            <a:noFill/>
          </a:ln>
        </p:spPr>
      </p:pic>
      <p:pic>
        <p:nvPicPr>
          <p:cNvPr id="1887" name="Google Shape;1887;p201"/>
          <p:cNvPicPr preferRelativeResize="0"/>
          <p:nvPr/>
        </p:nvPicPr>
        <p:blipFill rotWithShape="1">
          <a:blip r:embed="rId4">
            <a:alphaModFix/>
          </a:blip>
          <a:srcRect b="0" l="0" r="0" t="7364"/>
          <a:stretch/>
        </p:blipFill>
        <p:spPr>
          <a:xfrm>
            <a:off x="7397082" y="3233501"/>
            <a:ext cx="1886693" cy="2864749"/>
          </a:xfrm>
          <a:prstGeom prst="rect">
            <a:avLst/>
          </a:prstGeom>
          <a:noFill/>
          <a:ln>
            <a:noFill/>
          </a:ln>
          <a:effectLst>
            <a:outerShdw blurRad="57150" rotWithShape="0" algn="bl" dir="5400000" dist="19050">
              <a:srgbClr val="000000">
                <a:alpha val="50000"/>
              </a:srgbClr>
            </a:outerShdw>
          </a:effectLst>
        </p:spPr>
      </p:pic>
      <p:pic>
        <p:nvPicPr>
          <p:cNvPr id="1888" name="Google Shape;1888;p201"/>
          <p:cNvPicPr preferRelativeResize="0"/>
          <p:nvPr/>
        </p:nvPicPr>
        <p:blipFill>
          <a:blip r:embed="rId5">
            <a:alphaModFix/>
          </a:blip>
          <a:stretch>
            <a:fillRect/>
          </a:stretch>
        </p:blipFill>
        <p:spPr>
          <a:xfrm>
            <a:off x="2856975" y="3233500"/>
            <a:ext cx="3819685" cy="28647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2" name="Shape 1892"/>
        <p:cNvGrpSpPr/>
        <p:nvPr/>
      </p:nvGrpSpPr>
      <p:grpSpPr>
        <a:xfrm>
          <a:off x="0" y="0"/>
          <a:ext cx="0" cy="0"/>
          <a:chOff x="0" y="0"/>
          <a:chExt cx="0" cy="0"/>
        </a:xfrm>
      </p:grpSpPr>
      <p:sp>
        <p:nvSpPr>
          <p:cNvPr id="1893" name="Google Shape;1893;p202"/>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894" name="Google Shape;1894;p202"/>
          <p:cNvSpPr txBox="1"/>
          <p:nvPr>
            <p:ph idx="4294967295"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895" name="Google Shape;1895;p202"/>
          <p:cNvSpPr txBox="1"/>
          <p:nvPr>
            <p:ph idx="11" type="ftr"/>
          </p:nvPr>
        </p:nvSpPr>
        <p:spPr>
          <a:xfrm>
            <a:off x="673825" y="6442925"/>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96" name="Google Shape;1896;p202"/>
          <p:cNvPicPr preferRelativeResize="0"/>
          <p:nvPr/>
        </p:nvPicPr>
        <p:blipFill>
          <a:blip r:embed="rId3">
            <a:alphaModFix/>
          </a:blip>
          <a:stretch>
            <a:fillRect/>
          </a:stretch>
        </p:blipFill>
        <p:spPr>
          <a:xfrm>
            <a:off x="463174" y="105025"/>
            <a:ext cx="1338275" cy="1336050"/>
          </a:xfrm>
          <a:prstGeom prst="rect">
            <a:avLst/>
          </a:prstGeom>
          <a:noFill/>
          <a:ln>
            <a:noFill/>
          </a:ln>
        </p:spPr>
      </p:pic>
      <p:pic>
        <p:nvPicPr>
          <p:cNvPr id="1897" name="Google Shape;1897;p202"/>
          <p:cNvPicPr preferRelativeResize="0"/>
          <p:nvPr/>
        </p:nvPicPr>
        <p:blipFill rotWithShape="1">
          <a:blip r:embed="rId4">
            <a:alphaModFix/>
          </a:blip>
          <a:srcRect b="1419" l="2415" r="1366" t="0"/>
          <a:stretch/>
        </p:blipFill>
        <p:spPr>
          <a:xfrm>
            <a:off x="2665286" y="1673225"/>
            <a:ext cx="7131264" cy="44649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2" name="Shape 1902"/>
        <p:cNvGrpSpPr/>
        <p:nvPr/>
      </p:nvGrpSpPr>
      <p:grpSpPr>
        <a:xfrm>
          <a:off x="0" y="0"/>
          <a:ext cx="0" cy="0"/>
          <a:chOff x="0" y="0"/>
          <a:chExt cx="0" cy="0"/>
        </a:xfrm>
      </p:grpSpPr>
      <p:sp>
        <p:nvSpPr>
          <p:cNvPr id="1903" name="Google Shape;1903;p203"/>
          <p:cNvSpPr txBox="1"/>
          <p:nvPr>
            <p:ph type="title"/>
          </p:nvPr>
        </p:nvSpPr>
        <p:spPr>
          <a:xfrm>
            <a:off x="609600" y="298304"/>
            <a:ext cx="112500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100">
                <a:solidFill>
                  <a:srgbClr val="0070C0"/>
                </a:solidFill>
                <a:latin typeface="Montserrat SemiBold"/>
                <a:ea typeface="Montserrat SemiBold"/>
                <a:cs typeface="Montserrat SemiBold"/>
                <a:sym typeface="Montserrat SemiBold"/>
              </a:rPr>
              <a:t>Step 4: </a:t>
            </a:r>
            <a:r>
              <a:rPr lang="en-US"/>
              <a:t>Analyze temperature and latitude</a:t>
            </a:r>
            <a:endParaRPr/>
          </a:p>
        </p:txBody>
      </p:sp>
      <p:sp>
        <p:nvSpPr>
          <p:cNvPr id="1904" name="Google Shape;1904;p203"/>
          <p:cNvSpPr txBox="1"/>
          <p:nvPr>
            <p:ph idx="1" type="body"/>
          </p:nvPr>
        </p:nvSpPr>
        <p:spPr>
          <a:xfrm>
            <a:off x="838200" y="1623867"/>
            <a:ext cx="10515600" cy="43059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595857"/>
              </a:buClr>
              <a:buSzPts val="3200"/>
              <a:buNone/>
            </a:pPr>
            <a:br>
              <a:rPr lang="en-US" sz="3500"/>
            </a:br>
            <a:endParaRPr sz="3500"/>
          </a:p>
          <a:p>
            <a:pPr indent="0" lvl="0" marL="0" rtl="0" algn="l">
              <a:lnSpc>
                <a:spcPct val="80000"/>
              </a:lnSpc>
              <a:spcBef>
                <a:spcPts val="500"/>
              </a:spcBef>
              <a:spcAft>
                <a:spcPts val="0"/>
              </a:spcAft>
              <a:buNone/>
            </a:pPr>
            <a:r>
              <a:t/>
            </a:r>
            <a:endParaRPr/>
          </a:p>
        </p:txBody>
      </p:sp>
      <p:sp>
        <p:nvSpPr>
          <p:cNvPr id="1905" name="Google Shape;1905;p203"/>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06" name="Google Shape;1906;p203"/>
          <p:cNvPicPr preferRelativeResize="0"/>
          <p:nvPr/>
        </p:nvPicPr>
        <p:blipFill>
          <a:blip r:embed="rId3">
            <a:alphaModFix/>
          </a:blip>
          <a:stretch>
            <a:fillRect/>
          </a:stretch>
        </p:blipFill>
        <p:spPr>
          <a:xfrm>
            <a:off x="683950" y="1455151"/>
            <a:ext cx="6059050" cy="3330674"/>
          </a:xfrm>
          <a:prstGeom prst="rect">
            <a:avLst/>
          </a:prstGeom>
          <a:noFill/>
          <a:ln>
            <a:noFill/>
          </a:ln>
        </p:spPr>
      </p:pic>
      <p:pic>
        <p:nvPicPr>
          <p:cNvPr id="1907" name="Google Shape;1907;p203"/>
          <p:cNvPicPr preferRelativeResize="0"/>
          <p:nvPr/>
        </p:nvPicPr>
        <p:blipFill>
          <a:blip r:embed="rId4">
            <a:alphaModFix/>
          </a:blip>
          <a:stretch>
            <a:fillRect/>
          </a:stretch>
        </p:blipFill>
        <p:spPr>
          <a:xfrm>
            <a:off x="5656475" y="3513475"/>
            <a:ext cx="5855701" cy="2517101"/>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2" name="Shape 1912"/>
        <p:cNvGrpSpPr/>
        <p:nvPr/>
      </p:nvGrpSpPr>
      <p:grpSpPr>
        <a:xfrm>
          <a:off x="0" y="0"/>
          <a:ext cx="0" cy="0"/>
          <a:chOff x="0" y="0"/>
          <a:chExt cx="0" cy="0"/>
        </a:xfrm>
      </p:grpSpPr>
      <p:sp>
        <p:nvSpPr>
          <p:cNvPr id="1913" name="Google Shape;1913;p204"/>
          <p:cNvSpPr txBox="1"/>
          <p:nvPr>
            <p:ph type="title"/>
          </p:nvPr>
        </p:nvSpPr>
        <p:spPr>
          <a:xfrm>
            <a:off x="294677" y="322617"/>
            <a:ext cx="112443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Demonstration: Global Convection Cells</a:t>
            </a:r>
            <a:endParaRPr/>
          </a:p>
        </p:txBody>
      </p:sp>
      <p:sp>
        <p:nvSpPr>
          <p:cNvPr id="1914" name="Google Shape;1914;p204"/>
          <p:cNvSpPr/>
          <p:nvPr/>
        </p:nvSpPr>
        <p:spPr>
          <a:xfrm>
            <a:off x="635740" y="1368173"/>
            <a:ext cx="11029200" cy="22980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3200">
                <a:solidFill>
                  <a:srgbClr val="0070C0"/>
                </a:solidFill>
                <a:latin typeface="Montserrat SemiBold"/>
                <a:ea typeface="Montserrat SemiBold"/>
                <a:cs typeface="Montserrat SemiBold"/>
                <a:sym typeface="Montserrat SemiBold"/>
              </a:rPr>
              <a:t>Step 3: </a:t>
            </a:r>
            <a:r>
              <a:rPr b="1" lang="en-US" sz="3200">
                <a:solidFill>
                  <a:srgbClr val="595857"/>
                </a:solidFill>
                <a:latin typeface="Open Sans"/>
                <a:ea typeface="Open Sans"/>
                <a:cs typeface="Open Sans"/>
                <a:sym typeface="Open Sans"/>
              </a:rPr>
              <a:t>Record observations of the water movement.</a:t>
            </a:r>
            <a:endParaRPr sz="3200">
              <a:solidFill>
                <a:srgbClr val="595857"/>
              </a:solidFill>
              <a:latin typeface="Open Sans"/>
              <a:ea typeface="Open Sans"/>
              <a:cs typeface="Open Sans"/>
              <a:sym typeface="Open Sans"/>
            </a:endParaRPr>
          </a:p>
          <a:p>
            <a:pPr indent="0" lvl="0" marL="0" marR="0" rtl="0" algn="l">
              <a:spcBef>
                <a:spcPts val="0"/>
              </a:spcBef>
              <a:spcAft>
                <a:spcPts val="0"/>
              </a:spcAft>
              <a:buNone/>
            </a:pPr>
            <a:r>
              <a:t/>
            </a:r>
            <a:endParaRPr sz="700">
              <a:solidFill>
                <a:srgbClr val="595857"/>
              </a:solidFill>
              <a:latin typeface="Open Sans"/>
              <a:ea typeface="Open Sans"/>
              <a:cs typeface="Open Sans"/>
              <a:sym typeface="Open Sans"/>
            </a:endParaRPr>
          </a:p>
          <a:p>
            <a:pPr indent="0" lvl="0" marL="0" marR="0" rtl="0" algn="l">
              <a:spcBef>
                <a:spcPts val="0"/>
              </a:spcBef>
              <a:spcAft>
                <a:spcPts val="0"/>
              </a:spcAft>
              <a:buNone/>
            </a:pPr>
            <a:r>
              <a:rPr lang="en-US" sz="2800">
                <a:solidFill>
                  <a:srgbClr val="595857"/>
                </a:solidFill>
                <a:latin typeface="Open Sans"/>
                <a:ea typeface="Open Sans"/>
                <a:cs typeface="Open Sans"/>
                <a:sym typeface="Open Sans"/>
              </a:rPr>
              <a:t>Draw how the water moves through the tank.  </a:t>
            </a:r>
            <a:endParaRPr sz="1900"/>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pic>
        <p:nvPicPr>
          <p:cNvPr id="1915" name="Google Shape;1915;p204"/>
          <p:cNvPicPr preferRelativeResize="0"/>
          <p:nvPr/>
        </p:nvPicPr>
        <p:blipFill rotWithShape="1">
          <a:blip r:embed="rId3">
            <a:alphaModFix/>
          </a:blip>
          <a:srcRect b="0" l="0" r="0" t="0"/>
          <a:stretch/>
        </p:blipFill>
        <p:spPr>
          <a:xfrm>
            <a:off x="2916735" y="2784452"/>
            <a:ext cx="5856943" cy="3319929"/>
          </a:xfrm>
          <a:prstGeom prst="rect">
            <a:avLst/>
          </a:prstGeom>
          <a:noFill/>
          <a:ln>
            <a:noFill/>
          </a:ln>
        </p:spPr>
      </p:pic>
      <p:sp>
        <p:nvSpPr>
          <p:cNvPr id="1916" name="Google Shape;1916;p204"/>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1" name="Shape 1921"/>
        <p:cNvGrpSpPr/>
        <p:nvPr/>
      </p:nvGrpSpPr>
      <p:grpSpPr>
        <a:xfrm>
          <a:off x="0" y="0"/>
          <a:ext cx="0" cy="0"/>
          <a:chOff x="0" y="0"/>
          <a:chExt cx="0" cy="0"/>
        </a:xfrm>
      </p:grpSpPr>
      <p:sp>
        <p:nvSpPr>
          <p:cNvPr id="1922" name="Google Shape;1922;p20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13 &amp; 14</a:t>
            </a:r>
            <a:endParaRPr/>
          </a:p>
        </p:txBody>
      </p:sp>
      <p:sp>
        <p:nvSpPr>
          <p:cNvPr id="1923" name="Google Shape;1923;p205"/>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Teacher coaches will practice using prompts and Talk Moves</a:t>
            </a:r>
            <a:endParaRPr/>
          </a:p>
          <a:p>
            <a:pPr indent="0" lvl="0" marL="0" rtl="0" algn="l">
              <a:spcBef>
                <a:spcPts val="1000"/>
              </a:spcBef>
              <a:spcAft>
                <a:spcPts val="0"/>
              </a:spcAft>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7" name="Shape 1927"/>
        <p:cNvGrpSpPr/>
        <p:nvPr/>
      </p:nvGrpSpPr>
      <p:grpSpPr>
        <a:xfrm>
          <a:off x="0" y="0"/>
          <a:ext cx="0" cy="0"/>
          <a:chOff x="0" y="0"/>
          <a:chExt cx="0" cy="0"/>
        </a:xfrm>
      </p:grpSpPr>
      <p:sp>
        <p:nvSpPr>
          <p:cNvPr id="1928" name="Google Shape;1928;p20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929" name="Google Shape;1929;p20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930" name="Google Shape;1930;p20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31" name="Google Shape;1931;p206"/>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90"/>
          <p:cNvSpPr txBox="1"/>
          <p:nvPr>
            <p:ph type="ctrTitle"/>
          </p:nvPr>
        </p:nvSpPr>
        <p:spPr>
          <a:xfrm>
            <a:off x="1123650" y="427175"/>
            <a:ext cx="99447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An Unexpected Storm</a:t>
            </a:r>
            <a:endParaRPr/>
          </a:p>
        </p:txBody>
      </p:sp>
      <p:sp>
        <p:nvSpPr>
          <p:cNvPr id="726" name="Google Shape;726;p90"/>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do we know about storms?</a:t>
            </a:r>
            <a:endParaRPr/>
          </a:p>
        </p:txBody>
      </p:sp>
      <p:pic>
        <p:nvPicPr>
          <p:cNvPr id="727" name="Google Shape;727;p90"/>
          <p:cNvPicPr preferRelativeResize="0"/>
          <p:nvPr/>
        </p:nvPicPr>
        <p:blipFill>
          <a:blip r:embed="rId3">
            <a:alphaModFix/>
          </a:blip>
          <a:stretch>
            <a:fillRect/>
          </a:stretch>
        </p:blipFill>
        <p:spPr>
          <a:xfrm>
            <a:off x="9242279" y="198575"/>
            <a:ext cx="2671921" cy="667975"/>
          </a:xfrm>
          <a:prstGeom prst="rect">
            <a:avLst/>
          </a:prstGeom>
          <a:noFill/>
          <a:ln>
            <a:noFill/>
          </a:ln>
        </p:spPr>
      </p:pic>
      <p:sp>
        <p:nvSpPr>
          <p:cNvPr id="728" name="Google Shape;728;p90"/>
          <p:cNvSpPr txBox="1"/>
          <p:nvPr/>
        </p:nvSpPr>
        <p:spPr>
          <a:xfrm>
            <a:off x="181575" y="6369150"/>
            <a:ext cx="51681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6" name="Shape 1936"/>
        <p:cNvGrpSpPr/>
        <p:nvPr/>
      </p:nvGrpSpPr>
      <p:grpSpPr>
        <a:xfrm>
          <a:off x="0" y="0"/>
          <a:ext cx="0" cy="0"/>
          <a:chOff x="0" y="0"/>
          <a:chExt cx="0" cy="0"/>
        </a:xfrm>
      </p:grpSpPr>
      <p:sp>
        <p:nvSpPr>
          <p:cNvPr id="1937" name="Google Shape;1937;p207"/>
          <p:cNvSpPr txBox="1"/>
          <p:nvPr>
            <p:ph type="title"/>
          </p:nvPr>
        </p:nvSpPr>
        <p:spPr>
          <a:xfrm>
            <a:off x="1921150" y="365125"/>
            <a:ext cx="9432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400"/>
              <a:t>Global Air Circulation Diagram</a:t>
            </a:r>
            <a:endParaRPr/>
          </a:p>
        </p:txBody>
      </p:sp>
      <p:sp>
        <p:nvSpPr>
          <p:cNvPr id="1938" name="Google Shape;1938;p207"/>
          <p:cNvSpPr txBox="1"/>
          <p:nvPr>
            <p:ph idx="1" type="body"/>
          </p:nvPr>
        </p:nvSpPr>
        <p:spPr>
          <a:xfrm>
            <a:off x="838199" y="1690689"/>
            <a:ext cx="6261900" cy="4486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b="1" lang="en-US" sz="3200">
                <a:solidFill>
                  <a:srgbClr val="0070C0"/>
                </a:solidFill>
                <a:latin typeface="Montserrat SemiBold"/>
                <a:ea typeface="Montserrat SemiBold"/>
                <a:cs typeface="Montserrat SemiBold"/>
                <a:sym typeface="Montserrat SemiBold"/>
              </a:rPr>
              <a:t>: </a:t>
            </a:r>
            <a:r>
              <a:rPr lang="en-US" sz="3200"/>
              <a:t>Create a model to describe air pressure and clouds at different latitudes.</a:t>
            </a:r>
            <a:endParaRPr/>
          </a:p>
        </p:txBody>
      </p:sp>
      <p:pic>
        <p:nvPicPr>
          <p:cNvPr id="1939" name="Google Shape;1939;p207"/>
          <p:cNvPicPr preferRelativeResize="0"/>
          <p:nvPr/>
        </p:nvPicPr>
        <p:blipFill rotWithShape="1">
          <a:blip r:embed="rId3">
            <a:alphaModFix/>
          </a:blip>
          <a:srcRect b="0" l="0" r="0" t="0"/>
          <a:stretch/>
        </p:blipFill>
        <p:spPr>
          <a:xfrm>
            <a:off x="7429947" y="1489881"/>
            <a:ext cx="3845200" cy="4947555"/>
          </a:xfrm>
          <a:prstGeom prst="rect">
            <a:avLst/>
          </a:prstGeom>
          <a:noFill/>
          <a:ln>
            <a:noFill/>
          </a:ln>
        </p:spPr>
      </p:pic>
      <p:pic>
        <p:nvPicPr>
          <p:cNvPr id="1940" name="Google Shape;1940;p207"/>
          <p:cNvPicPr preferRelativeResize="0"/>
          <p:nvPr/>
        </p:nvPicPr>
        <p:blipFill rotWithShape="1">
          <a:blip r:embed="rId4">
            <a:alphaModFix/>
          </a:blip>
          <a:srcRect b="0" l="0" r="0" t="0"/>
          <a:stretch/>
        </p:blipFill>
        <p:spPr>
          <a:xfrm>
            <a:off x="988931" y="2852188"/>
            <a:ext cx="4891917" cy="3845473"/>
          </a:xfrm>
          <a:prstGeom prst="rect">
            <a:avLst/>
          </a:prstGeom>
          <a:noFill/>
          <a:ln>
            <a:noFill/>
          </a:ln>
        </p:spPr>
      </p:pic>
      <p:pic>
        <p:nvPicPr>
          <p:cNvPr id="1941" name="Google Shape;1941;p207"/>
          <p:cNvPicPr preferRelativeResize="0"/>
          <p:nvPr/>
        </p:nvPicPr>
        <p:blipFill>
          <a:blip r:embed="rId5">
            <a:alphaModFix/>
          </a:blip>
          <a:stretch>
            <a:fillRect/>
          </a:stretch>
        </p:blipFill>
        <p:spPr>
          <a:xfrm>
            <a:off x="595450" y="365125"/>
            <a:ext cx="1325700" cy="13257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6" name="Shape 1946"/>
        <p:cNvGrpSpPr/>
        <p:nvPr/>
      </p:nvGrpSpPr>
      <p:grpSpPr>
        <a:xfrm>
          <a:off x="0" y="0"/>
          <a:ext cx="0" cy="0"/>
          <a:chOff x="0" y="0"/>
          <a:chExt cx="0" cy="0"/>
        </a:xfrm>
      </p:grpSpPr>
      <p:sp>
        <p:nvSpPr>
          <p:cNvPr id="1947" name="Google Shape;1947;p20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Consensus Model: Air Movement in the Tropics </a:t>
            </a:r>
            <a:endParaRPr/>
          </a:p>
        </p:txBody>
      </p:sp>
      <p:sp>
        <p:nvSpPr>
          <p:cNvPr id="1948" name="Google Shape;1948;p208"/>
          <p:cNvSpPr txBox="1"/>
          <p:nvPr>
            <p:ph idx="1" type="body"/>
          </p:nvPr>
        </p:nvSpPr>
        <p:spPr>
          <a:xfrm>
            <a:off x="838200" y="1825625"/>
            <a:ext cx="10515600" cy="40779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Create a model that will answer the question:</a:t>
            </a:r>
            <a:endParaRPr/>
          </a:p>
          <a:p>
            <a:pPr indent="0" lvl="2" marL="914400" rtl="0" algn="l">
              <a:lnSpc>
                <a:spcPct val="90000"/>
              </a:lnSpc>
              <a:spcBef>
                <a:spcPts val="500"/>
              </a:spcBef>
              <a:spcAft>
                <a:spcPts val="0"/>
              </a:spcAft>
              <a:buClr>
                <a:srgbClr val="595857"/>
              </a:buClr>
              <a:buSzPts val="3200"/>
              <a:buNone/>
            </a:pPr>
            <a:r>
              <a:rPr b="1" i="1" lang="en-US" sz="3200"/>
              <a:t>How and why does air move in the tropics? </a:t>
            </a:r>
            <a:endParaRPr/>
          </a:p>
          <a:p>
            <a:pPr indent="0" lvl="2" marL="914400" rtl="0" algn="l">
              <a:lnSpc>
                <a:spcPct val="90000"/>
              </a:lnSpc>
              <a:spcBef>
                <a:spcPts val="500"/>
              </a:spcBef>
              <a:spcAft>
                <a:spcPts val="0"/>
              </a:spcAft>
              <a:buClr>
                <a:srgbClr val="595857"/>
              </a:buClr>
              <a:buSzPts val="3200"/>
              <a:buNone/>
            </a:pPr>
            <a:r>
              <a:t/>
            </a:r>
            <a:endParaRPr b="1" sz="3200"/>
          </a:p>
          <a:p>
            <a:pPr indent="-228600" lvl="0" marL="228600" rtl="0" algn="l">
              <a:lnSpc>
                <a:spcPct val="90000"/>
              </a:lnSpc>
              <a:spcBef>
                <a:spcPts val="1000"/>
              </a:spcBef>
              <a:spcAft>
                <a:spcPts val="0"/>
              </a:spcAft>
              <a:buClr>
                <a:srgbClr val="595857"/>
              </a:buClr>
              <a:buSzPts val="3200"/>
              <a:buChar char="•"/>
            </a:pPr>
            <a:r>
              <a:rPr lang="en-US" sz="3200"/>
              <a:t>Identify ideas from the Model Idea Tracker that will help us answer the question.</a:t>
            </a:r>
            <a:br>
              <a:rPr lang="en-US" sz="3200"/>
            </a:br>
            <a:endParaRPr sz="3200"/>
          </a:p>
          <a:p>
            <a:pPr indent="-228600" lvl="0" marL="228600" rtl="0" algn="l">
              <a:lnSpc>
                <a:spcPct val="90000"/>
              </a:lnSpc>
              <a:spcBef>
                <a:spcPts val="1000"/>
              </a:spcBef>
              <a:spcAft>
                <a:spcPts val="0"/>
              </a:spcAft>
              <a:buClr>
                <a:srgbClr val="595857"/>
              </a:buClr>
              <a:buSzPts val="3200"/>
              <a:buChar char="•"/>
            </a:pPr>
            <a:r>
              <a:rPr lang="en-US" sz="3200"/>
              <a:t>Consider how the model for global air circulation you created in Step 5 helps answer the question. </a:t>
            </a:r>
            <a:endParaRPr/>
          </a:p>
        </p:txBody>
      </p:sp>
      <p:sp>
        <p:nvSpPr>
          <p:cNvPr id="1949" name="Google Shape;1949;p208"/>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3" name="Shape 1953"/>
        <p:cNvGrpSpPr/>
        <p:nvPr/>
      </p:nvGrpSpPr>
      <p:grpSpPr>
        <a:xfrm>
          <a:off x="0" y="0"/>
          <a:ext cx="0" cy="0"/>
          <a:chOff x="0" y="0"/>
          <a:chExt cx="0" cy="0"/>
        </a:xfrm>
      </p:grpSpPr>
      <p:pic>
        <p:nvPicPr>
          <p:cNvPr id="1954" name="Google Shape;1954;p209"/>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955" name="Google Shape;1955;p209"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956" name="Google Shape;1956;p20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957" name="Google Shape;1957;p209"/>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1" name="Shape 1961"/>
        <p:cNvGrpSpPr/>
        <p:nvPr/>
      </p:nvGrpSpPr>
      <p:grpSpPr>
        <a:xfrm>
          <a:off x="0" y="0"/>
          <a:ext cx="0" cy="0"/>
          <a:chOff x="0" y="0"/>
          <a:chExt cx="0" cy="0"/>
        </a:xfrm>
      </p:grpSpPr>
      <p:sp>
        <p:nvSpPr>
          <p:cNvPr id="1962" name="Google Shape;1962;p210"/>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A Curveball </a:t>
            </a:r>
            <a:endParaRPr sz="3600"/>
          </a:p>
        </p:txBody>
      </p:sp>
      <p:sp>
        <p:nvSpPr>
          <p:cNvPr id="1963" name="Google Shape;1963;p210"/>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sz="2400"/>
              <a:t>When air and storms move, why do they curve?</a:t>
            </a:r>
            <a:endParaRPr b="1"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The </a:t>
            </a:r>
            <a:r>
              <a:rPr b="1" i="1" lang="en-US" sz="2400"/>
              <a:t>Coriolis</a:t>
            </a:r>
            <a:r>
              <a:rPr b="1" i="1" lang="en-US" sz="2400"/>
              <a:t> effect</a:t>
            </a:r>
            <a:r>
              <a:rPr lang="en-US" sz="2400"/>
              <a:t>... </a:t>
            </a:r>
            <a:endParaRPr sz="2400"/>
          </a:p>
          <a:p>
            <a:pPr indent="0" lvl="0" marL="0" rtl="0" algn="l">
              <a:lnSpc>
                <a:spcPct val="100000"/>
              </a:lnSpc>
              <a:spcBef>
                <a:spcPts val="0"/>
              </a:spcBef>
              <a:spcAft>
                <a:spcPts val="0"/>
              </a:spcAft>
              <a:buNone/>
            </a:pPr>
            <a:r>
              <a:rPr lang="en-US" sz="2400"/>
              <a:t>Because the Earth is spinning, air does not travel in a straight line!</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White arrows→ How storms move with a non-spinning Earth</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Black arrows→ How storms move with a spinning Earth</a:t>
            </a:r>
            <a:endParaRPr sz="2400"/>
          </a:p>
          <a:p>
            <a:pPr indent="0" lvl="0" marL="0" rtl="0" algn="l">
              <a:spcBef>
                <a:spcPts val="800"/>
              </a:spcBef>
              <a:spcAft>
                <a:spcPts val="0"/>
              </a:spcAft>
              <a:buNone/>
            </a:pPr>
            <a:r>
              <a:t/>
            </a:r>
            <a:endParaRPr sz="2400"/>
          </a:p>
        </p:txBody>
      </p:sp>
      <p:sp>
        <p:nvSpPr>
          <p:cNvPr id="1964" name="Google Shape;1964;p210"/>
          <p:cNvSpPr txBox="1"/>
          <p:nvPr>
            <p:ph idx="11" type="ftr"/>
          </p:nvPr>
        </p:nvSpPr>
        <p:spPr>
          <a:xfrm>
            <a:off x="8382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65" name="Google Shape;1965;p210"/>
          <p:cNvPicPr preferRelativeResize="0"/>
          <p:nvPr/>
        </p:nvPicPr>
        <p:blipFill>
          <a:blip r:embed="rId3">
            <a:alphaModFix/>
          </a:blip>
          <a:stretch>
            <a:fillRect/>
          </a:stretch>
        </p:blipFill>
        <p:spPr>
          <a:xfrm>
            <a:off x="5716725" y="461825"/>
            <a:ext cx="5715000" cy="5715000"/>
          </a:xfrm>
          <a:prstGeom prst="rect">
            <a:avLst/>
          </a:prstGeom>
          <a:noFill/>
          <a:ln>
            <a:noFill/>
          </a:ln>
        </p:spPr>
      </p:pic>
      <p:pic>
        <p:nvPicPr>
          <p:cNvPr id="1966" name="Google Shape;1966;p210"/>
          <p:cNvPicPr preferRelativeResize="0"/>
          <p:nvPr/>
        </p:nvPicPr>
        <p:blipFill>
          <a:blip r:embed="rId4">
            <a:alphaModFix/>
          </a:blip>
          <a:stretch>
            <a:fillRect/>
          </a:stretch>
        </p:blipFill>
        <p:spPr>
          <a:xfrm>
            <a:off x="608451" y="189411"/>
            <a:ext cx="1070476" cy="10686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0" st="0"/>
                                            </p:txEl>
                                          </p:spTgt>
                                        </p:tgtEl>
                                        <p:attrNameLst>
                                          <p:attrName>style.visibility</p:attrName>
                                        </p:attrNameLst>
                                      </p:cBhvr>
                                      <p:to>
                                        <p:strVal val="visible"/>
                                      </p:to>
                                    </p:set>
                                    <p:animEffect filter="fade" transition="in">
                                      <p:cBhvr>
                                        <p:cTn dur="1000"/>
                                        <p:tgtEl>
                                          <p:spTgt spid="19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1" st="1"/>
                                            </p:txEl>
                                          </p:spTgt>
                                        </p:tgtEl>
                                        <p:attrNameLst>
                                          <p:attrName>style.visibility</p:attrName>
                                        </p:attrNameLst>
                                      </p:cBhvr>
                                      <p:to>
                                        <p:strVal val="visible"/>
                                      </p:to>
                                    </p:set>
                                    <p:animEffect filter="fade" transition="in">
                                      <p:cBhvr>
                                        <p:cTn dur="1000"/>
                                        <p:tgtEl>
                                          <p:spTgt spid="19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2" st="2"/>
                                            </p:txEl>
                                          </p:spTgt>
                                        </p:tgtEl>
                                        <p:attrNameLst>
                                          <p:attrName>style.visibility</p:attrName>
                                        </p:attrNameLst>
                                      </p:cBhvr>
                                      <p:to>
                                        <p:strVal val="visible"/>
                                      </p:to>
                                    </p:set>
                                    <p:animEffect filter="fade" transition="in">
                                      <p:cBhvr>
                                        <p:cTn dur="1000"/>
                                        <p:tgtEl>
                                          <p:spTgt spid="19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3" st="3"/>
                                            </p:txEl>
                                          </p:spTgt>
                                        </p:tgtEl>
                                        <p:attrNameLst>
                                          <p:attrName>style.visibility</p:attrName>
                                        </p:attrNameLst>
                                      </p:cBhvr>
                                      <p:to>
                                        <p:strVal val="visible"/>
                                      </p:to>
                                    </p:set>
                                    <p:animEffect filter="fade" transition="in">
                                      <p:cBhvr>
                                        <p:cTn dur="1000"/>
                                        <p:tgtEl>
                                          <p:spTgt spid="19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4" st="4"/>
                                            </p:txEl>
                                          </p:spTgt>
                                        </p:tgtEl>
                                        <p:attrNameLst>
                                          <p:attrName>style.visibility</p:attrName>
                                        </p:attrNameLst>
                                      </p:cBhvr>
                                      <p:to>
                                        <p:strVal val="visible"/>
                                      </p:to>
                                    </p:set>
                                    <p:animEffect filter="fade" transition="in">
                                      <p:cBhvr>
                                        <p:cTn dur="1000"/>
                                        <p:tgtEl>
                                          <p:spTgt spid="19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5" st="5"/>
                                            </p:txEl>
                                          </p:spTgt>
                                        </p:tgtEl>
                                        <p:attrNameLst>
                                          <p:attrName>style.visibility</p:attrName>
                                        </p:attrNameLst>
                                      </p:cBhvr>
                                      <p:to>
                                        <p:strVal val="visible"/>
                                      </p:to>
                                    </p:set>
                                    <p:animEffect filter="fade" transition="in">
                                      <p:cBhvr>
                                        <p:cTn dur="1000"/>
                                        <p:tgtEl>
                                          <p:spTgt spid="19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6" st="6"/>
                                            </p:txEl>
                                          </p:spTgt>
                                        </p:tgtEl>
                                        <p:attrNameLst>
                                          <p:attrName>style.visibility</p:attrName>
                                        </p:attrNameLst>
                                      </p:cBhvr>
                                      <p:to>
                                        <p:strVal val="visible"/>
                                      </p:to>
                                    </p:set>
                                    <p:animEffect filter="fade" transition="in">
                                      <p:cBhvr>
                                        <p:cTn dur="1000"/>
                                        <p:tgtEl>
                                          <p:spTgt spid="19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7" st="7"/>
                                            </p:txEl>
                                          </p:spTgt>
                                        </p:tgtEl>
                                        <p:attrNameLst>
                                          <p:attrName>style.visibility</p:attrName>
                                        </p:attrNameLst>
                                      </p:cBhvr>
                                      <p:to>
                                        <p:strVal val="visible"/>
                                      </p:to>
                                    </p:set>
                                    <p:animEffect filter="fade" transition="in">
                                      <p:cBhvr>
                                        <p:cTn dur="1000"/>
                                        <p:tgtEl>
                                          <p:spTgt spid="196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xEl>
                                              <p:pRg end="8" st="8"/>
                                            </p:txEl>
                                          </p:spTgt>
                                        </p:tgtEl>
                                        <p:attrNameLst>
                                          <p:attrName>style.visibility</p:attrName>
                                        </p:attrNameLst>
                                      </p:cBhvr>
                                      <p:to>
                                        <p:strVal val="visible"/>
                                      </p:to>
                                    </p:set>
                                    <p:animEffect filter="fade" transition="in">
                                      <p:cBhvr>
                                        <p:cTn dur="1000"/>
                                        <p:tgtEl>
                                          <p:spTgt spid="196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sp>
        <p:nvSpPr>
          <p:cNvPr id="1972" name="Google Shape;1972;p211"/>
          <p:cNvSpPr txBox="1"/>
          <p:nvPr>
            <p:ph type="title"/>
          </p:nvPr>
        </p:nvSpPr>
        <p:spPr>
          <a:xfrm>
            <a:off x="838200" y="365127"/>
            <a:ext cx="10515600" cy="13257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Demonstrate Understanding: Back to Back Strategy</a:t>
            </a:r>
            <a:endParaRPr/>
          </a:p>
        </p:txBody>
      </p:sp>
      <p:sp>
        <p:nvSpPr>
          <p:cNvPr id="1973" name="Google Shape;1973;p211"/>
          <p:cNvSpPr txBox="1"/>
          <p:nvPr>
            <p:ph idx="1" type="body"/>
          </p:nvPr>
        </p:nvSpPr>
        <p:spPr>
          <a:xfrm>
            <a:off x="838200" y="1825600"/>
            <a:ext cx="5571600" cy="3934800"/>
          </a:xfrm>
          <a:prstGeom prst="rect">
            <a:avLst/>
          </a:prstGeom>
        </p:spPr>
        <p:txBody>
          <a:bodyPr anchorCtr="0" anchor="t" bIns="60925" lIns="121900" spcFirstLastPara="1" rIns="121900" wrap="square" tIns="60925">
            <a:noAutofit/>
          </a:bodyPr>
          <a:lstStyle/>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If air at an area of high pressure is sinking, why would these other arrows move away from it? </a:t>
            </a:r>
            <a:endParaRPr/>
          </a:p>
        </p:txBody>
      </p:sp>
      <p:pic>
        <p:nvPicPr>
          <p:cNvPr id="1974" name="Google Shape;1974;p211"/>
          <p:cNvPicPr preferRelativeResize="0"/>
          <p:nvPr/>
        </p:nvPicPr>
        <p:blipFill>
          <a:blip r:embed="rId3">
            <a:alphaModFix/>
          </a:blip>
          <a:stretch>
            <a:fillRect/>
          </a:stretch>
        </p:blipFill>
        <p:spPr>
          <a:xfrm>
            <a:off x="6585225" y="1528900"/>
            <a:ext cx="4231576" cy="4231576"/>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8" name="Shape 1978"/>
        <p:cNvGrpSpPr/>
        <p:nvPr/>
      </p:nvGrpSpPr>
      <p:grpSpPr>
        <a:xfrm>
          <a:off x="0" y="0"/>
          <a:ext cx="0" cy="0"/>
          <a:chOff x="0" y="0"/>
          <a:chExt cx="0" cy="0"/>
        </a:xfrm>
      </p:grpSpPr>
      <p:sp>
        <p:nvSpPr>
          <p:cNvPr id="1979" name="Google Shape;1979;p212"/>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980" name="Google Shape;1980;p212"/>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ideas do we agree should be added to the Model Idea Tracker?</a:t>
            </a:r>
            <a:endParaRPr/>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981" name="Google Shape;1981;p21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82" name="Google Shape;1982;p212"/>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7" name="Shape 1987"/>
        <p:cNvGrpSpPr/>
        <p:nvPr/>
      </p:nvGrpSpPr>
      <p:grpSpPr>
        <a:xfrm>
          <a:off x="0" y="0"/>
          <a:ext cx="0" cy="0"/>
          <a:chOff x="0" y="0"/>
          <a:chExt cx="0" cy="0"/>
        </a:xfrm>
      </p:grpSpPr>
      <p:sp>
        <p:nvSpPr>
          <p:cNvPr id="1988" name="Google Shape;1988;p213"/>
          <p:cNvSpPr txBox="1"/>
          <p:nvPr>
            <p:ph idx="1" type="body"/>
          </p:nvPr>
        </p:nvSpPr>
        <p:spPr>
          <a:xfrm>
            <a:off x="518275" y="1714400"/>
            <a:ext cx="5694300" cy="4459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Record an explanation. </a:t>
            </a:r>
            <a:endParaRPr sz="3200"/>
          </a:p>
          <a:p>
            <a:pPr indent="0" lvl="0" marL="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an arrow to indicate storm direction in the Philippines.</a:t>
            </a:r>
            <a:endParaRPr/>
          </a:p>
          <a:p>
            <a:pPr indent="-190500" lvl="0" marL="22860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 different symbol to show where you live.</a:t>
            </a:r>
            <a:endParaRPr/>
          </a:p>
          <a:p>
            <a:pPr indent="-190500" lvl="0" marL="22860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an arrow to indicate storm direction where you live</a:t>
            </a:r>
            <a:r>
              <a:rPr lang="en-US" sz="3200"/>
              <a:t>.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989" name="Google Shape;1989;p213"/>
          <p:cNvPicPr preferRelativeResize="0"/>
          <p:nvPr/>
        </p:nvPicPr>
        <p:blipFill rotWithShape="1">
          <a:blip r:embed="rId3">
            <a:alphaModFix/>
          </a:blip>
          <a:srcRect b="0" l="0" r="0" t="0"/>
          <a:stretch/>
        </p:blipFill>
        <p:spPr>
          <a:xfrm>
            <a:off x="5616838" y="1938786"/>
            <a:ext cx="6309960" cy="3426799"/>
          </a:xfrm>
          <a:prstGeom prst="rect">
            <a:avLst/>
          </a:prstGeom>
          <a:noFill/>
          <a:ln>
            <a:noFill/>
          </a:ln>
        </p:spPr>
      </p:pic>
      <p:sp>
        <p:nvSpPr>
          <p:cNvPr id="1990" name="Google Shape;1990;p213"/>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991" name="Google Shape;1991;p213"/>
          <p:cNvSpPr txBox="1"/>
          <p:nvPr>
            <p:ph type="title"/>
          </p:nvPr>
        </p:nvSpPr>
        <p:spPr>
          <a:xfrm>
            <a:off x="1533600" y="365125"/>
            <a:ext cx="10393200" cy="10734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300">
                <a:solidFill>
                  <a:srgbClr val="595959"/>
                </a:solidFill>
              </a:rPr>
              <a:t>Storms in the Philippines and where you live</a:t>
            </a:r>
            <a:endParaRPr/>
          </a:p>
        </p:txBody>
      </p:sp>
      <p:pic>
        <p:nvPicPr>
          <p:cNvPr id="1992" name="Google Shape;1992;p213"/>
          <p:cNvPicPr preferRelativeResize="0"/>
          <p:nvPr/>
        </p:nvPicPr>
        <p:blipFill>
          <a:blip r:embed="rId4">
            <a:alphaModFix/>
          </a:blip>
          <a:stretch>
            <a:fillRect/>
          </a:stretch>
        </p:blipFill>
        <p:spPr>
          <a:xfrm>
            <a:off x="116216" y="146025"/>
            <a:ext cx="1417374" cy="1415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7" name="Shape 1997"/>
        <p:cNvGrpSpPr/>
        <p:nvPr/>
      </p:nvGrpSpPr>
      <p:grpSpPr>
        <a:xfrm>
          <a:off x="0" y="0"/>
          <a:ext cx="0" cy="0"/>
          <a:chOff x="0" y="0"/>
          <a:chExt cx="0" cy="0"/>
        </a:xfrm>
      </p:grpSpPr>
      <p:sp>
        <p:nvSpPr>
          <p:cNvPr id="1998" name="Google Shape;1998;p214"/>
          <p:cNvSpPr txBox="1"/>
          <p:nvPr>
            <p:ph type="title"/>
          </p:nvPr>
        </p:nvSpPr>
        <p:spPr>
          <a:xfrm>
            <a:off x="451557" y="620774"/>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Connections</a:t>
            </a:r>
            <a:endParaRPr/>
          </a:p>
        </p:txBody>
      </p:sp>
      <p:sp>
        <p:nvSpPr>
          <p:cNvPr id="1999" name="Google Shape;1999;p214"/>
          <p:cNvSpPr txBox="1"/>
          <p:nvPr>
            <p:ph idx="1" type="body"/>
          </p:nvPr>
        </p:nvSpPr>
        <p:spPr>
          <a:xfrm>
            <a:off x="451550" y="2659050"/>
            <a:ext cx="11160000" cy="20424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None/>
            </a:pPr>
            <a:r>
              <a:rPr b="1" i="1" lang="en-US" sz="3200"/>
              <a:t>How can we help students make connections between weather and our daily lives?</a:t>
            </a:r>
            <a:endParaRPr b="1" i="1" sz="3200"/>
          </a:p>
          <a:p>
            <a:pPr indent="0" lvl="0" marL="0" rtl="0" algn="l">
              <a:lnSpc>
                <a:spcPct val="90000"/>
              </a:lnSpc>
              <a:spcBef>
                <a:spcPts val="1000"/>
              </a:spcBef>
              <a:spcAft>
                <a:spcPts val="0"/>
              </a:spcAft>
              <a:buClr>
                <a:srgbClr val="595857"/>
              </a:buClr>
              <a:buSzPts val="2800"/>
              <a:buNone/>
            </a:pPr>
            <a:r>
              <a:t/>
            </a:r>
            <a:endParaRPr/>
          </a:p>
        </p:txBody>
      </p:sp>
      <p:sp>
        <p:nvSpPr>
          <p:cNvPr id="2000" name="Google Shape;2000;p214"/>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01" name="Google Shape;2001;p214"/>
          <p:cNvPicPr preferRelativeResize="0"/>
          <p:nvPr/>
        </p:nvPicPr>
        <p:blipFill>
          <a:blip r:embed="rId3">
            <a:alphaModFix/>
          </a:blip>
          <a:stretch>
            <a:fillRect/>
          </a:stretch>
        </p:blipFill>
        <p:spPr>
          <a:xfrm>
            <a:off x="6709200" y="303150"/>
            <a:ext cx="5054775" cy="16849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5" name="Shape 2005"/>
        <p:cNvGrpSpPr/>
        <p:nvPr/>
      </p:nvGrpSpPr>
      <p:grpSpPr>
        <a:xfrm>
          <a:off x="0" y="0"/>
          <a:ext cx="0" cy="0"/>
          <a:chOff x="0" y="0"/>
          <a:chExt cx="0" cy="0"/>
        </a:xfrm>
      </p:grpSpPr>
      <p:sp>
        <p:nvSpPr>
          <p:cNvPr id="2006" name="Google Shape;2006;p215"/>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2007" name="Google Shape;2007;p215"/>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2008" name="Google Shape;2008;p215"/>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2009" name="Google Shape;2009;p215"/>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their questions and where students return to answer their questions throughout the unit.</a:t>
            </a:r>
            <a:endParaRPr/>
          </a:p>
        </p:txBody>
      </p:sp>
      <p:pic>
        <p:nvPicPr>
          <p:cNvPr id="2010" name="Google Shape;2010;p215"/>
          <p:cNvPicPr preferRelativeResize="0"/>
          <p:nvPr/>
        </p:nvPicPr>
        <p:blipFill>
          <a:blip r:embed="rId3">
            <a:alphaModFix/>
          </a:blip>
          <a:stretch>
            <a:fillRect/>
          </a:stretch>
        </p:blipFill>
        <p:spPr>
          <a:xfrm>
            <a:off x="7348533" y="0"/>
            <a:ext cx="5658342" cy="3776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7">
                                            <p:txEl>
                                              <p:pRg end="0" st="0"/>
                                            </p:txEl>
                                          </p:spTgt>
                                        </p:tgtEl>
                                        <p:attrNameLst>
                                          <p:attrName>style.visibility</p:attrName>
                                        </p:attrNameLst>
                                      </p:cBhvr>
                                      <p:to>
                                        <p:strVal val="visible"/>
                                      </p:to>
                                    </p:set>
                                    <p:animEffect filter="fade" transition="in">
                                      <p:cBhvr>
                                        <p:cTn dur="1000"/>
                                        <p:tgtEl>
                                          <p:spTgt spid="20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7">
                                            <p:txEl>
                                              <p:pRg end="1" st="1"/>
                                            </p:txEl>
                                          </p:spTgt>
                                        </p:tgtEl>
                                        <p:attrNameLst>
                                          <p:attrName>style.visibility</p:attrName>
                                        </p:attrNameLst>
                                      </p:cBhvr>
                                      <p:to>
                                        <p:strVal val="visible"/>
                                      </p:to>
                                    </p:set>
                                    <p:animEffect filter="fade" transition="in">
                                      <p:cBhvr>
                                        <p:cTn dur="1000"/>
                                        <p:tgtEl>
                                          <p:spTgt spid="20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7">
                                            <p:txEl>
                                              <p:pRg end="2" st="2"/>
                                            </p:txEl>
                                          </p:spTgt>
                                        </p:tgtEl>
                                        <p:attrNameLst>
                                          <p:attrName>style.visibility</p:attrName>
                                        </p:attrNameLst>
                                      </p:cBhvr>
                                      <p:to>
                                        <p:strVal val="visible"/>
                                      </p:to>
                                    </p:set>
                                    <p:animEffect filter="fade" transition="in">
                                      <p:cBhvr>
                                        <p:cTn dur="1000"/>
                                        <p:tgtEl>
                                          <p:spTgt spid="20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7">
                                            <p:txEl>
                                              <p:pRg end="3" st="3"/>
                                            </p:txEl>
                                          </p:spTgt>
                                        </p:tgtEl>
                                        <p:attrNameLst>
                                          <p:attrName>style.visibility</p:attrName>
                                        </p:attrNameLst>
                                      </p:cBhvr>
                                      <p:to>
                                        <p:strVal val="visible"/>
                                      </p:to>
                                    </p:set>
                                    <p:animEffect filter="fade" transition="in">
                                      <p:cBhvr>
                                        <p:cTn dur="1000"/>
                                        <p:tgtEl>
                                          <p:spTgt spid="200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5" name="Shape 2015"/>
        <p:cNvGrpSpPr/>
        <p:nvPr/>
      </p:nvGrpSpPr>
      <p:grpSpPr>
        <a:xfrm>
          <a:off x="0" y="0"/>
          <a:ext cx="0" cy="0"/>
          <a:chOff x="0" y="0"/>
          <a:chExt cx="0" cy="0"/>
        </a:xfrm>
      </p:grpSpPr>
      <p:sp>
        <p:nvSpPr>
          <p:cNvPr id="2016" name="Google Shape;2016;p216"/>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2017" name="Google Shape;2017;p216"/>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2018" name="Google Shape;2018;p216"/>
          <p:cNvPicPr preferRelativeResize="0"/>
          <p:nvPr/>
        </p:nvPicPr>
        <p:blipFill rotWithShape="1">
          <a:blip r:embed="rId3">
            <a:alphaModFix/>
          </a:blip>
          <a:srcRect b="0" l="0" r="0" t="0"/>
          <a:stretch/>
        </p:blipFill>
        <p:spPr>
          <a:xfrm>
            <a:off x="5240925" y="382750"/>
            <a:ext cx="5883851" cy="1426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1"/>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34" name="Google Shape;734;p91"/>
          <p:cNvSpPr txBox="1"/>
          <p:nvPr>
            <p:ph idx="1" type="body"/>
          </p:nvPr>
        </p:nvSpPr>
        <p:spPr>
          <a:xfrm>
            <a:off x="1046800" y="2308875"/>
            <a:ext cx="3733500" cy="373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857"/>
              </a:buClr>
              <a:buSzPts val="2800"/>
              <a:buNone/>
            </a:pPr>
            <a:r>
              <a:rPr b="1" lang="en-US" sz="2700">
                <a:solidFill>
                  <a:srgbClr val="0070C0"/>
                </a:solidFill>
              </a:rPr>
              <a:t>STEP 1:</a:t>
            </a:r>
            <a:r>
              <a:rPr b="1" lang="en-US" sz="2700">
                <a:solidFill>
                  <a:srgbClr val="000000"/>
                </a:solidFill>
              </a:rPr>
              <a:t> </a:t>
            </a:r>
            <a:endParaRPr b="1" sz="2700">
              <a:solidFill>
                <a:srgbClr val="000000"/>
              </a:solidFill>
            </a:endParaRPr>
          </a:p>
          <a:p>
            <a:pPr indent="0" lvl="0" marL="0" rtl="0" algn="l">
              <a:lnSpc>
                <a:spcPct val="90000"/>
              </a:lnSpc>
              <a:spcBef>
                <a:spcPts val="0"/>
              </a:spcBef>
              <a:spcAft>
                <a:spcPts val="0"/>
              </a:spcAft>
              <a:buClr>
                <a:srgbClr val="595857"/>
              </a:buClr>
              <a:buSzPts val="2800"/>
              <a:buNone/>
            </a:pPr>
            <a:r>
              <a:rPr b="1" lang="en-US" sz="2700"/>
              <a:t>What happens in the atmosphere to cause a storm?</a:t>
            </a:r>
            <a:endParaRPr b="1" sz="2700"/>
          </a:p>
          <a:p>
            <a:pPr indent="0" lvl="0" marL="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457200" lvl="0" marL="7315200" rtl="0" algn="l">
              <a:lnSpc>
                <a:spcPct val="90000"/>
              </a:lnSpc>
              <a:spcBef>
                <a:spcPts val="0"/>
              </a:spcBef>
              <a:spcAft>
                <a:spcPts val="0"/>
              </a:spcAft>
              <a:buClr>
                <a:srgbClr val="595857"/>
              </a:buClr>
              <a:buSzPts val="2800"/>
              <a:buNone/>
            </a:pPr>
            <a:r>
              <a:rPr lang="en-US" sz="1100" u="sng">
                <a:solidFill>
                  <a:schemeClr val="hlink"/>
                </a:solidFill>
                <a:latin typeface="Arial"/>
                <a:ea typeface="Arial"/>
                <a:cs typeface="Arial"/>
                <a:sym typeface="Arial"/>
                <a:hlinkClick r:id="rId3"/>
              </a:rPr>
              <a:t>https://scied.ucar.edu/boulder-floods</a:t>
            </a:r>
            <a:endParaRPr/>
          </a:p>
        </p:txBody>
      </p:sp>
      <p:sp>
        <p:nvSpPr>
          <p:cNvPr id="735" name="Google Shape;735;p9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36" name="Google Shape;736;p91"/>
          <p:cNvPicPr preferRelativeResize="0"/>
          <p:nvPr/>
        </p:nvPicPr>
        <p:blipFill>
          <a:blip r:embed="rId4">
            <a:alphaModFix/>
          </a:blip>
          <a:stretch>
            <a:fillRect/>
          </a:stretch>
        </p:blipFill>
        <p:spPr>
          <a:xfrm>
            <a:off x="850900" y="472250"/>
            <a:ext cx="1218300" cy="1218300"/>
          </a:xfrm>
          <a:prstGeom prst="rect">
            <a:avLst/>
          </a:prstGeom>
          <a:noFill/>
          <a:ln>
            <a:noFill/>
          </a:ln>
        </p:spPr>
      </p:pic>
      <p:pic>
        <p:nvPicPr>
          <p:cNvPr id="737" name="Google Shape;737;p91" title="Boulder, Colorado Flood- How Nature and History Shape Resilience.mp4">
            <a:hlinkClick r:id="rId5"/>
          </p:cNvPr>
          <p:cNvPicPr preferRelativeResize="0"/>
          <p:nvPr/>
        </p:nvPicPr>
        <p:blipFill>
          <a:blip r:embed="rId6">
            <a:alphaModFix/>
          </a:blip>
          <a:stretch>
            <a:fillRect/>
          </a:stretch>
        </p:blipFill>
        <p:spPr>
          <a:xfrm>
            <a:off x="5005325" y="1489875"/>
            <a:ext cx="6170750" cy="4628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3" name="Shape 2023"/>
        <p:cNvGrpSpPr/>
        <p:nvPr/>
      </p:nvGrpSpPr>
      <p:grpSpPr>
        <a:xfrm>
          <a:off x="0" y="0"/>
          <a:ext cx="0" cy="0"/>
          <a:chOff x="0" y="0"/>
          <a:chExt cx="0" cy="0"/>
        </a:xfrm>
      </p:grpSpPr>
      <p:pic>
        <p:nvPicPr>
          <p:cNvPr id="2024" name="Google Shape;2024;p217"/>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2025" name="Google Shape;2025;p217"/>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2026" name="Google Shape;2026;p217"/>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misconceptions do they (we) hold?</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0" name="Shape 2030"/>
        <p:cNvGrpSpPr/>
        <p:nvPr/>
      </p:nvGrpSpPr>
      <p:grpSpPr>
        <a:xfrm>
          <a:off x="0" y="0"/>
          <a:ext cx="0" cy="0"/>
          <a:chOff x="0" y="0"/>
          <a:chExt cx="0" cy="0"/>
        </a:xfrm>
      </p:grpSpPr>
      <p:sp>
        <p:nvSpPr>
          <p:cNvPr id="2031" name="Google Shape;2031;p218"/>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12:30pm</a:t>
            </a:r>
            <a:endParaRPr sz="3600"/>
          </a:p>
        </p:txBody>
      </p:sp>
      <p:sp>
        <p:nvSpPr>
          <p:cNvPr id="2032" name="Google Shape;2032;p21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2033" name="Google Shape;2033;p21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34" name="Google Shape;2034;p218"/>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9" name="Shape 2039"/>
        <p:cNvGrpSpPr/>
        <p:nvPr/>
      </p:nvGrpSpPr>
      <p:grpSpPr>
        <a:xfrm>
          <a:off x="0" y="0"/>
          <a:ext cx="0" cy="0"/>
          <a:chOff x="0" y="0"/>
          <a:chExt cx="0" cy="0"/>
        </a:xfrm>
      </p:grpSpPr>
      <p:sp>
        <p:nvSpPr>
          <p:cNvPr id="2040" name="Google Shape;2040;p219"/>
          <p:cNvSpPr txBox="1"/>
          <p:nvPr>
            <p:ph type="ctrTitle"/>
          </p:nvPr>
        </p:nvSpPr>
        <p:spPr>
          <a:xfrm>
            <a:off x="388500" y="427175"/>
            <a:ext cx="11415000" cy="2197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Snow Day</a:t>
            </a:r>
            <a:endParaRPr/>
          </a:p>
        </p:txBody>
      </p:sp>
      <p:sp>
        <p:nvSpPr>
          <p:cNvPr id="2041" name="Google Shape;2041;p219"/>
          <p:cNvSpPr txBox="1"/>
          <p:nvPr>
            <p:ph idx="1" type="subTitle"/>
          </p:nvPr>
        </p:nvSpPr>
        <p:spPr>
          <a:xfrm>
            <a:off x="611850" y="2624975"/>
            <a:ext cx="10878600" cy="14262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How can we apply what we’ve learned about weather to a winter storm?</a:t>
            </a:r>
            <a:endParaRPr/>
          </a:p>
        </p:txBody>
      </p:sp>
      <p:sp>
        <p:nvSpPr>
          <p:cNvPr id="2042" name="Google Shape;2042;p219"/>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2043" name="Google Shape;2043;p219"/>
          <p:cNvSpPr txBox="1"/>
          <p:nvPr/>
        </p:nvSpPr>
        <p:spPr>
          <a:xfrm>
            <a:off x="9086175" y="280850"/>
            <a:ext cx="2672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CULMINATING TASK</a:t>
            </a:r>
            <a:endParaRPr b="1" sz="1800">
              <a:solidFill>
                <a:schemeClr val="dk2"/>
              </a:solidFill>
              <a:latin typeface="Montserrat"/>
              <a:ea typeface="Montserrat"/>
              <a:cs typeface="Montserrat"/>
              <a:sym typeface="Montserrat"/>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7" name="Shape 2047"/>
        <p:cNvGrpSpPr/>
        <p:nvPr/>
      </p:nvGrpSpPr>
      <p:grpSpPr>
        <a:xfrm>
          <a:off x="0" y="0"/>
          <a:ext cx="0" cy="0"/>
          <a:chOff x="0" y="0"/>
          <a:chExt cx="0" cy="0"/>
        </a:xfrm>
      </p:grpSpPr>
      <p:sp>
        <p:nvSpPr>
          <p:cNvPr id="2048" name="Google Shape;2048;p220"/>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049" name="Google Shape;2049;p220"/>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50" name="Google Shape;2050;p220"/>
          <p:cNvPicPr preferRelativeResize="0"/>
          <p:nvPr/>
        </p:nvPicPr>
        <p:blipFill>
          <a:blip r:embed="rId3">
            <a:alphaModFix/>
          </a:blip>
          <a:stretch>
            <a:fillRect/>
          </a:stretch>
        </p:blipFill>
        <p:spPr>
          <a:xfrm>
            <a:off x="837175" y="1244150"/>
            <a:ext cx="6134649" cy="3998850"/>
          </a:xfrm>
          <a:prstGeom prst="rect">
            <a:avLst/>
          </a:prstGeom>
          <a:noFill/>
          <a:ln>
            <a:noFill/>
          </a:ln>
        </p:spPr>
      </p:pic>
      <p:pic>
        <p:nvPicPr>
          <p:cNvPr id="2051" name="Google Shape;2051;p220"/>
          <p:cNvPicPr preferRelativeResize="0"/>
          <p:nvPr/>
        </p:nvPicPr>
        <p:blipFill>
          <a:blip r:embed="rId4">
            <a:alphaModFix/>
          </a:blip>
          <a:stretch>
            <a:fillRect/>
          </a:stretch>
        </p:blipFill>
        <p:spPr>
          <a:xfrm>
            <a:off x="3292300" y="3645350"/>
            <a:ext cx="8546649" cy="2113500"/>
          </a:xfrm>
          <a:prstGeom prst="rect">
            <a:avLst/>
          </a:prstGeom>
          <a:noFill/>
          <a:ln>
            <a:noFill/>
          </a:ln>
        </p:spPr>
      </p:pic>
      <p:pic>
        <p:nvPicPr>
          <p:cNvPr id="2052" name="Google Shape;2052;p220"/>
          <p:cNvPicPr preferRelativeResize="0"/>
          <p:nvPr/>
        </p:nvPicPr>
        <p:blipFill>
          <a:blip r:embed="rId5">
            <a:alphaModFix/>
          </a:blip>
          <a:stretch>
            <a:fillRect/>
          </a:stretch>
        </p:blipFill>
        <p:spPr>
          <a:xfrm>
            <a:off x="151750" y="35575"/>
            <a:ext cx="5303700" cy="1325925"/>
          </a:xfrm>
          <a:prstGeom prst="rect">
            <a:avLst/>
          </a:prstGeom>
          <a:noFill/>
          <a:ln>
            <a:noFill/>
          </a:ln>
        </p:spPr>
      </p:pic>
      <p:sp>
        <p:nvSpPr>
          <p:cNvPr id="2053" name="Google Shape;2053;p220"/>
          <p:cNvSpPr txBox="1"/>
          <p:nvPr/>
        </p:nvSpPr>
        <p:spPr>
          <a:xfrm>
            <a:off x="7131100" y="1361500"/>
            <a:ext cx="4127100" cy="1851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Where did the moisture come from?</a:t>
            </a:r>
            <a:endParaRPr sz="21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100">
              <a:solidFill>
                <a:schemeClr val="dk1"/>
              </a:solidFill>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lang="en-US" sz="2100">
                <a:latin typeface="Open Sans"/>
                <a:ea typeface="Open Sans"/>
                <a:cs typeface="Open Sans"/>
                <a:sym typeface="Open Sans"/>
              </a:rPr>
              <a:t>Where do you think the storm will go next?</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0" st="0"/>
                                            </p:txEl>
                                          </p:spTgt>
                                        </p:tgtEl>
                                        <p:attrNameLst>
                                          <p:attrName>style.visibility</p:attrName>
                                        </p:attrNameLst>
                                      </p:cBhvr>
                                      <p:to>
                                        <p:strVal val="visible"/>
                                      </p:to>
                                    </p:set>
                                    <p:animEffect filter="fade" transition="in">
                                      <p:cBhvr>
                                        <p:cTn dur="1000"/>
                                        <p:tgtEl>
                                          <p:spTgt spid="20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1" st="1"/>
                                            </p:txEl>
                                          </p:spTgt>
                                        </p:tgtEl>
                                        <p:attrNameLst>
                                          <p:attrName>style.visibility</p:attrName>
                                        </p:attrNameLst>
                                      </p:cBhvr>
                                      <p:to>
                                        <p:strVal val="visible"/>
                                      </p:to>
                                    </p:set>
                                    <p:animEffect filter="fade" transition="in">
                                      <p:cBhvr>
                                        <p:cTn dur="1000"/>
                                        <p:tgtEl>
                                          <p:spTgt spid="204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7" name="Shape 2057"/>
        <p:cNvGrpSpPr/>
        <p:nvPr/>
      </p:nvGrpSpPr>
      <p:grpSpPr>
        <a:xfrm>
          <a:off x="0" y="0"/>
          <a:ext cx="0" cy="0"/>
          <a:chOff x="0" y="0"/>
          <a:chExt cx="0" cy="0"/>
        </a:xfrm>
      </p:grpSpPr>
      <p:sp>
        <p:nvSpPr>
          <p:cNvPr id="2058" name="Google Shape;2058;p221"/>
          <p:cNvSpPr txBox="1"/>
          <p:nvPr>
            <p:ph idx="4294967295" type="title"/>
          </p:nvPr>
        </p:nvSpPr>
        <p:spPr>
          <a:xfrm>
            <a:off x="652700" y="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t/>
            </a:r>
            <a:endParaRPr sz="3600"/>
          </a:p>
        </p:txBody>
      </p:sp>
      <p:sp>
        <p:nvSpPr>
          <p:cNvPr id="2059" name="Google Shape;2059;p221"/>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2060" name="Google Shape;2060;p221"/>
          <p:cNvPicPr preferRelativeResize="0"/>
          <p:nvPr/>
        </p:nvPicPr>
        <p:blipFill>
          <a:blip r:embed="rId3">
            <a:alphaModFix/>
          </a:blip>
          <a:stretch>
            <a:fillRect/>
          </a:stretch>
        </p:blipFill>
        <p:spPr>
          <a:xfrm>
            <a:off x="929975" y="1373050"/>
            <a:ext cx="7520889" cy="5043600"/>
          </a:xfrm>
          <a:prstGeom prst="rect">
            <a:avLst/>
          </a:prstGeom>
          <a:noFill/>
          <a:ln>
            <a:noFill/>
          </a:ln>
        </p:spPr>
      </p:pic>
      <p:pic>
        <p:nvPicPr>
          <p:cNvPr id="2061" name="Google Shape;2061;p221"/>
          <p:cNvPicPr preferRelativeResize="0"/>
          <p:nvPr/>
        </p:nvPicPr>
        <p:blipFill>
          <a:blip r:embed="rId4">
            <a:alphaModFix/>
          </a:blip>
          <a:stretch>
            <a:fillRect/>
          </a:stretch>
        </p:blipFill>
        <p:spPr>
          <a:xfrm>
            <a:off x="124800" y="24375"/>
            <a:ext cx="5348501" cy="1337125"/>
          </a:xfrm>
          <a:prstGeom prst="rect">
            <a:avLst/>
          </a:prstGeom>
          <a:noFill/>
          <a:ln>
            <a:noFill/>
          </a:ln>
        </p:spPr>
      </p:pic>
      <p:sp>
        <p:nvSpPr>
          <p:cNvPr id="2062" name="Google Shape;2062;p221"/>
          <p:cNvSpPr txBox="1"/>
          <p:nvPr/>
        </p:nvSpPr>
        <p:spPr>
          <a:xfrm>
            <a:off x="8739400" y="2382150"/>
            <a:ext cx="3231900" cy="2093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Open Sans"/>
              <a:buChar char="●"/>
            </a:pPr>
            <a:r>
              <a:rPr b="1" lang="en-US" sz="2100">
                <a:latin typeface="Open Sans"/>
                <a:ea typeface="Open Sans"/>
                <a:cs typeface="Open Sans"/>
                <a:sym typeface="Open Sans"/>
              </a:rPr>
              <a:t>Why did the storm cause rain in some places and snow in other places in California?</a:t>
            </a:r>
            <a:endParaRPr b="1" sz="2100">
              <a:latin typeface="Open Sans"/>
              <a:ea typeface="Open Sans"/>
              <a:cs typeface="Open Sans"/>
              <a:sym typeface="Open Sans"/>
            </a:endParaRPr>
          </a:p>
        </p:txBody>
      </p:sp>
      <p:sp>
        <p:nvSpPr>
          <p:cNvPr id="2063" name="Google Shape;2063;p221"/>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9">
                                            <p:txEl>
                                              <p:pRg end="0" st="0"/>
                                            </p:txEl>
                                          </p:spTgt>
                                        </p:tgtEl>
                                        <p:attrNameLst>
                                          <p:attrName>style.visibility</p:attrName>
                                        </p:attrNameLst>
                                      </p:cBhvr>
                                      <p:to>
                                        <p:strVal val="visible"/>
                                      </p:to>
                                    </p:set>
                                    <p:animEffect filter="fade" transition="in">
                                      <p:cBhvr>
                                        <p:cTn dur="1000"/>
                                        <p:tgtEl>
                                          <p:spTgt spid="20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9">
                                            <p:txEl>
                                              <p:pRg end="1" st="1"/>
                                            </p:txEl>
                                          </p:spTgt>
                                        </p:tgtEl>
                                        <p:attrNameLst>
                                          <p:attrName>style.visibility</p:attrName>
                                        </p:attrNameLst>
                                      </p:cBhvr>
                                      <p:to>
                                        <p:strVal val="visible"/>
                                      </p:to>
                                    </p:set>
                                    <p:animEffect filter="fade" transition="in">
                                      <p:cBhvr>
                                        <p:cTn dur="1000"/>
                                        <p:tgtEl>
                                          <p:spTgt spid="205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7" name="Shape 2067"/>
        <p:cNvGrpSpPr/>
        <p:nvPr/>
      </p:nvGrpSpPr>
      <p:grpSpPr>
        <a:xfrm>
          <a:off x="0" y="0"/>
          <a:ext cx="0" cy="0"/>
          <a:chOff x="0" y="0"/>
          <a:chExt cx="0" cy="0"/>
        </a:xfrm>
      </p:grpSpPr>
      <p:sp>
        <p:nvSpPr>
          <p:cNvPr id="2068" name="Google Shape;2068;p222"/>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Model Ideas are applicable to Culminating Task: Challenge 1?</a:t>
            </a:r>
            <a:endParaRPr/>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2069" name="Google Shape;2069;p22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70" name="Google Shape;2070;p222"/>
          <p:cNvPicPr preferRelativeResize="0"/>
          <p:nvPr/>
        </p:nvPicPr>
        <p:blipFill>
          <a:blip r:embed="rId3">
            <a:alphaModFix/>
          </a:blip>
          <a:stretch>
            <a:fillRect/>
          </a:stretch>
        </p:blipFill>
        <p:spPr>
          <a:xfrm>
            <a:off x="2221799" y="291686"/>
            <a:ext cx="994500" cy="994500"/>
          </a:xfrm>
          <a:prstGeom prst="rect">
            <a:avLst/>
          </a:prstGeom>
          <a:noFill/>
          <a:ln>
            <a:noFill/>
          </a:ln>
        </p:spPr>
      </p:pic>
      <p:pic>
        <p:nvPicPr>
          <p:cNvPr id="2071" name="Google Shape;2071;p222"/>
          <p:cNvPicPr preferRelativeResize="0"/>
          <p:nvPr/>
        </p:nvPicPr>
        <p:blipFill>
          <a:blip r:embed="rId4">
            <a:alphaModFix/>
          </a:blip>
          <a:stretch>
            <a:fillRect/>
          </a:stretch>
        </p:blipFill>
        <p:spPr>
          <a:xfrm>
            <a:off x="3483525" y="120350"/>
            <a:ext cx="5348501" cy="13371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5" name="Shape 2075"/>
        <p:cNvGrpSpPr/>
        <p:nvPr/>
      </p:nvGrpSpPr>
      <p:grpSpPr>
        <a:xfrm>
          <a:off x="0" y="0"/>
          <a:ext cx="0" cy="0"/>
          <a:chOff x="0" y="0"/>
          <a:chExt cx="0" cy="0"/>
        </a:xfrm>
      </p:grpSpPr>
      <p:sp>
        <p:nvSpPr>
          <p:cNvPr id="2076" name="Google Shape;2076;p223"/>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2077" name="Google Shape;2077;p223"/>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2078" name="Google Shape;2078;p223"/>
          <p:cNvSpPr txBox="1"/>
          <p:nvPr/>
        </p:nvSpPr>
        <p:spPr>
          <a:xfrm>
            <a:off x="8951800" y="1791700"/>
            <a:ext cx="2988900" cy="4197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Open Sans"/>
              <a:buChar char="●"/>
            </a:pPr>
            <a:r>
              <a:rPr b="1" lang="en-US" sz="2400">
                <a:latin typeface="Open Sans"/>
                <a:ea typeface="Open Sans"/>
                <a:cs typeface="Open Sans"/>
                <a:sym typeface="Open Sans"/>
              </a:rPr>
              <a:t>As the storm moved east, why did it snow in some areas but not in others?</a:t>
            </a:r>
            <a:endParaRPr b="1"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US" sz="2400">
                <a:latin typeface="Open Sans"/>
                <a:ea typeface="Open Sans"/>
                <a:cs typeface="Open Sans"/>
                <a:sym typeface="Open Sans"/>
              </a:rPr>
              <a:t>Complete Steps 1- 4 in small groups</a:t>
            </a:r>
            <a:endParaRPr sz="2400">
              <a:latin typeface="Open Sans"/>
              <a:ea typeface="Open Sans"/>
              <a:cs typeface="Open Sans"/>
              <a:sym typeface="Open Sans"/>
            </a:endParaRPr>
          </a:p>
        </p:txBody>
      </p:sp>
      <p:pic>
        <p:nvPicPr>
          <p:cNvPr id="2079" name="Google Shape;2079;p223"/>
          <p:cNvPicPr preferRelativeResize="0"/>
          <p:nvPr/>
        </p:nvPicPr>
        <p:blipFill>
          <a:blip r:embed="rId4">
            <a:alphaModFix/>
          </a:blip>
          <a:stretch>
            <a:fillRect/>
          </a:stretch>
        </p:blipFill>
        <p:spPr>
          <a:xfrm>
            <a:off x="486850" y="1442725"/>
            <a:ext cx="9676875" cy="4651650"/>
          </a:xfrm>
          <a:prstGeom prst="rect">
            <a:avLst/>
          </a:prstGeom>
          <a:noFill/>
          <a:ln>
            <a:noFill/>
          </a:ln>
        </p:spPr>
      </p:pic>
      <p:sp>
        <p:nvSpPr>
          <p:cNvPr id="2080" name="Google Shape;2080;p223"/>
          <p:cNvSpPr txBox="1"/>
          <p:nvPr>
            <p:ph idx="11" type="ftr"/>
          </p:nvPr>
        </p:nvSpPr>
        <p:spPr>
          <a:xfrm>
            <a:off x="533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6">
                                            <p:txEl>
                                              <p:pRg end="0" st="0"/>
                                            </p:txEl>
                                          </p:spTgt>
                                        </p:tgtEl>
                                        <p:attrNameLst>
                                          <p:attrName>style.visibility</p:attrName>
                                        </p:attrNameLst>
                                      </p:cBhvr>
                                      <p:to>
                                        <p:strVal val="visible"/>
                                      </p:to>
                                    </p:set>
                                    <p:animEffect filter="fade" transition="in">
                                      <p:cBhvr>
                                        <p:cTn dur="1000"/>
                                        <p:tgtEl>
                                          <p:spTgt spid="20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6">
                                            <p:txEl>
                                              <p:pRg end="1" st="1"/>
                                            </p:txEl>
                                          </p:spTgt>
                                        </p:tgtEl>
                                        <p:attrNameLst>
                                          <p:attrName>style.visibility</p:attrName>
                                        </p:attrNameLst>
                                      </p:cBhvr>
                                      <p:to>
                                        <p:strVal val="visible"/>
                                      </p:to>
                                    </p:set>
                                    <p:animEffect filter="fade" transition="in">
                                      <p:cBhvr>
                                        <p:cTn dur="1000"/>
                                        <p:tgtEl>
                                          <p:spTgt spid="207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4" name="Shape 2084"/>
        <p:cNvGrpSpPr/>
        <p:nvPr/>
      </p:nvGrpSpPr>
      <p:grpSpPr>
        <a:xfrm>
          <a:off x="0" y="0"/>
          <a:ext cx="0" cy="0"/>
          <a:chOff x="0" y="0"/>
          <a:chExt cx="0" cy="0"/>
        </a:xfrm>
      </p:grpSpPr>
      <p:sp>
        <p:nvSpPr>
          <p:cNvPr id="2085" name="Google Shape;2085;p224"/>
          <p:cNvSpPr txBox="1"/>
          <p:nvPr>
            <p:ph idx="4294967295" type="body"/>
          </p:nvPr>
        </p:nvSpPr>
        <p:spPr>
          <a:xfrm>
            <a:off x="682775" y="1456575"/>
            <a:ext cx="58413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spcBef>
                <a:spcPts val="800"/>
              </a:spcBef>
              <a:spcAft>
                <a:spcPts val="0"/>
              </a:spcAft>
              <a:buSzPts val="2400"/>
              <a:buChar char="•"/>
            </a:pPr>
            <a:r>
              <a:rPr lang="en-US" sz="2400"/>
              <a:t>Areas with humidity &gt;70% are colored blue</a:t>
            </a:r>
            <a:endParaRPr sz="2400"/>
          </a:p>
          <a:p>
            <a:pPr indent="0" lvl="0" marL="457200" rtl="0" algn="l">
              <a:spcBef>
                <a:spcPts val="800"/>
              </a:spcBef>
              <a:spcAft>
                <a:spcPts val="0"/>
              </a:spcAft>
              <a:buNone/>
            </a:pPr>
            <a:r>
              <a:t/>
            </a:r>
            <a:endParaRPr sz="2400"/>
          </a:p>
          <a:p>
            <a:pPr indent="-381000" lvl="0" marL="457200" rtl="0" algn="l">
              <a:spcBef>
                <a:spcPts val="800"/>
              </a:spcBef>
              <a:spcAft>
                <a:spcPts val="0"/>
              </a:spcAft>
              <a:buSzPts val="2400"/>
              <a:buChar char="•"/>
            </a:pPr>
            <a:r>
              <a:rPr b="1" lang="en-US" sz="2400"/>
              <a:t>How does the humidity data help you understand why it snowed in some places but not in others?</a:t>
            </a:r>
            <a:endParaRPr b="1" sz="2400"/>
          </a:p>
        </p:txBody>
      </p:sp>
      <p:pic>
        <p:nvPicPr>
          <p:cNvPr id="2086" name="Google Shape;2086;p224"/>
          <p:cNvPicPr preferRelativeResize="0"/>
          <p:nvPr/>
        </p:nvPicPr>
        <p:blipFill>
          <a:blip r:embed="rId3">
            <a:alphaModFix/>
          </a:blip>
          <a:stretch>
            <a:fillRect/>
          </a:stretch>
        </p:blipFill>
        <p:spPr>
          <a:xfrm>
            <a:off x="76200" y="-67250"/>
            <a:ext cx="5715000" cy="1428750"/>
          </a:xfrm>
          <a:prstGeom prst="rect">
            <a:avLst/>
          </a:prstGeom>
          <a:noFill/>
          <a:ln>
            <a:noFill/>
          </a:ln>
        </p:spPr>
      </p:pic>
      <p:pic>
        <p:nvPicPr>
          <p:cNvPr id="2087" name="Google Shape;2087;p224"/>
          <p:cNvPicPr preferRelativeResize="0"/>
          <p:nvPr/>
        </p:nvPicPr>
        <p:blipFill>
          <a:blip r:embed="rId4">
            <a:alphaModFix/>
          </a:blip>
          <a:stretch>
            <a:fillRect/>
          </a:stretch>
        </p:blipFill>
        <p:spPr>
          <a:xfrm>
            <a:off x="6679825" y="303450"/>
            <a:ext cx="4320274" cy="5758822"/>
          </a:xfrm>
          <a:prstGeom prst="rect">
            <a:avLst/>
          </a:prstGeom>
          <a:noFill/>
          <a:ln>
            <a:noFill/>
          </a:ln>
        </p:spPr>
      </p:pic>
      <p:sp>
        <p:nvSpPr>
          <p:cNvPr id="2088" name="Google Shape;2088;p224"/>
          <p:cNvSpPr/>
          <p:nvPr/>
        </p:nvSpPr>
        <p:spPr>
          <a:xfrm>
            <a:off x="7581900" y="20859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24"/>
          <p:cNvSpPr/>
          <p:nvPr/>
        </p:nvSpPr>
        <p:spPr>
          <a:xfrm>
            <a:off x="8077200" y="23622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24"/>
          <p:cNvSpPr/>
          <p:nvPr/>
        </p:nvSpPr>
        <p:spPr>
          <a:xfrm>
            <a:off x="8562975" y="24479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24"/>
          <p:cNvSpPr/>
          <p:nvPr/>
        </p:nvSpPr>
        <p:spPr>
          <a:xfrm flipH="1">
            <a:off x="8401100" y="19145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24"/>
          <p:cNvSpPr/>
          <p:nvPr/>
        </p:nvSpPr>
        <p:spPr>
          <a:xfrm>
            <a:off x="9591675" y="25908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24"/>
          <p:cNvSpPr/>
          <p:nvPr/>
        </p:nvSpPr>
        <p:spPr>
          <a:xfrm>
            <a:off x="9706000" y="23384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24"/>
          <p:cNvSpPr/>
          <p:nvPr/>
        </p:nvSpPr>
        <p:spPr>
          <a:xfrm>
            <a:off x="8943975" y="19478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24"/>
          <p:cNvSpPr/>
          <p:nvPr/>
        </p:nvSpPr>
        <p:spPr>
          <a:xfrm>
            <a:off x="9220300" y="19764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24"/>
          <p:cNvSpPr/>
          <p:nvPr/>
        </p:nvSpPr>
        <p:spPr>
          <a:xfrm>
            <a:off x="9291638" y="147635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24"/>
          <p:cNvSpPr/>
          <p:nvPr/>
        </p:nvSpPr>
        <p:spPr>
          <a:xfrm>
            <a:off x="9782200" y="9382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24"/>
          <p:cNvSpPr/>
          <p:nvPr/>
        </p:nvSpPr>
        <p:spPr>
          <a:xfrm>
            <a:off x="8982100" y="8525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24"/>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5">
                                            <p:txEl>
                                              <p:pRg end="0" st="0"/>
                                            </p:txEl>
                                          </p:spTgt>
                                        </p:tgtEl>
                                        <p:attrNameLst>
                                          <p:attrName>style.visibility</p:attrName>
                                        </p:attrNameLst>
                                      </p:cBhvr>
                                      <p:to>
                                        <p:strVal val="visible"/>
                                      </p:to>
                                    </p:set>
                                    <p:animEffect filter="fade" transition="in">
                                      <p:cBhvr>
                                        <p:cTn dur="1000"/>
                                        <p:tgtEl>
                                          <p:spTgt spid="20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5">
                                            <p:txEl>
                                              <p:pRg end="1" st="1"/>
                                            </p:txEl>
                                          </p:spTgt>
                                        </p:tgtEl>
                                        <p:attrNameLst>
                                          <p:attrName>style.visibility</p:attrName>
                                        </p:attrNameLst>
                                      </p:cBhvr>
                                      <p:to>
                                        <p:strVal val="visible"/>
                                      </p:to>
                                    </p:set>
                                    <p:animEffect filter="fade" transition="in">
                                      <p:cBhvr>
                                        <p:cTn dur="1000"/>
                                        <p:tgtEl>
                                          <p:spTgt spid="20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5">
                                            <p:txEl>
                                              <p:pRg end="2" st="2"/>
                                            </p:txEl>
                                          </p:spTgt>
                                        </p:tgtEl>
                                        <p:attrNameLst>
                                          <p:attrName>style.visibility</p:attrName>
                                        </p:attrNameLst>
                                      </p:cBhvr>
                                      <p:to>
                                        <p:strVal val="visible"/>
                                      </p:to>
                                    </p:set>
                                    <p:animEffect filter="fade" transition="in">
                                      <p:cBhvr>
                                        <p:cTn dur="1000"/>
                                        <p:tgtEl>
                                          <p:spTgt spid="20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5">
                                            <p:txEl>
                                              <p:pRg end="3" st="3"/>
                                            </p:txEl>
                                          </p:spTgt>
                                        </p:tgtEl>
                                        <p:attrNameLst>
                                          <p:attrName>style.visibility</p:attrName>
                                        </p:attrNameLst>
                                      </p:cBhvr>
                                      <p:to>
                                        <p:strVal val="visible"/>
                                      </p:to>
                                    </p:set>
                                    <p:animEffect filter="fade" transition="in">
                                      <p:cBhvr>
                                        <p:cTn dur="1000"/>
                                        <p:tgtEl>
                                          <p:spTgt spid="20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3" name="Shape 2103"/>
        <p:cNvGrpSpPr/>
        <p:nvPr/>
      </p:nvGrpSpPr>
      <p:grpSpPr>
        <a:xfrm>
          <a:off x="0" y="0"/>
          <a:ext cx="0" cy="0"/>
          <a:chOff x="0" y="0"/>
          <a:chExt cx="0" cy="0"/>
        </a:xfrm>
      </p:grpSpPr>
      <p:sp>
        <p:nvSpPr>
          <p:cNvPr id="2104" name="Google Shape;2104;p225"/>
          <p:cNvSpPr txBox="1"/>
          <p:nvPr>
            <p:ph idx="4294967295" type="body"/>
          </p:nvPr>
        </p:nvSpPr>
        <p:spPr>
          <a:xfrm>
            <a:off x="702150" y="1807775"/>
            <a:ext cx="107877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Discussion:</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 some communities have more snowfall than others?</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didn’t it snow everywhere?</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Did it always snow in places that had high humidity? Why/Why not? </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Where might schools close due to snow?</a:t>
            </a:r>
            <a:endParaRPr sz="2400"/>
          </a:p>
          <a:p>
            <a:pPr indent="0" lvl="0" marL="0" rtl="0" algn="l">
              <a:spcBef>
                <a:spcPts val="800"/>
              </a:spcBef>
              <a:spcAft>
                <a:spcPts val="0"/>
              </a:spcAft>
              <a:buNone/>
            </a:pPr>
            <a:r>
              <a:t/>
            </a:r>
            <a:endParaRPr sz="2400"/>
          </a:p>
        </p:txBody>
      </p:sp>
      <p:pic>
        <p:nvPicPr>
          <p:cNvPr id="2105" name="Google Shape;2105;p225"/>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2106" name="Google Shape;2106;p225"/>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107" name="Google Shape;2107;p225"/>
          <p:cNvPicPr preferRelativeResize="0"/>
          <p:nvPr/>
        </p:nvPicPr>
        <p:blipFill>
          <a:blip r:embed="rId4">
            <a:alphaModFix/>
          </a:blip>
          <a:stretch>
            <a:fillRect/>
          </a:stretch>
        </p:blipFill>
        <p:spPr>
          <a:xfrm>
            <a:off x="8577700" y="389767"/>
            <a:ext cx="3028950" cy="17051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0" st="0"/>
                                            </p:txEl>
                                          </p:spTgt>
                                        </p:tgtEl>
                                        <p:attrNameLst>
                                          <p:attrName>style.visibility</p:attrName>
                                        </p:attrNameLst>
                                      </p:cBhvr>
                                      <p:to>
                                        <p:strVal val="visible"/>
                                      </p:to>
                                    </p:set>
                                    <p:animEffect filter="fade" transition="in">
                                      <p:cBhvr>
                                        <p:cTn dur="1000"/>
                                        <p:tgtEl>
                                          <p:spTgt spid="21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1" st="1"/>
                                            </p:txEl>
                                          </p:spTgt>
                                        </p:tgtEl>
                                        <p:attrNameLst>
                                          <p:attrName>style.visibility</p:attrName>
                                        </p:attrNameLst>
                                      </p:cBhvr>
                                      <p:to>
                                        <p:strVal val="visible"/>
                                      </p:to>
                                    </p:set>
                                    <p:animEffect filter="fade" transition="in">
                                      <p:cBhvr>
                                        <p:cTn dur="1000"/>
                                        <p:tgtEl>
                                          <p:spTgt spid="21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2" st="2"/>
                                            </p:txEl>
                                          </p:spTgt>
                                        </p:tgtEl>
                                        <p:attrNameLst>
                                          <p:attrName>style.visibility</p:attrName>
                                        </p:attrNameLst>
                                      </p:cBhvr>
                                      <p:to>
                                        <p:strVal val="visible"/>
                                      </p:to>
                                    </p:set>
                                    <p:animEffect filter="fade" transition="in">
                                      <p:cBhvr>
                                        <p:cTn dur="1000"/>
                                        <p:tgtEl>
                                          <p:spTgt spid="21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3" st="3"/>
                                            </p:txEl>
                                          </p:spTgt>
                                        </p:tgtEl>
                                        <p:attrNameLst>
                                          <p:attrName>style.visibility</p:attrName>
                                        </p:attrNameLst>
                                      </p:cBhvr>
                                      <p:to>
                                        <p:strVal val="visible"/>
                                      </p:to>
                                    </p:set>
                                    <p:animEffect filter="fade" transition="in">
                                      <p:cBhvr>
                                        <p:cTn dur="1000"/>
                                        <p:tgtEl>
                                          <p:spTgt spid="21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4" st="4"/>
                                            </p:txEl>
                                          </p:spTgt>
                                        </p:tgtEl>
                                        <p:attrNameLst>
                                          <p:attrName>style.visibility</p:attrName>
                                        </p:attrNameLst>
                                      </p:cBhvr>
                                      <p:to>
                                        <p:strVal val="visible"/>
                                      </p:to>
                                    </p:set>
                                    <p:animEffect filter="fade" transition="in">
                                      <p:cBhvr>
                                        <p:cTn dur="1000"/>
                                        <p:tgtEl>
                                          <p:spTgt spid="210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5" st="5"/>
                                            </p:txEl>
                                          </p:spTgt>
                                        </p:tgtEl>
                                        <p:attrNameLst>
                                          <p:attrName>style.visibility</p:attrName>
                                        </p:attrNameLst>
                                      </p:cBhvr>
                                      <p:to>
                                        <p:strVal val="visible"/>
                                      </p:to>
                                    </p:set>
                                    <p:animEffect filter="fade" transition="in">
                                      <p:cBhvr>
                                        <p:cTn dur="1000"/>
                                        <p:tgtEl>
                                          <p:spTgt spid="210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6" st="6"/>
                                            </p:txEl>
                                          </p:spTgt>
                                        </p:tgtEl>
                                        <p:attrNameLst>
                                          <p:attrName>style.visibility</p:attrName>
                                        </p:attrNameLst>
                                      </p:cBhvr>
                                      <p:to>
                                        <p:strVal val="visible"/>
                                      </p:to>
                                    </p:set>
                                    <p:animEffect filter="fade" transition="in">
                                      <p:cBhvr>
                                        <p:cTn dur="1000"/>
                                        <p:tgtEl>
                                          <p:spTgt spid="210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7" st="7"/>
                                            </p:txEl>
                                          </p:spTgt>
                                        </p:tgtEl>
                                        <p:attrNameLst>
                                          <p:attrName>style.visibility</p:attrName>
                                        </p:attrNameLst>
                                      </p:cBhvr>
                                      <p:to>
                                        <p:strVal val="visible"/>
                                      </p:to>
                                    </p:set>
                                    <p:animEffect filter="fade" transition="in">
                                      <p:cBhvr>
                                        <p:cTn dur="1000"/>
                                        <p:tgtEl>
                                          <p:spTgt spid="210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8" st="8"/>
                                            </p:txEl>
                                          </p:spTgt>
                                        </p:tgtEl>
                                        <p:attrNameLst>
                                          <p:attrName>style.visibility</p:attrName>
                                        </p:attrNameLst>
                                      </p:cBhvr>
                                      <p:to>
                                        <p:strVal val="visible"/>
                                      </p:to>
                                    </p:set>
                                    <p:animEffect filter="fade" transition="in">
                                      <p:cBhvr>
                                        <p:cTn dur="1000"/>
                                        <p:tgtEl>
                                          <p:spTgt spid="210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xEl>
                                              <p:pRg end="9" st="9"/>
                                            </p:txEl>
                                          </p:spTgt>
                                        </p:tgtEl>
                                        <p:attrNameLst>
                                          <p:attrName>style.visibility</p:attrName>
                                        </p:attrNameLst>
                                      </p:cBhvr>
                                      <p:to>
                                        <p:strVal val="visible"/>
                                      </p:to>
                                    </p:set>
                                    <p:animEffect filter="fade" transition="in">
                                      <p:cBhvr>
                                        <p:cTn dur="1000"/>
                                        <p:tgtEl>
                                          <p:spTgt spid="2104">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1" name="Shape 2111"/>
        <p:cNvGrpSpPr/>
        <p:nvPr/>
      </p:nvGrpSpPr>
      <p:grpSpPr>
        <a:xfrm>
          <a:off x="0" y="0"/>
          <a:ext cx="0" cy="0"/>
          <a:chOff x="0" y="0"/>
          <a:chExt cx="0" cy="0"/>
        </a:xfrm>
      </p:grpSpPr>
      <p:sp>
        <p:nvSpPr>
          <p:cNvPr id="2112" name="Google Shape;2112;p226"/>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2113" name="Google Shape;2113;p226"/>
          <p:cNvSpPr txBox="1"/>
          <p:nvPr>
            <p:ph idx="4294967295" type="body"/>
          </p:nvPr>
        </p:nvSpPr>
        <p:spPr>
          <a:xfrm>
            <a:off x="9012525" y="1588025"/>
            <a:ext cx="2776500" cy="42582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b="1" lang="en-US" sz="2400"/>
              <a:t>Where will students have a snow day on February 24, 2017</a:t>
            </a:r>
            <a:endParaRPr b="1" sz="2400"/>
          </a:p>
          <a:p>
            <a:pPr indent="0" lvl="0" marL="457200" rtl="0" algn="l">
              <a:lnSpc>
                <a:spcPct val="100000"/>
              </a:lnSpc>
              <a:spcBef>
                <a:spcPts val="0"/>
              </a:spcBef>
              <a:spcAft>
                <a:spcPts val="0"/>
              </a:spcAft>
              <a:buNone/>
            </a:pPr>
            <a:r>
              <a:t/>
            </a:r>
            <a:endParaRPr b="1" sz="2400"/>
          </a:p>
          <a:p>
            <a:pPr indent="-381000" lvl="0" marL="457200" rtl="0" algn="l">
              <a:lnSpc>
                <a:spcPct val="100000"/>
              </a:lnSpc>
              <a:spcBef>
                <a:spcPts val="0"/>
              </a:spcBef>
              <a:spcAft>
                <a:spcPts val="0"/>
              </a:spcAft>
              <a:buSzPts val="2400"/>
              <a:buChar char="•"/>
            </a:pPr>
            <a:r>
              <a:rPr lang="en-US" sz="2400">
                <a:solidFill>
                  <a:schemeClr val="dk1"/>
                </a:solidFill>
              </a:rPr>
              <a:t>Complete Steps 1- 4 in small groups</a:t>
            </a:r>
            <a:endParaRPr b="1" sz="2400"/>
          </a:p>
        </p:txBody>
      </p:sp>
      <p:pic>
        <p:nvPicPr>
          <p:cNvPr id="2114" name="Google Shape;2114;p226"/>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2115" name="Google Shape;2115;p226"/>
          <p:cNvPicPr preferRelativeResize="0"/>
          <p:nvPr/>
        </p:nvPicPr>
        <p:blipFill>
          <a:blip r:embed="rId4">
            <a:alphaModFix/>
          </a:blip>
          <a:stretch>
            <a:fillRect/>
          </a:stretch>
        </p:blipFill>
        <p:spPr>
          <a:xfrm>
            <a:off x="152401" y="232075"/>
            <a:ext cx="9984301" cy="5784250"/>
          </a:xfrm>
          <a:prstGeom prst="rect">
            <a:avLst/>
          </a:prstGeom>
          <a:noFill/>
          <a:ln>
            <a:noFill/>
          </a:ln>
        </p:spPr>
      </p:pic>
      <p:sp>
        <p:nvSpPr>
          <p:cNvPr id="2116" name="Google Shape;2116;p226"/>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3">
                                            <p:txEl>
                                              <p:pRg end="0" st="0"/>
                                            </p:txEl>
                                          </p:spTgt>
                                        </p:tgtEl>
                                        <p:attrNameLst>
                                          <p:attrName>style.visibility</p:attrName>
                                        </p:attrNameLst>
                                      </p:cBhvr>
                                      <p:to>
                                        <p:strVal val="visible"/>
                                      </p:to>
                                    </p:set>
                                    <p:animEffect filter="fade" transition="in">
                                      <p:cBhvr>
                                        <p:cTn dur="1000"/>
                                        <p:tgtEl>
                                          <p:spTgt spid="2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3">
                                            <p:txEl>
                                              <p:pRg end="1" st="1"/>
                                            </p:txEl>
                                          </p:spTgt>
                                        </p:tgtEl>
                                        <p:attrNameLst>
                                          <p:attrName>style.visibility</p:attrName>
                                        </p:attrNameLst>
                                      </p:cBhvr>
                                      <p:to>
                                        <p:strVal val="visible"/>
                                      </p:to>
                                    </p:set>
                                    <p:animEffect filter="fade" transition="in">
                                      <p:cBhvr>
                                        <p:cTn dur="1000"/>
                                        <p:tgtEl>
                                          <p:spTgt spid="2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3">
                                            <p:txEl>
                                              <p:pRg end="2" st="2"/>
                                            </p:txEl>
                                          </p:spTgt>
                                        </p:tgtEl>
                                        <p:attrNameLst>
                                          <p:attrName>style.visibility</p:attrName>
                                        </p:attrNameLst>
                                      </p:cBhvr>
                                      <p:to>
                                        <p:strVal val="visible"/>
                                      </p:to>
                                    </p:set>
                                    <p:animEffect filter="fade" transition="in">
                                      <p:cBhvr>
                                        <p:cTn dur="1000"/>
                                        <p:tgtEl>
                                          <p:spTgt spid="21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92"/>
          <p:cNvSpPr txBox="1"/>
          <p:nvPr>
            <p:ph type="title"/>
          </p:nvPr>
        </p:nvSpPr>
        <p:spPr>
          <a:xfrm>
            <a:off x="21454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43" name="Google Shape;743;p92"/>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2:</a:t>
            </a:r>
            <a:r>
              <a:rPr b="1" lang="en-US" sz="2700">
                <a:solidFill>
                  <a:schemeClr val="dk1"/>
                </a:solidFill>
              </a:rPr>
              <a:t> </a:t>
            </a:r>
            <a:r>
              <a:rPr b="1" lang="en-US" sz="2700"/>
              <a:t>What are my experiences with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744" name="Google Shape;744;p92"/>
          <p:cNvSpPr txBox="1"/>
          <p:nvPr>
            <p:ph idx="11" type="ftr"/>
          </p:nvPr>
        </p:nvSpPr>
        <p:spPr>
          <a:xfrm>
            <a:off x="850900" y="6356350"/>
            <a:ext cx="8797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Photo (L)  by Carlye Calvin and (R) by Charles Semmer</a:t>
            </a:r>
            <a:endParaRPr/>
          </a:p>
        </p:txBody>
      </p:sp>
      <p:pic>
        <p:nvPicPr>
          <p:cNvPr id="745" name="Google Shape;745;p92"/>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746" name="Google Shape;746;p92"/>
          <p:cNvPicPr preferRelativeResize="0"/>
          <p:nvPr/>
        </p:nvPicPr>
        <p:blipFill>
          <a:blip r:embed="rId4">
            <a:alphaModFix/>
          </a:blip>
          <a:stretch>
            <a:fillRect/>
          </a:stretch>
        </p:blipFill>
        <p:spPr>
          <a:xfrm>
            <a:off x="1033800" y="2547675"/>
            <a:ext cx="5029200" cy="3349447"/>
          </a:xfrm>
          <a:prstGeom prst="rect">
            <a:avLst/>
          </a:prstGeom>
          <a:noFill/>
          <a:ln>
            <a:noFill/>
          </a:ln>
          <a:effectLst>
            <a:outerShdw blurRad="57150" rotWithShape="0" algn="bl" dir="5400000" dist="19050">
              <a:srgbClr val="000000">
                <a:alpha val="50000"/>
              </a:srgbClr>
            </a:outerShdw>
          </a:effectLst>
        </p:spPr>
      </p:pic>
      <p:pic>
        <p:nvPicPr>
          <p:cNvPr id="747" name="Google Shape;747;p92"/>
          <p:cNvPicPr preferRelativeResize="0"/>
          <p:nvPr/>
        </p:nvPicPr>
        <p:blipFill>
          <a:blip r:embed="rId5">
            <a:alphaModFix/>
          </a:blip>
          <a:stretch>
            <a:fillRect/>
          </a:stretch>
        </p:blipFill>
        <p:spPr>
          <a:xfrm>
            <a:off x="6434675" y="2525950"/>
            <a:ext cx="5029200" cy="3379623"/>
          </a:xfrm>
          <a:prstGeom prst="rect">
            <a:avLst/>
          </a:prstGeom>
          <a:noFill/>
          <a:ln>
            <a:noFill/>
          </a:ln>
          <a:effectLst>
            <a:outerShdw blurRad="57150" rotWithShape="0" algn="bl" dir="5400000" dist="19050">
              <a:srgbClr val="000000">
                <a:alpha val="50000"/>
              </a:srgbClr>
            </a:outerShdw>
          </a:effectLst>
        </p:spPr>
      </p:pic>
      <p:pic>
        <p:nvPicPr>
          <p:cNvPr id="748" name="Google Shape;748;p92"/>
          <p:cNvPicPr preferRelativeResize="0"/>
          <p:nvPr/>
        </p:nvPicPr>
        <p:blipFill>
          <a:blip r:embed="rId6">
            <a:alphaModFix/>
          </a:blip>
          <a:stretch>
            <a:fillRect/>
          </a:stretch>
        </p:blipFill>
        <p:spPr>
          <a:xfrm>
            <a:off x="7944350" y="276050"/>
            <a:ext cx="3977100" cy="13257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0" name="Shape 2120"/>
        <p:cNvGrpSpPr/>
        <p:nvPr/>
      </p:nvGrpSpPr>
      <p:grpSpPr>
        <a:xfrm>
          <a:off x="0" y="0"/>
          <a:ext cx="0" cy="0"/>
          <a:chOff x="0" y="0"/>
          <a:chExt cx="0" cy="0"/>
        </a:xfrm>
      </p:grpSpPr>
      <p:sp>
        <p:nvSpPr>
          <p:cNvPr id="2121" name="Google Shape;2121;p227"/>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2122" name="Google Shape;2122;p227"/>
          <p:cNvSpPr txBox="1"/>
          <p:nvPr>
            <p:ph idx="4294967295" type="body"/>
          </p:nvPr>
        </p:nvSpPr>
        <p:spPr>
          <a:xfrm>
            <a:off x="9012525" y="2017950"/>
            <a:ext cx="2776500" cy="3429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b="1" lang="en-US" sz="2400"/>
              <a:t>Where will students have a snow day on February 24, 2017</a:t>
            </a:r>
            <a:endParaRPr b="1" sz="2400"/>
          </a:p>
        </p:txBody>
      </p:sp>
      <p:sp>
        <p:nvSpPr>
          <p:cNvPr id="2123" name="Google Shape;2123;p227"/>
          <p:cNvSpPr txBox="1"/>
          <p:nvPr>
            <p:ph idx="11" type="ftr"/>
          </p:nvPr>
        </p:nvSpPr>
        <p:spPr>
          <a:xfrm>
            <a:off x="4759500" y="6051550"/>
            <a:ext cx="3150000" cy="267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a:t>SNOW ON FEB 23</a:t>
            </a:r>
            <a:endParaRPr b="1"/>
          </a:p>
        </p:txBody>
      </p:sp>
      <p:pic>
        <p:nvPicPr>
          <p:cNvPr id="2124" name="Google Shape;2124;p227"/>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2125" name="Google Shape;2125;p227"/>
          <p:cNvPicPr preferRelativeResize="0"/>
          <p:nvPr/>
        </p:nvPicPr>
        <p:blipFill>
          <a:blip r:embed="rId4">
            <a:alphaModFix/>
          </a:blip>
          <a:stretch>
            <a:fillRect/>
          </a:stretch>
        </p:blipFill>
        <p:spPr>
          <a:xfrm>
            <a:off x="847726" y="267300"/>
            <a:ext cx="9984301" cy="5784250"/>
          </a:xfrm>
          <a:prstGeom prst="rect">
            <a:avLst/>
          </a:prstGeom>
          <a:noFill/>
          <a:ln>
            <a:noFill/>
          </a:ln>
        </p:spPr>
      </p:pic>
      <p:sp>
        <p:nvSpPr>
          <p:cNvPr id="2126" name="Google Shape;2126;p227"/>
          <p:cNvSpPr/>
          <p:nvPr/>
        </p:nvSpPr>
        <p:spPr>
          <a:xfrm>
            <a:off x="492880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27"/>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27"/>
          <p:cNvSpPr/>
          <p:nvPr/>
        </p:nvSpPr>
        <p:spPr>
          <a:xfrm>
            <a:off x="3702438" y="3505474"/>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27"/>
          <p:cNvSpPr/>
          <p:nvPr/>
        </p:nvSpPr>
        <p:spPr>
          <a:xfrm>
            <a:off x="509055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27"/>
          <p:cNvSpPr/>
          <p:nvPr/>
        </p:nvSpPr>
        <p:spPr>
          <a:xfrm>
            <a:off x="4189100" y="3646338"/>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27"/>
          <p:cNvSpPr/>
          <p:nvPr/>
        </p:nvSpPr>
        <p:spPr>
          <a:xfrm>
            <a:off x="4458350" y="3778875"/>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27"/>
          <p:cNvSpPr/>
          <p:nvPr/>
        </p:nvSpPr>
        <p:spPr>
          <a:xfrm>
            <a:off x="4298000" y="34019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27"/>
          <p:cNvSpPr/>
          <p:nvPr/>
        </p:nvSpPr>
        <p:spPr>
          <a:xfrm>
            <a:off x="4613300" y="60868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2">
                                            <p:txEl>
                                              <p:pRg end="0" st="0"/>
                                            </p:txEl>
                                          </p:spTgt>
                                        </p:tgtEl>
                                        <p:attrNameLst>
                                          <p:attrName>style.visibility</p:attrName>
                                        </p:attrNameLst>
                                      </p:cBhvr>
                                      <p:to>
                                        <p:strVal val="visible"/>
                                      </p:to>
                                    </p:set>
                                    <p:animEffect filter="fade" transition="in">
                                      <p:cBhvr>
                                        <p:cTn dur="1000"/>
                                        <p:tgtEl>
                                          <p:spTgt spid="212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8" name="Shape 2138"/>
        <p:cNvGrpSpPr/>
        <p:nvPr/>
      </p:nvGrpSpPr>
      <p:grpSpPr>
        <a:xfrm>
          <a:off x="0" y="0"/>
          <a:ext cx="0" cy="0"/>
          <a:chOff x="0" y="0"/>
          <a:chExt cx="0" cy="0"/>
        </a:xfrm>
      </p:grpSpPr>
      <p:sp>
        <p:nvSpPr>
          <p:cNvPr id="2139" name="Google Shape;2139;p22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Step 4: Warning Map  </a:t>
            </a:r>
            <a:endParaRPr/>
          </a:p>
        </p:txBody>
      </p:sp>
      <p:sp>
        <p:nvSpPr>
          <p:cNvPr id="2140" name="Google Shape;2140;p228"/>
          <p:cNvSpPr txBox="1"/>
          <p:nvPr>
            <p:ph idx="1" type="body"/>
          </p:nvPr>
        </p:nvSpPr>
        <p:spPr>
          <a:xfrm>
            <a:off x="838200" y="2791275"/>
            <a:ext cx="4114800" cy="3385500"/>
          </a:xfrm>
          <a:prstGeom prst="rect">
            <a:avLst/>
          </a:prstGeom>
        </p:spPr>
        <p:txBody>
          <a:bodyPr anchorCtr="0" anchor="t" bIns="45700" lIns="91425" spcFirstLastPara="1" rIns="91425" wrap="square" tIns="45700">
            <a:noAutofit/>
          </a:bodyPr>
          <a:lstStyle/>
          <a:p>
            <a:pPr indent="-368300" lvl="0" marL="342900" rtl="0" algn="l">
              <a:spcBef>
                <a:spcPts val="0"/>
              </a:spcBef>
              <a:spcAft>
                <a:spcPts val="0"/>
              </a:spcAft>
              <a:buSzPts val="2800"/>
              <a:buChar char="•"/>
            </a:pPr>
            <a:r>
              <a:rPr lang="en-US">
                <a:latin typeface="Raleway SemiBold"/>
                <a:ea typeface="Raleway SemiBold"/>
                <a:cs typeface="Raleway SemiBold"/>
                <a:sym typeface="Raleway SemiBold"/>
              </a:rPr>
              <a:t>Where will it snow on February 24?</a:t>
            </a:r>
            <a:endParaRPr/>
          </a:p>
          <a:p>
            <a:pPr indent="-190500" lvl="0" marL="342900" rtl="0" algn="l">
              <a:spcBef>
                <a:spcPts val="750"/>
              </a:spcBef>
              <a:spcAft>
                <a:spcPts val="0"/>
              </a:spcAft>
              <a:buClr>
                <a:srgbClr val="595857"/>
              </a:buClr>
              <a:buSzPts val="2400"/>
              <a:buFont typeface="Arial"/>
              <a:buNone/>
            </a:pPr>
            <a:r>
              <a:t/>
            </a:r>
            <a:endParaRPr>
              <a:latin typeface="Raleway SemiBold"/>
              <a:ea typeface="Raleway SemiBold"/>
              <a:cs typeface="Raleway SemiBold"/>
              <a:sym typeface="Raleway SemiBold"/>
            </a:endParaRPr>
          </a:p>
          <a:p>
            <a:pPr indent="0" lvl="0" marL="0" rtl="0" algn="l">
              <a:spcBef>
                <a:spcPts val="750"/>
              </a:spcBef>
              <a:spcAft>
                <a:spcPts val="0"/>
              </a:spcAft>
              <a:buNone/>
            </a:pPr>
            <a:r>
              <a:t/>
            </a:r>
            <a:endParaRPr/>
          </a:p>
        </p:txBody>
      </p:sp>
      <p:pic>
        <p:nvPicPr>
          <p:cNvPr id="2141" name="Google Shape;2141;p228"/>
          <p:cNvPicPr preferRelativeResize="0"/>
          <p:nvPr/>
        </p:nvPicPr>
        <p:blipFill rotWithShape="1">
          <a:blip r:embed="rId3">
            <a:alphaModFix/>
          </a:blip>
          <a:srcRect b="0" l="0" r="0" t="0"/>
          <a:stretch/>
        </p:blipFill>
        <p:spPr>
          <a:xfrm>
            <a:off x="4873125" y="1475375"/>
            <a:ext cx="7052175" cy="47014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5" name="Shape 2145"/>
        <p:cNvGrpSpPr/>
        <p:nvPr/>
      </p:nvGrpSpPr>
      <p:grpSpPr>
        <a:xfrm>
          <a:off x="0" y="0"/>
          <a:ext cx="0" cy="0"/>
          <a:chOff x="0" y="0"/>
          <a:chExt cx="0" cy="0"/>
        </a:xfrm>
      </p:grpSpPr>
      <p:sp>
        <p:nvSpPr>
          <p:cNvPr id="2146" name="Google Shape;2146;p229"/>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Model Ideas are applicable to Culminating Task: Challenge 2 &amp; 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42900" lvl="0" marL="457200" rtl="0" algn="l">
              <a:lnSpc>
                <a:spcPct val="100000"/>
              </a:lnSpc>
              <a:spcBef>
                <a:spcPts val="360"/>
              </a:spcBef>
              <a:spcAft>
                <a:spcPts val="0"/>
              </a:spcAft>
              <a:buClr>
                <a:srgbClr val="434343"/>
              </a:buClr>
              <a:buSzPts val="1800"/>
              <a:buChar char="•"/>
            </a:pPr>
            <a:r>
              <a:rPr lang="en-US">
                <a:solidFill>
                  <a:srgbClr val="434343"/>
                </a:solidFill>
              </a:rPr>
              <a:t>Thoughts? What do you like about this activity? What is still challenging?</a:t>
            </a:r>
            <a:endParaRPr>
              <a:solidFill>
                <a:srgbClr val="434343"/>
              </a:solidFill>
            </a:endParaRPr>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2147" name="Google Shape;2147;p22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148" name="Google Shape;2148;p229"/>
          <p:cNvPicPr preferRelativeResize="0"/>
          <p:nvPr/>
        </p:nvPicPr>
        <p:blipFill>
          <a:blip r:embed="rId3">
            <a:alphaModFix/>
          </a:blip>
          <a:stretch>
            <a:fillRect/>
          </a:stretch>
        </p:blipFill>
        <p:spPr>
          <a:xfrm>
            <a:off x="2221799" y="291686"/>
            <a:ext cx="994500" cy="994500"/>
          </a:xfrm>
          <a:prstGeom prst="rect">
            <a:avLst/>
          </a:prstGeom>
          <a:noFill/>
          <a:ln>
            <a:noFill/>
          </a:ln>
        </p:spPr>
      </p:pic>
      <p:pic>
        <p:nvPicPr>
          <p:cNvPr id="2149" name="Google Shape;2149;p229"/>
          <p:cNvPicPr preferRelativeResize="0"/>
          <p:nvPr/>
        </p:nvPicPr>
        <p:blipFill>
          <a:blip r:embed="rId4">
            <a:alphaModFix/>
          </a:blip>
          <a:stretch>
            <a:fillRect/>
          </a:stretch>
        </p:blipFill>
        <p:spPr>
          <a:xfrm>
            <a:off x="3483525" y="120350"/>
            <a:ext cx="5348501" cy="1337125"/>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3" name="Shape 2153"/>
        <p:cNvGrpSpPr/>
        <p:nvPr/>
      </p:nvGrpSpPr>
      <p:grpSpPr>
        <a:xfrm>
          <a:off x="0" y="0"/>
          <a:ext cx="0" cy="0"/>
          <a:chOff x="0" y="0"/>
          <a:chExt cx="0" cy="0"/>
        </a:xfrm>
      </p:grpSpPr>
      <p:sp>
        <p:nvSpPr>
          <p:cNvPr id="2154" name="Google Shape;2154;p230"/>
          <p:cNvSpPr txBox="1"/>
          <p:nvPr>
            <p:ph idx="1" type="body"/>
          </p:nvPr>
        </p:nvSpPr>
        <p:spPr>
          <a:xfrm>
            <a:off x="838200" y="2334813"/>
            <a:ext cx="10515600" cy="384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t/>
            </a:r>
            <a:endParaRPr sz="2400"/>
          </a:p>
          <a:p>
            <a:pPr indent="-419100" lvl="0" marL="457200" rtl="0" algn="l">
              <a:lnSpc>
                <a:spcPct val="100000"/>
              </a:lnSpc>
              <a:spcBef>
                <a:spcPts val="0"/>
              </a:spcBef>
              <a:spcAft>
                <a:spcPts val="0"/>
              </a:spcAft>
              <a:buSzPts val="3000"/>
              <a:buChar char="•"/>
            </a:pPr>
            <a:r>
              <a:rPr lang="en-US" sz="3000"/>
              <a:t>How do you plan to use GLOBE Weather?  </a:t>
            </a:r>
            <a:endParaRPr sz="3000"/>
          </a:p>
          <a:p>
            <a:pPr indent="-419100" lvl="0" marL="457200" rtl="0" algn="l">
              <a:lnSpc>
                <a:spcPct val="100000"/>
              </a:lnSpc>
              <a:spcBef>
                <a:spcPts val="0"/>
              </a:spcBef>
              <a:spcAft>
                <a:spcPts val="0"/>
              </a:spcAft>
              <a:buSzPts val="3000"/>
              <a:buChar char="•"/>
            </a:pPr>
            <a:r>
              <a:rPr lang="en-US" sz="3000"/>
              <a:t>What </a:t>
            </a:r>
            <a:r>
              <a:rPr lang="en-US" sz="3000"/>
              <a:t>adaptations</a:t>
            </a:r>
            <a:r>
              <a:rPr lang="en-US" sz="3000"/>
              <a:t> or extensions might you use?</a:t>
            </a:r>
            <a:endParaRPr sz="3000"/>
          </a:p>
          <a:p>
            <a:pPr indent="0" lvl="0" marL="914400" rtl="0" algn="l">
              <a:lnSpc>
                <a:spcPct val="100000"/>
              </a:lnSpc>
              <a:spcBef>
                <a:spcPts val="0"/>
              </a:spcBef>
              <a:spcAft>
                <a:spcPts val="0"/>
              </a:spcAft>
              <a:buNone/>
            </a:pPr>
            <a:r>
              <a:t/>
            </a:r>
            <a:endParaRPr sz="3000"/>
          </a:p>
          <a:p>
            <a:pPr indent="-419100" lvl="0" marL="457200" rtl="0" algn="l">
              <a:lnSpc>
                <a:spcPct val="100000"/>
              </a:lnSpc>
              <a:spcBef>
                <a:spcPts val="0"/>
              </a:spcBef>
              <a:spcAft>
                <a:spcPts val="0"/>
              </a:spcAft>
              <a:buSzPts val="3000"/>
              <a:buChar char="•"/>
            </a:pPr>
            <a:r>
              <a:rPr i="1" lang="en-US" sz="3000"/>
              <a:t>How can you make this relevant for your students?</a:t>
            </a:r>
            <a:endParaRPr i="1" sz="3000"/>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155" name="Google Shape;2155;p23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Wrap up GLOBE Weather</a:t>
            </a:r>
            <a:endParaRPr/>
          </a:p>
        </p:txBody>
      </p:sp>
      <p:pic>
        <p:nvPicPr>
          <p:cNvPr id="2156" name="Google Shape;2156;p230"/>
          <p:cNvPicPr preferRelativeResize="0"/>
          <p:nvPr/>
        </p:nvPicPr>
        <p:blipFill>
          <a:blip r:embed="rId3">
            <a:alphaModFix/>
          </a:blip>
          <a:stretch>
            <a:fillRect/>
          </a:stretch>
        </p:blipFill>
        <p:spPr>
          <a:xfrm>
            <a:off x="0" y="-238875"/>
            <a:ext cx="2533701" cy="2533701"/>
          </a:xfrm>
          <a:prstGeom prst="rect">
            <a:avLst/>
          </a:prstGeom>
          <a:noFill/>
          <a:ln>
            <a:noFill/>
          </a:ln>
        </p:spPr>
      </p:pic>
      <p:pic>
        <p:nvPicPr>
          <p:cNvPr id="2157" name="Google Shape;2157;p230"/>
          <p:cNvPicPr preferRelativeResize="0"/>
          <p:nvPr/>
        </p:nvPicPr>
        <p:blipFill>
          <a:blip r:embed="rId4">
            <a:alphaModFix amt="94000"/>
          </a:blip>
          <a:stretch>
            <a:fillRect/>
          </a:stretch>
        </p:blipFill>
        <p:spPr>
          <a:xfrm>
            <a:off x="-157375" y="598725"/>
            <a:ext cx="2905049" cy="1936725"/>
          </a:xfrm>
          <a:prstGeom prst="rect">
            <a:avLst/>
          </a:prstGeom>
          <a:noFill/>
          <a:ln>
            <a:noFill/>
          </a:ln>
        </p:spPr>
      </p:pic>
      <p:sp>
        <p:nvSpPr>
          <p:cNvPr id="2158" name="Google Shape;2158;p230"/>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0" st="0"/>
                                            </p:txEl>
                                          </p:spTgt>
                                        </p:tgtEl>
                                        <p:attrNameLst>
                                          <p:attrName>style.visibility</p:attrName>
                                        </p:attrNameLst>
                                      </p:cBhvr>
                                      <p:to>
                                        <p:strVal val="visible"/>
                                      </p:to>
                                    </p:set>
                                    <p:animEffect filter="fade" transition="in">
                                      <p:cBhvr>
                                        <p:cTn dur="1000"/>
                                        <p:tgtEl>
                                          <p:spTgt spid="21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1" st="1"/>
                                            </p:txEl>
                                          </p:spTgt>
                                        </p:tgtEl>
                                        <p:attrNameLst>
                                          <p:attrName>style.visibility</p:attrName>
                                        </p:attrNameLst>
                                      </p:cBhvr>
                                      <p:to>
                                        <p:strVal val="visible"/>
                                      </p:to>
                                    </p:set>
                                    <p:animEffect filter="fade" transition="in">
                                      <p:cBhvr>
                                        <p:cTn dur="1000"/>
                                        <p:tgtEl>
                                          <p:spTgt spid="21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2" st="2"/>
                                            </p:txEl>
                                          </p:spTgt>
                                        </p:tgtEl>
                                        <p:attrNameLst>
                                          <p:attrName>style.visibility</p:attrName>
                                        </p:attrNameLst>
                                      </p:cBhvr>
                                      <p:to>
                                        <p:strVal val="visible"/>
                                      </p:to>
                                    </p:set>
                                    <p:animEffect filter="fade" transition="in">
                                      <p:cBhvr>
                                        <p:cTn dur="1000"/>
                                        <p:tgtEl>
                                          <p:spTgt spid="21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3" st="3"/>
                                            </p:txEl>
                                          </p:spTgt>
                                        </p:tgtEl>
                                        <p:attrNameLst>
                                          <p:attrName>style.visibility</p:attrName>
                                        </p:attrNameLst>
                                      </p:cBhvr>
                                      <p:to>
                                        <p:strVal val="visible"/>
                                      </p:to>
                                    </p:set>
                                    <p:animEffect filter="fade" transition="in">
                                      <p:cBhvr>
                                        <p:cTn dur="1000"/>
                                        <p:tgtEl>
                                          <p:spTgt spid="21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4" st="4"/>
                                            </p:txEl>
                                          </p:spTgt>
                                        </p:tgtEl>
                                        <p:attrNameLst>
                                          <p:attrName>style.visibility</p:attrName>
                                        </p:attrNameLst>
                                      </p:cBhvr>
                                      <p:to>
                                        <p:strVal val="visible"/>
                                      </p:to>
                                    </p:set>
                                    <p:animEffect filter="fade" transition="in">
                                      <p:cBhvr>
                                        <p:cTn dur="1000"/>
                                        <p:tgtEl>
                                          <p:spTgt spid="21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5" st="5"/>
                                            </p:txEl>
                                          </p:spTgt>
                                        </p:tgtEl>
                                        <p:attrNameLst>
                                          <p:attrName>style.visibility</p:attrName>
                                        </p:attrNameLst>
                                      </p:cBhvr>
                                      <p:to>
                                        <p:strVal val="visible"/>
                                      </p:to>
                                    </p:set>
                                    <p:animEffect filter="fade" transition="in">
                                      <p:cBhvr>
                                        <p:cTn dur="1000"/>
                                        <p:tgtEl>
                                          <p:spTgt spid="21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6" st="6"/>
                                            </p:txEl>
                                          </p:spTgt>
                                        </p:tgtEl>
                                        <p:attrNameLst>
                                          <p:attrName>style.visibility</p:attrName>
                                        </p:attrNameLst>
                                      </p:cBhvr>
                                      <p:to>
                                        <p:strVal val="visible"/>
                                      </p:to>
                                    </p:set>
                                    <p:animEffect filter="fade" transition="in">
                                      <p:cBhvr>
                                        <p:cTn dur="1000"/>
                                        <p:tgtEl>
                                          <p:spTgt spid="215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4">
                                            <p:txEl>
                                              <p:pRg end="7" st="7"/>
                                            </p:txEl>
                                          </p:spTgt>
                                        </p:tgtEl>
                                        <p:attrNameLst>
                                          <p:attrName>style.visibility</p:attrName>
                                        </p:attrNameLst>
                                      </p:cBhvr>
                                      <p:to>
                                        <p:strVal val="visible"/>
                                      </p:to>
                                    </p:set>
                                    <p:animEffect filter="fade" transition="in">
                                      <p:cBhvr>
                                        <p:cTn dur="1000"/>
                                        <p:tgtEl>
                                          <p:spTgt spid="215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2" name="Shape 2162"/>
        <p:cNvGrpSpPr/>
        <p:nvPr/>
      </p:nvGrpSpPr>
      <p:grpSpPr>
        <a:xfrm>
          <a:off x="0" y="0"/>
          <a:ext cx="0" cy="0"/>
          <a:chOff x="0" y="0"/>
          <a:chExt cx="0" cy="0"/>
        </a:xfrm>
      </p:grpSpPr>
      <p:sp>
        <p:nvSpPr>
          <p:cNvPr id="2163" name="Google Shape;2163;p231"/>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2164" name="Google Shape;2164;p231"/>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2165" name="Google Shape;2165;p23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166" name="Google Shape;2166;p231"/>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0" name="Shape 2170"/>
        <p:cNvGrpSpPr/>
        <p:nvPr/>
      </p:nvGrpSpPr>
      <p:grpSpPr>
        <a:xfrm>
          <a:off x="0" y="0"/>
          <a:ext cx="0" cy="0"/>
          <a:chOff x="0" y="0"/>
          <a:chExt cx="0" cy="0"/>
        </a:xfrm>
      </p:grpSpPr>
      <p:sp>
        <p:nvSpPr>
          <p:cNvPr id="2171" name="Google Shape;2171;p232"/>
          <p:cNvSpPr txBox="1"/>
          <p:nvPr>
            <p:ph idx="1" type="body"/>
          </p:nvPr>
        </p:nvSpPr>
        <p:spPr>
          <a:xfrm>
            <a:off x="762000" y="2182425"/>
            <a:ext cx="10515600" cy="38916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en-US"/>
              <a:t>From Observations to Investigations (LS1)</a:t>
            </a:r>
            <a:endParaRPr/>
          </a:p>
          <a:p>
            <a:pPr indent="-368300" lvl="0" marL="914400" rtl="0" algn="l">
              <a:lnSpc>
                <a:spcPct val="100000"/>
              </a:lnSpc>
              <a:spcBef>
                <a:spcPts val="0"/>
              </a:spcBef>
              <a:spcAft>
                <a:spcPts val="0"/>
              </a:spcAft>
              <a:buSzPts val="2200"/>
              <a:buChar char="•"/>
            </a:pPr>
            <a:r>
              <a:rPr lang="en-US" sz="2200"/>
              <a:t>take the next step and use student data to develop research questions that form the basis of an investigation</a:t>
            </a:r>
            <a:endParaRPr sz="2200"/>
          </a:p>
          <a:p>
            <a:pPr indent="0" lvl="0" marL="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Finding Freedom: A Mini Data Exploration (LS2)</a:t>
            </a:r>
            <a:endParaRPr/>
          </a:p>
          <a:p>
            <a:pPr indent="-368300" lvl="1" marL="914400" rtl="0" algn="l">
              <a:lnSpc>
                <a:spcPct val="100000"/>
              </a:lnSpc>
              <a:spcBef>
                <a:spcPts val="0"/>
              </a:spcBef>
              <a:spcAft>
                <a:spcPts val="0"/>
              </a:spcAft>
              <a:buSzPts val="2200"/>
              <a:buChar char="•"/>
            </a:pPr>
            <a:r>
              <a:rPr lang="en-US" sz="2200"/>
              <a:t>access the GLOBE database using the GLOBE Online Visualization Tool to explore data from Freedom High School</a:t>
            </a:r>
            <a:endParaRPr sz="2200"/>
          </a:p>
          <a:p>
            <a:pPr indent="0" lvl="0" marL="45720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Connecting with GLOBE Schools Around the World (LS3)</a:t>
            </a:r>
            <a:endParaRPr/>
          </a:p>
          <a:p>
            <a:pPr indent="-368300" lvl="1" marL="914400" rtl="0" algn="l">
              <a:lnSpc>
                <a:spcPct val="100000"/>
              </a:lnSpc>
              <a:spcBef>
                <a:spcPts val="0"/>
              </a:spcBef>
              <a:spcAft>
                <a:spcPts val="0"/>
              </a:spcAft>
              <a:buSzPts val="2200"/>
              <a:buChar char="•"/>
            </a:pPr>
            <a:r>
              <a:rPr lang="en-US" sz="2200"/>
              <a:t>go deeper in understanding patterns of storms by connecting with GLOBE teachers and students from around the world</a:t>
            </a:r>
            <a:endParaRPr/>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172" name="Google Shape;2172;p23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Connections</a:t>
            </a:r>
            <a:endParaRPr/>
          </a:p>
        </p:txBody>
      </p:sp>
      <p:sp>
        <p:nvSpPr>
          <p:cNvPr id="2173" name="Google Shape;2173;p232"/>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174" name="Google Shape;2174;p232"/>
          <p:cNvPicPr preferRelativeResize="0"/>
          <p:nvPr/>
        </p:nvPicPr>
        <p:blipFill>
          <a:blip r:embed="rId3">
            <a:alphaModFix/>
          </a:blip>
          <a:stretch>
            <a:fillRect/>
          </a:stretch>
        </p:blipFill>
        <p:spPr>
          <a:xfrm>
            <a:off x="518725" y="756850"/>
            <a:ext cx="6186874" cy="1237375"/>
          </a:xfrm>
          <a:prstGeom prst="rect">
            <a:avLst/>
          </a:prstGeom>
          <a:noFill/>
          <a:ln>
            <a:noFill/>
          </a:ln>
        </p:spPr>
      </p:pic>
      <p:pic>
        <p:nvPicPr>
          <p:cNvPr id="2175" name="Google Shape;2175;p232"/>
          <p:cNvPicPr preferRelativeResize="0"/>
          <p:nvPr/>
        </p:nvPicPr>
        <p:blipFill>
          <a:blip r:embed="rId4">
            <a:alphaModFix/>
          </a:blip>
          <a:stretch>
            <a:fillRect/>
          </a:stretch>
        </p:blipFill>
        <p:spPr>
          <a:xfrm rot="451684">
            <a:off x="8406925" y="441324"/>
            <a:ext cx="3007374" cy="18781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9" name="Shape 2179"/>
        <p:cNvGrpSpPr/>
        <p:nvPr/>
      </p:nvGrpSpPr>
      <p:grpSpPr>
        <a:xfrm>
          <a:off x="0" y="0"/>
          <a:ext cx="0" cy="0"/>
          <a:chOff x="0" y="0"/>
          <a:chExt cx="0" cy="0"/>
        </a:xfrm>
      </p:grpSpPr>
      <p:sp>
        <p:nvSpPr>
          <p:cNvPr id="2180" name="Google Shape;2180;p233"/>
          <p:cNvSpPr txBox="1"/>
          <p:nvPr>
            <p:ph idx="1" type="body"/>
          </p:nvPr>
        </p:nvSpPr>
        <p:spPr>
          <a:xfrm>
            <a:off x="914400" y="2563425"/>
            <a:ext cx="10515600" cy="38916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rgbClr val="595857"/>
              </a:buClr>
              <a:buSzPts val="2800"/>
              <a:buFont typeface="Arial"/>
              <a:buChar char="•"/>
            </a:pPr>
            <a:r>
              <a:rPr lang="en-US"/>
              <a:t>How can you incorporate one of these </a:t>
            </a:r>
            <a:endParaRPr/>
          </a:p>
          <a:p>
            <a:pPr indent="0" lvl="0" marL="0" marR="0" rtl="0" algn="l">
              <a:lnSpc>
                <a:spcPct val="100000"/>
              </a:lnSpc>
              <a:spcBef>
                <a:spcPts val="0"/>
              </a:spcBef>
              <a:spcAft>
                <a:spcPts val="0"/>
              </a:spcAft>
              <a:buNone/>
            </a:pPr>
            <a:r>
              <a:rPr lang="en-US"/>
              <a:t>     three GLOBE Connections into a lesson?</a:t>
            </a:r>
            <a:endParaRPr/>
          </a:p>
          <a:p>
            <a:pPr indent="0" lvl="0" marL="457200" marR="0" rtl="0" algn="l">
              <a:lnSpc>
                <a:spcPct val="100000"/>
              </a:lnSpc>
              <a:spcBef>
                <a:spcPts val="0"/>
              </a:spcBef>
              <a:spcAft>
                <a:spcPts val="0"/>
              </a:spcAft>
              <a:buNone/>
            </a:pPr>
            <a:r>
              <a:t/>
            </a:r>
            <a:endParaRPr sz="2200"/>
          </a:p>
          <a:p>
            <a:pPr indent="-406400" lvl="0" marL="457200" marR="0" rtl="0" algn="l">
              <a:lnSpc>
                <a:spcPct val="100000"/>
              </a:lnSpc>
              <a:spcBef>
                <a:spcPts val="0"/>
              </a:spcBef>
              <a:spcAft>
                <a:spcPts val="0"/>
              </a:spcAft>
              <a:buSzPts val="2800"/>
              <a:buChar char="•"/>
            </a:pPr>
            <a:r>
              <a:rPr lang="en-US"/>
              <a:t>Consider:</a:t>
            </a:r>
            <a:endParaRPr/>
          </a:p>
          <a:p>
            <a:pPr indent="-406400" lvl="1" marL="1371600" marR="0" rtl="0" algn="l">
              <a:lnSpc>
                <a:spcPct val="100000"/>
              </a:lnSpc>
              <a:spcBef>
                <a:spcPts val="0"/>
              </a:spcBef>
              <a:spcAft>
                <a:spcPts val="0"/>
              </a:spcAft>
              <a:buSzPts val="2800"/>
              <a:buChar char="•"/>
            </a:pPr>
            <a:r>
              <a:rPr lang="en-US" sz="2200"/>
              <a:t>What steps do you need to take to implement this GLOBE Connection?</a:t>
            </a:r>
            <a:endParaRPr sz="2200"/>
          </a:p>
          <a:p>
            <a:pPr indent="-406400" lvl="1" marL="1371600" marR="0" rtl="0" algn="l">
              <a:lnSpc>
                <a:spcPct val="100000"/>
              </a:lnSpc>
              <a:spcBef>
                <a:spcPts val="0"/>
              </a:spcBef>
              <a:spcAft>
                <a:spcPts val="0"/>
              </a:spcAft>
              <a:buSzPts val="2800"/>
              <a:buChar char="•"/>
            </a:pPr>
            <a:r>
              <a:rPr lang="en-US" sz="2200"/>
              <a:t>Do you need any additional information? </a:t>
            </a:r>
            <a:endParaRPr sz="2200"/>
          </a:p>
          <a:p>
            <a:pPr indent="-406400" lvl="1" marL="1371600" marR="0" rtl="0" algn="l">
              <a:lnSpc>
                <a:spcPct val="100000"/>
              </a:lnSpc>
              <a:spcBef>
                <a:spcPts val="0"/>
              </a:spcBef>
              <a:spcAft>
                <a:spcPts val="0"/>
              </a:spcAft>
              <a:buSzPts val="2800"/>
              <a:buChar char="•"/>
            </a:pPr>
            <a:r>
              <a:rPr lang="en-US" sz="2200"/>
              <a:t>Are there any hurdles or obstacles you might need to anticipate?</a:t>
            </a:r>
            <a:endParaRPr sz="2200"/>
          </a:p>
          <a:p>
            <a:pPr indent="0" lvl="0" marL="0" rtl="0" algn="l">
              <a:lnSpc>
                <a:spcPct val="100000"/>
              </a:lnSpc>
              <a:spcBef>
                <a:spcPts val="360"/>
              </a:spcBef>
              <a:spcAft>
                <a:spcPts val="0"/>
              </a:spcAft>
              <a:buNone/>
            </a:pPr>
            <a:r>
              <a:t/>
            </a:r>
            <a:endParaRPr sz="2200"/>
          </a:p>
          <a:p>
            <a:pPr indent="0" lvl="0" marL="0" rtl="0" algn="l">
              <a:lnSpc>
                <a:spcPct val="100000"/>
              </a:lnSpc>
              <a:spcBef>
                <a:spcPts val="360"/>
              </a:spcBef>
              <a:spcAft>
                <a:spcPts val="0"/>
              </a:spcAft>
              <a:buNone/>
            </a:pPr>
            <a:r>
              <a:t/>
            </a:r>
            <a:endParaRPr sz="2200"/>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181" name="Google Shape;2181;p233"/>
          <p:cNvSpPr txBox="1"/>
          <p:nvPr>
            <p:ph type="title"/>
          </p:nvPr>
        </p:nvSpPr>
        <p:spPr>
          <a:xfrm>
            <a:off x="838200" y="7937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Make a Plan!</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US" sz="3000"/>
              <a:t>GLOBE Connections</a:t>
            </a:r>
            <a:endParaRPr sz="3000"/>
          </a:p>
        </p:txBody>
      </p:sp>
      <p:sp>
        <p:nvSpPr>
          <p:cNvPr id="2182" name="Google Shape;2182;p233"/>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183" name="Google Shape;2183;p233"/>
          <p:cNvPicPr preferRelativeResize="0"/>
          <p:nvPr/>
        </p:nvPicPr>
        <p:blipFill rotWithShape="1">
          <a:blip r:embed="rId3">
            <a:alphaModFix/>
          </a:blip>
          <a:srcRect b="0" l="0" r="0" t="29795"/>
          <a:stretch/>
        </p:blipFill>
        <p:spPr>
          <a:xfrm>
            <a:off x="659550" y="1308225"/>
            <a:ext cx="4149799" cy="582700"/>
          </a:xfrm>
          <a:prstGeom prst="rect">
            <a:avLst/>
          </a:prstGeom>
          <a:noFill/>
          <a:ln>
            <a:noFill/>
          </a:ln>
        </p:spPr>
      </p:pic>
      <p:pic>
        <p:nvPicPr>
          <p:cNvPr id="2184" name="Google Shape;2184;p233"/>
          <p:cNvPicPr preferRelativeResize="0"/>
          <p:nvPr/>
        </p:nvPicPr>
        <p:blipFill>
          <a:blip r:embed="rId4">
            <a:alphaModFix/>
          </a:blip>
          <a:stretch>
            <a:fillRect/>
          </a:stretch>
        </p:blipFill>
        <p:spPr>
          <a:xfrm>
            <a:off x="8283650" y="338925"/>
            <a:ext cx="2744750" cy="36596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8" name="Shape 2188"/>
        <p:cNvGrpSpPr/>
        <p:nvPr/>
      </p:nvGrpSpPr>
      <p:grpSpPr>
        <a:xfrm>
          <a:off x="0" y="0"/>
          <a:ext cx="0" cy="0"/>
          <a:chOff x="0" y="0"/>
          <a:chExt cx="0" cy="0"/>
        </a:xfrm>
      </p:grpSpPr>
      <p:sp>
        <p:nvSpPr>
          <p:cNvPr id="2189" name="Google Shape;2189;p2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Pre-assessment built in to Lesson 1 (Anchor activity)</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Summative assessment for each Learning Sequence (3)</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Overall assessment for the entire unit</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Formative assessments built in throughout the curriculum</a:t>
            </a:r>
            <a:endParaRPr sz="2400"/>
          </a:p>
          <a:p>
            <a:pPr indent="-381000" lvl="2" marL="1371600" rtl="0" algn="l">
              <a:lnSpc>
                <a:spcPct val="100000"/>
              </a:lnSpc>
              <a:spcBef>
                <a:spcPts val="0"/>
              </a:spcBef>
              <a:spcAft>
                <a:spcPts val="0"/>
              </a:spcAft>
              <a:buSzPts val="2400"/>
              <a:buChar char="•"/>
            </a:pPr>
            <a:r>
              <a:rPr lang="en-US" sz="2400"/>
              <a:t>exit tickets, student models, discussions, driving question board</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190" name="Google Shape;2190;p234"/>
          <p:cNvSpPr txBox="1"/>
          <p:nvPr>
            <p:ph type="title"/>
          </p:nvPr>
        </p:nvSpPr>
        <p:spPr>
          <a:xfrm>
            <a:off x="2351925" y="365125"/>
            <a:ext cx="9002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Assessments</a:t>
            </a:r>
            <a:endParaRPr/>
          </a:p>
        </p:txBody>
      </p:sp>
      <p:pic>
        <p:nvPicPr>
          <p:cNvPr id="2191" name="Google Shape;2191;p234"/>
          <p:cNvPicPr preferRelativeResize="0"/>
          <p:nvPr/>
        </p:nvPicPr>
        <p:blipFill>
          <a:blip r:embed="rId3">
            <a:alphaModFix/>
          </a:blip>
          <a:stretch>
            <a:fillRect/>
          </a:stretch>
        </p:blipFill>
        <p:spPr>
          <a:xfrm>
            <a:off x="1129099" y="423274"/>
            <a:ext cx="1222825" cy="1222825"/>
          </a:xfrm>
          <a:prstGeom prst="rect">
            <a:avLst/>
          </a:prstGeom>
          <a:noFill/>
          <a:ln>
            <a:noFill/>
          </a:ln>
        </p:spPr>
      </p:pic>
      <p:sp>
        <p:nvSpPr>
          <p:cNvPr id="2192" name="Google Shape;2192;p234"/>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7" name="Shape 2197"/>
        <p:cNvGrpSpPr/>
        <p:nvPr/>
      </p:nvGrpSpPr>
      <p:grpSpPr>
        <a:xfrm>
          <a:off x="0" y="0"/>
          <a:ext cx="0" cy="0"/>
          <a:chOff x="0" y="0"/>
          <a:chExt cx="0" cy="0"/>
        </a:xfrm>
      </p:grpSpPr>
      <p:pic>
        <p:nvPicPr>
          <p:cNvPr id="2198" name="Google Shape;2198;p235"/>
          <p:cNvPicPr preferRelativeResize="0"/>
          <p:nvPr/>
        </p:nvPicPr>
        <p:blipFill>
          <a:blip r:embed="rId3">
            <a:alphaModFix/>
          </a:blip>
          <a:stretch>
            <a:fillRect/>
          </a:stretch>
        </p:blipFill>
        <p:spPr>
          <a:xfrm>
            <a:off x="3551025" y="-533400"/>
            <a:ext cx="8793376" cy="5862251"/>
          </a:xfrm>
          <a:prstGeom prst="rect">
            <a:avLst/>
          </a:prstGeom>
          <a:noFill/>
          <a:ln>
            <a:noFill/>
          </a:ln>
        </p:spPr>
      </p:pic>
      <p:sp>
        <p:nvSpPr>
          <p:cNvPr id="2199" name="Google Shape;2199;p235"/>
          <p:cNvSpPr txBox="1"/>
          <p:nvPr>
            <p:ph type="title"/>
          </p:nvPr>
        </p:nvSpPr>
        <p:spPr>
          <a:xfrm>
            <a:off x="776925" y="2270125"/>
            <a:ext cx="8166900" cy="5218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How do I find more </a:t>
            </a:r>
            <a:endParaRPr/>
          </a:p>
          <a:p>
            <a:pPr indent="0" lvl="0" marL="0" rtl="0" algn="l">
              <a:spcBef>
                <a:spcPts val="0"/>
              </a:spcBef>
              <a:spcAft>
                <a:spcPts val="0"/>
              </a:spcAft>
              <a:buNone/>
            </a:pPr>
            <a:r>
              <a:rPr lang="en-US"/>
              <a:t>GLOBE Weather resources?</a:t>
            </a:r>
            <a:endParaRPr/>
          </a:p>
        </p:txBody>
      </p:sp>
      <p:pic>
        <p:nvPicPr>
          <p:cNvPr id="2200" name="Google Shape;2200;p235"/>
          <p:cNvPicPr preferRelativeResize="0"/>
          <p:nvPr/>
        </p:nvPicPr>
        <p:blipFill>
          <a:blip r:embed="rId4">
            <a:alphaModFix/>
          </a:blip>
          <a:stretch>
            <a:fillRect/>
          </a:stretch>
        </p:blipFill>
        <p:spPr>
          <a:xfrm>
            <a:off x="1143000" y="381000"/>
            <a:ext cx="4759400" cy="3966174"/>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4" name="Shape 2204"/>
        <p:cNvGrpSpPr/>
        <p:nvPr/>
      </p:nvGrpSpPr>
      <p:grpSpPr>
        <a:xfrm>
          <a:off x="0" y="0"/>
          <a:ext cx="0" cy="0"/>
          <a:chOff x="0" y="0"/>
          <a:chExt cx="0" cy="0"/>
        </a:xfrm>
      </p:grpSpPr>
      <p:sp>
        <p:nvSpPr>
          <p:cNvPr id="2205" name="Google Shape;2205;p236"/>
          <p:cNvSpPr txBox="1"/>
          <p:nvPr/>
        </p:nvSpPr>
        <p:spPr>
          <a:xfrm>
            <a:off x="526200" y="6235425"/>
            <a:ext cx="6117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888888"/>
                </a:solidFill>
                <a:latin typeface="Open Sans"/>
                <a:ea typeface="Open Sans"/>
                <a:cs typeface="Open Sans"/>
                <a:sym typeface="Open Sans"/>
              </a:rPr>
              <a:t>© 2019 University Corporation for Atmospheric Research. All Rights Reserved </a:t>
            </a:r>
            <a:endParaRPr sz="1100">
              <a:solidFill>
                <a:srgbClr val="888888"/>
              </a:solidFill>
              <a:latin typeface="Open Sans"/>
              <a:ea typeface="Open Sans"/>
              <a:cs typeface="Open Sans"/>
              <a:sym typeface="Open Sans"/>
            </a:endParaRPr>
          </a:p>
        </p:txBody>
      </p:sp>
      <p:pic>
        <p:nvPicPr>
          <p:cNvPr id="2206" name="Google Shape;2206;p236"/>
          <p:cNvPicPr preferRelativeResize="0"/>
          <p:nvPr/>
        </p:nvPicPr>
        <p:blipFill>
          <a:blip r:embed="rId3">
            <a:alphaModFix/>
          </a:blip>
          <a:stretch>
            <a:fillRect/>
          </a:stretch>
        </p:blipFill>
        <p:spPr>
          <a:xfrm>
            <a:off x="1908933" y="493600"/>
            <a:ext cx="8366902" cy="5587500"/>
          </a:xfrm>
          <a:prstGeom prst="rect">
            <a:avLst/>
          </a:prstGeom>
          <a:noFill/>
          <a:ln>
            <a:noFill/>
          </a:ln>
          <a:effectLst>
            <a:outerShdw blurRad="57150" rotWithShape="0" algn="bl" dir="5400000" dist="19050">
              <a:srgbClr val="000000">
                <a:alpha val="50000"/>
              </a:srgbClr>
            </a:outerShdw>
          </a:effectLst>
        </p:spPr>
      </p:pic>
      <p:sp>
        <p:nvSpPr>
          <p:cNvPr id="2207" name="Google Shape;2207;p236"/>
          <p:cNvSpPr/>
          <p:nvPr/>
        </p:nvSpPr>
        <p:spPr>
          <a:xfrm>
            <a:off x="1626000" y="4689233"/>
            <a:ext cx="4673100" cy="800400"/>
          </a:xfrm>
          <a:prstGeom prst="ellipse">
            <a:avLst/>
          </a:prstGeom>
          <a:noFill/>
          <a:ln cap="flat" cmpd="sng" w="762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7"/>
                                        </p:tgtEl>
                                        <p:attrNameLst>
                                          <p:attrName>style.visibility</p:attrName>
                                        </p:attrNameLst>
                                      </p:cBhvr>
                                      <p:to>
                                        <p:strVal val="visible"/>
                                      </p:to>
                                    </p:set>
                                    <p:anim calcmode="lin" valueType="num">
                                      <p:cBhvr additive="base">
                                        <p:cTn dur="1000"/>
                                        <p:tgtEl>
                                          <p:spTgt spid="22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93"/>
          <p:cNvSpPr txBox="1"/>
          <p:nvPr>
            <p:ph type="title"/>
          </p:nvPr>
        </p:nvSpPr>
        <p:spPr>
          <a:xfrm>
            <a:off x="2145400" y="1365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54" name="Google Shape;754;p93"/>
          <p:cNvSpPr txBox="1"/>
          <p:nvPr>
            <p:ph idx="1" type="body"/>
          </p:nvPr>
        </p:nvSpPr>
        <p:spPr>
          <a:xfrm>
            <a:off x="2374000" y="1192525"/>
            <a:ext cx="9440400" cy="61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3:</a:t>
            </a:r>
            <a:r>
              <a:rPr b="1" lang="en-US" sz="2700">
                <a:solidFill>
                  <a:schemeClr val="dk1"/>
                </a:solidFill>
              </a:rPr>
              <a:t> </a:t>
            </a:r>
            <a:r>
              <a:rPr b="1" lang="en-US" sz="2700"/>
              <a:t>Represent what you know about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755" name="Google Shape;755;p9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56" name="Google Shape;756;p93"/>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757" name="Google Shape;757;p93"/>
          <p:cNvPicPr preferRelativeResize="0"/>
          <p:nvPr/>
        </p:nvPicPr>
        <p:blipFill>
          <a:blip r:embed="rId4">
            <a:alphaModFix/>
          </a:blip>
          <a:stretch>
            <a:fillRect/>
          </a:stretch>
        </p:blipFill>
        <p:spPr>
          <a:xfrm>
            <a:off x="967900" y="2065575"/>
            <a:ext cx="7327425" cy="4119750"/>
          </a:xfrm>
          <a:prstGeom prst="rect">
            <a:avLst/>
          </a:prstGeom>
          <a:noFill/>
          <a:ln>
            <a:noFill/>
          </a:ln>
          <a:effectLst>
            <a:outerShdw blurRad="57150" rotWithShape="0" algn="bl" dir="5400000" dist="19050">
              <a:srgbClr val="000000">
                <a:alpha val="50000"/>
              </a:srgbClr>
            </a:outerShdw>
          </a:effectLst>
        </p:spPr>
      </p:pic>
      <p:sp>
        <p:nvSpPr>
          <p:cNvPr id="758" name="Google Shape;758;p93"/>
          <p:cNvSpPr txBox="1"/>
          <p:nvPr>
            <p:ph idx="1" type="body"/>
          </p:nvPr>
        </p:nvSpPr>
        <p:spPr>
          <a:xfrm>
            <a:off x="8585900" y="3179425"/>
            <a:ext cx="31293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i="1" lang="en-US"/>
              <a:t>What caused the rain in the Colorado storm?</a:t>
            </a:r>
            <a:endParaRPr i="1"/>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1" name="Shape 2211"/>
        <p:cNvGrpSpPr/>
        <p:nvPr/>
      </p:nvGrpSpPr>
      <p:grpSpPr>
        <a:xfrm>
          <a:off x="0" y="0"/>
          <a:ext cx="0" cy="0"/>
          <a:chOff x="0" y="0"/>
          <a:chExt cx="0" cy="0"/>
        </a:xfrm>
      </p:grpSpPr>
      <p:sp>
        <p:nvSpPr>
          <p:cNvPr id="2212" name="Google Shape;2212;p237"/>
          <p:cNvSpPr txBox="1"/>
          <p:nvPr>
            <p:ph type="title"/>
          </p:nvPr>
        </p:nvSpPr>
        <p:spPr>
          <a:xfrm>
            <a:off x="4870033" y="365133"/>
            <a:ext cx="6483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u="sng">
                <a:solidFill>
                  <a:schemeClr val="hlink"/>
                </a:solidFill>
                <a:latin typeface="Montserrat SemiBold"/>
                <a:ea typeface="Montserrat SemiBold"/>
                <a:cs typeface="Montserrat SemiBold"/>
                <a:sym typeface="Montserrat SemiBold"/>
                <a:hlinkClick r:id="rId3"/>
              </a:rPr>
              <a:t>globeweathercurriculum.org</a:t>
            </a:r>
            <a:endParaRPr sz="3200">
              <a:latin typeface="Montserrat SemiBold"/>
              <a:ea typeface="Montserrat SemiBold"/>
              <a:cs typeface="Montserrat SemiBold"/>
              <a:sym typeface="Montserrat SemiBold"/>
            </a:endParaRPr>
          </a:p>
        </p:txBody>
      </p:sp>
      <p:pic>
        <p:nvPicPr>
          <p:cNvPr id="2213" name="Google Shape;2213;p237"/>
          <p:cNvPicPr preferRelativeResize="0"/>
          <p:nvPr/>
        </p:nvPicPr>
        <p:blipFill rotWithShape="1">
          <a:blip r:embed="rId4">
            <a:alphaModFix/>
          </a:blip>
          <a:srcRect b="8616" l="35954" r="37094" t="9783"/>
          <a:stretch/>
        </p:blipFill>
        <p:spPr>
          <a:xfrm>
            <a:off x="465300" y="288717"/>
            <a:ext cx="3829435" cy="6280568"/>
          </a:xfrm>
          <a:prstGeom prst="rect">
            <a:avLst/>
          </a:prstGeom>
          <a:noFill/>
          <a:ln>
            <a:noFill/>
          </a:ln>
        </p:spPr>
      </p:pic>
      <p:sp>
        <p:nvSpPr>
          <p:cNvPr id="2214" name="Google Shape;2214;p237"/>
          <p:cNvSpPr/>
          <p:nvPr/>
        </p:nvSpPr>
        <p:spPr>
          <a:xfrm>
            <a:off x="606368" y="4769670"/>
            <a:ext cx="1154700" cy="3507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5" name="Google Shape;2215;p237"/>
          <p:cNvSpPr/>
          <p:nvPr/>
        </p:nvSpPr>
        <p:spPr>
          <a:xfrm>
            <a:off x="1290740" y="2000740"/>
            <a:ext cx="1154700" cy="23541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6" name="Google Shape;2216;p237"/>
          <p:cNvSpPr/>
          <p:nvPr/>
        </p:nvSpPr>
        <p:spPr>
          <a:xfrm rot="6744909">
            <a:off x="3273963" y="844014"/>
            <a:ext cx="988160" cy="329817"/>
          </a:xfrm>
          <a:prstGeom prst="leftArrow">
            <a:avLst>
              <a:gd fmla="val 50000" name="adj1"/>
              <a:gd fmla="val 50000" name="adj2"/>
            </a:avLst>
          </a:prstGeom>
          <a:solidFill>
            <a:srgbClr val="FFFF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17" name="Google Shape;2217;p237"/>
          <p:cNvPicPr preferRelativeResize="0"/>
          <p:nvPr/>
        </p:nvPicPr>
        <p:blipFill rotWithShape="1">
          <a:blip r:embed="rId5">
            <a:alphaModFix/>
          </a:blip>
          <a:srcRect b="5901" l="31446" r="32520" t="10036"/>
          <a:stretch/>
        </p:blipFill>
        <p:spPr>
          <a:xfrm>
            <a:off x="5726267" y="187133"/>
            <a:ext cx="5118034" cy="6467666"/>
          </a:xfrm>
          <a:prstGeom prst="rect">
            <a:avLst/>
          </a:prstGeom>
          <a:noFill/>
          <a:ln>
            <a:noFill/>
          </a:ln>
        </p:spPr>
      </p:pic>
      <p:sp>
        <p:nvSpPr>
          <p:cNvPr id="2218" name="Google Shape;2218;p237"/>
          <p:cNvSpPr txBox="1"/>
          <p:nvPr>
            <p:ph idx="1" type="body"/>
          </p:nvPr>
        </p:nvSpPr>
        <p:spPr>
          <a:xfrm>
            <a:off x="4870233" y="1825633"/>
            <a:ext cx="6483600" cy="43512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GLOBE Weather Home page</a:t>
            </a:r>
            <a:endParaRPr/>
          </a:p>
          <a:p>
            <a:pPr indent="-425450" lvl="0" marL="609600" rtl="0" algn="l">
              <a:lnSpc>
                <a:spcPct val="115000"/>
              </a:lnSpc>
              <a:spcBef>
                <a:spcPts val="1100"/>
              </a:spcBef>
              <a:spcAft>
                <a:spcPts val="0"/>
              </a:spcAft>
              <a:buSzPts val="1900"/>
              <a:buChar char="•"/>
            </a:pPr>
            <a:r>
              <a:rPr lang="en-US"/>
              <a:t>Overview of curriculum</a:t>
            </a:r>
            <a:endParaRPr/>
          </a:p>
          <a:p>
            <a:pPr indent="-425450" lvl="0" marL="609600" rtl="0" algn="l">
              <a:lnSpc>
                <a:spcPct val="115000"/>
              </a:lnSpc>
              <a:spcBef>
                <a:spcPts val="0"/>
              </a:spcBef>
              <a:spcAft>
                <a:spcPts val="0"/>
              </a:spcAft>
              <a:buSzPts val="1900"/>
              <a:buChar char="•"/>
            </a:pPr>
            <a:r>
              <a:rPr lang="en-US"/>
              <a:t>Testimonials</a:t>
            </a:r>
            <a:endParaRPr/>
          </a:p>
          <a:p>
            <a:pPr indent="-425450" lvl="0" marL="609600" rtl="0" algn="l">
              <a:lnSpc>
                <a:spcPct val="115000"/>
              </a:lnSpc>
              <a:spcBef>
                <a:spcPts val="0"/>
              </a:spcBef>
              <a:spcAft>
                <a:spcPts val="0"/>
              </a:spcAft>
              <a:buSzPts val="1900"/>
              <a:buChar char="•"/>
            </a:pPr>
            <a:r>
              <a:rPr lang="en-US"/>
              <a:t>Download the entire curriculum as one PDF</a:t>
            </a:r>
            <a:endParaRPr/>
          </a:p>
          <a:p>
            <a:pPr indent="-425450" lvl="0" marL="609600" rtl="0" algn="l">
              <a:lnSpc>
                <a:spcPct val="115000"/>
              </a:lnSpc>
              <a:spcBef>
                <a:spcPts val="0"/>
              </a:spcBef>
              <a:spcAft>
                <a:spcPts val="0"/>
              </a:spcAft>
              <a:buSzPts val="1900"/>
              <a:buChar char="•"/>
            </a:pPr>
            <a:r>
              <a:rPr lang="en-US"/>
              <a:t>Table of Contents</a:t>
            </a:r>
            <a:endParaRPr/>
          </a:p>
        </p:txBody>
      </p:sp>
      <p:sp>
        <p:nvSpPr>
          <p:cNvPr id="2219" name="Google Shape;2219;p237"/>
          <p:cNvSpPr/>
          <p:nvPr/>
        </p:nvSpPr>
        <p:spPr>
          <a:xfrm rot="-1838678">
            <a:off x="1788258" y="3716241"/>
            <a:ext cx="3362488" cy="256224"/>
          </a:xfrm>
          <a:prstGeom prst="leftArrow">
            <a:avLst>
              <a:gd fmla="val 50000" name="adj1"/>
              <a:gd fmla="val 50000" name="adj2"/>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0" name="Google Shape;2220;p237"/>
          <p:cNvSpPr/>
          <p:nvPr/>
        </p:nvSpPr>
        <p:spPr>
          <a:xfrm rot="-1838947">
            <a:off x="1977885" y="4508052"/>
            <a:ext cx="3185497" cy="256224"/>
          </a:xfrm>
          <a:prstGeom prst="leftArrow">
            <a:avLst>
              <a:gd fmla="val 50000" name="adj1"/>
              <a:gd fmla="val 50000" name="adj2"/>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2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17"/>
                                        </p:tgtEl>
                                        <p:attrNameLst>
                                          <p:attrName>style.visibility</p:attrName>
                                        </p:attrNameLst>
                                      </p:cBhvr>
                                      <p:to>
                                        <p:strVal val="visible"/>
                                      </p:to>
                                    </p:set>
                                    <p:anim calcmode="lin" valueType="num">
                                      <p:cBhvr additive="base">
                                        <p:cTn dur="1000"/>
                                        <p:tgtEl>
                                          <p:spTgt spid="2217"/>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2212"/>
                                        </p:tgtEl>
                                        <p:attrNameLst>
                                          <p:attrName>ppt_x</p:attrName>
                                        </p:attrNameLst>
                                      </p:cBhvr>
                                      <p:tavLst>
                                        <p:tav fmla="" tm="0">
                                          <p:val>
                                            <p:strVal val="#ppt_x"/>
                                          </p:val>
                                        </p:tav>
                                        <p:tav fmla="" tm="100000">
                                          <p:val>
                                            <p:strVal val="#ppt_x+1"/>
                                          </p:val>
                                        </p:tav>
                                      </p:tavLst>
                                    </p:anim>
                                    <p:set>
                                      <p:cBhvr>
                                        <p:cTn dur="1" fill="hold">
                                          <p:stCondLst>
                                            <p:cond delay="1000"/>
                                          </p:stCondLst>
                                        </p:cTn>
                                        <p:tgtEl>
                                          <p:spTgt spid="2212"/>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2218"/>
                                        </p:tgtEl>
                                        <p:attrNameLst>
                                          <p:attrName>ppt_x</p:attrName>
                                        </p:attrNameLst>
                                      </p:cBhvr>
                                      <p:tavLst>
                                        <p:tav fmla="" tm="0">
                                          <p:val>
                                            <p:strVal val="#ppt_x"/>
                                          </p:val>
                                        </p:tav>
                                        <p:tav fmla="" tm="100000">
                                          <p:val>
                                            <p:strVal val="#ppt_x+1"/>
                                          </p:val>
                                        </p:tav>
                                      </p:tavLst>
                                    </p:anim>
                                    <p:set>
                                      <p:cBhvr>
                                        <p:cTn dur="1" fill="hold">
                                          <p:stCondLst>
                                            <p:cond delay="1000"/>
                                          </p:stCondLst>
                                        </p:cTn>
                                        <p:tgtEl>
                                          <p:spTgt spid="22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4" name="Shape 2224"/>
        <p:cNvGrpSpPr/>
        <p:nvPr/>
      </p:nvGrpSpPr>
      <p:grpSpPr>
        <a:xfrm>
          <a:off x="0" y="0"/>
          <a:ext cx="0" cy="0"/>
          <a:chOff x="0" y="0"/>
          <a:chExt cx="0" cy="0"/>
        </a:xfrm>
      </p:grpSpPr>
      <p:sp>
        <p:nvSpPr>
          <p:cNvPr id="2225" name="Google Shape;2225;p23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2226" name="Google Shape;2226;p238"/>
          <p:cNvPicPr preferRelativeResize="0"/>
          <p:nvPr/>
        </p:nvPicPr>
        <p:blipFill rotWithShape="1">
          <a:blip r:embed="rId3">
            <a:alphaModFix/>
          </a:blip>
          <a:srcRect b="0" l="32043" r="33096" t="15023"/>
          <a:stretch/>
        </p:blipFill>
        <p:spPr>
          <a:xfrm>
            <a:off x="266133" y="365133"/>
            <a:ext cx="4802016" cy="6340467"/>
          </a:xfrm>
          <a:prstGeom prst="rect">
            <a:avLst/>
          </a:prstGeom>
          <a:noFill/>
          <a:ln>
            <a:noFill/>
          </a:ln>
        </p:spPr>
      </p:pic>
      <p:pic>
        <p:nvPicPr>
          <p:cNvPr id="2227" name="Google Shape;2227;p238"/>
          <p:cNvPicPr preferRelativeResize="0"/>
          <p:nvPr/>
        </p:nvPicPr>
        <p:blipFill rotWithShape="1">
          <a:blip r:embed="rId4">
            <a:alphaModFix/>
          </a:blip>
          <a:srcRect b="-1159" l="30500" r="32791" t="19506"/>
          <a:stretch/>
        </p:blipFill>
        <p:spPr>
          <a:xfrm>
            <a:off x="6400400" y="-93733"/>
            <a:ext cx="5819563" cy="7011833"/>
          </a:xfrm>
          <a:prstGeom prst="rect">
            <a:avLst/>
          </a:prstGeom>
          <a:noFill/>
          <a:ln>
            <a:noFill/>
          </a:ln>
        </p:spPr>
      </p:pic>
      <p:sp>
        <p:nvSpPr>
          <p:cNvPr id="2228" name="Google Shape;2228;p238"/>
          <p:cNvSpPr/>
          <p:nvPr/>
        </p:nvSpPr>
        <p:spPr>
          <a:xfrm rot="-883575">
            <a:off x="1094504" y="2602723"/>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9" name="Google Shape;2229;p238"/>
          <p:cNvSpPr/>
          <p:nvPr/>
        </p:nvSpPr>
        <p:spPr>
          <a:xfrm rot="-883575">
            <a:off x="2041795" y="3102222"/>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0" name="Google Shape;2230;p238"/>
          <p:cNvSpPr/>
          <p:nvPr/>
        </p:nvSpPr>
        <p:spPr>
          <a:xfrm rot="-883575">
            <a:off x="1094504" y="3603192"/>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1" name="Google Shape;2231;p238"/>
          <p:cNvSpPr/>
          <p:nvPr/>
        </p:nvSpPr>
        <p:spPr>
          <a:xfrm rot="-883575">
            <a:off x="1543046" y="4132097"/>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2" name="Google Shape;2232;p238"/>
          <p:cNvSpPr/>
          <p:nvPr/>
        </p:nvSpPr>
        <p:spPr>
          <a:xfrm rot="-883575">
            <a:off x="1301398" y="4661001"/>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3" name="Google Shape;2233;p238"/>
          <p:cNvSpPr/>
          <p:nvPr/>
        </p:nvSpPr>
        <p:spPr>
          <a:xfrm rot="-883575">
            <a:off x="2127881" y="5393577"/>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4" name="Google Shape;2234;p238"/>
          <p:cNvSpPr txBox="1"/>
          <p:nvPr>
            <p:ph idx="1" type="body"/>
          </p:nvPr>
        </p:nvSpPr>
        <p:spPr>
          <a:xfrm>
            <a:off x="5808067" y="888500"/>
            <a:ext cx="5890500" cy="52884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Each section of the curriculum has its own webpage with:</a:t>
            </a:r>
            <a:endParaRPr/>
          </a:p>
          <a:p>
            <a:pPr indent="-425450" lvl="0" marL="609600" rtl="0" algn="l">
              <a:lnSpc>
                <a:spcPct val="115000"/>
              </a:lnSpc>
              <a:spcBef>
                <a:spcPts val="1100"/>
              </a:spcBef>
              <a:spcAft>
                <a:spcPts val="0"/>
              </a:spcAft>
              <a:buSzPts val="1900"/>
              <a:buChar char="•"/>
            </a:pPr>
            <a:r>
              <a:rPr lang="en-US"/>
              <a:t>Resources</a:t>
            </a:r>
            <a:endParaRPr/>
          </a:p>
          <a:p>
            <a:pPr indent="-425450" lvl="1" marL="1219200" rtl="0" algn="l">
              <a:lnSpc>
                <a:spcPct val="115000"/>
              </a:lnSpc>
              <a:spcBef>
                <a:spcPts val="0"/>
              </a:spcBef>
              <a:spcAft>
                <a:spcPts val="0"/>
              </a:spcAft>
              <a:buSzPts val="1900"/>
              <a:buChar char="•"/>
            </a:pPr>
            <a:r>
              <a:rPr lang="en-US"/>
              <a:t>Teacher Guide</a:t>
            </a:r>
            <a:endParaRPr/>
          </a:p>
          <a:p>
            <a:pPr indent="-425450" lvl="1" marL="1219200" rtl="0" algn="l">
              <a:lnSpc>
                <a:spcPct val="115000"/>
              </a:lnSpc>
              <a:spcBef>
                <a:spcPts val="0"/>
              </a:spcBef>
              <a:spcAft>
                <a:spcPts val="0"/>
              </a:spcAft>
              <a:buSzPts val="1900"/>
              <a:buChar char="•"/>
            </a:pPr>
            <a:r>
              <a:rPr lang="en-US"/>
              <a:t>All Activity Sheets for Lessons</a:t>
            </a:r>
            <a:endParaRPr/>
          </a:p>
          <a:p>
            <a:pPr indent="-425450" lvl="1" marL="1219200" rtl="0" algn="l">
              <a:lnSpc>
                <a:spcPct val="115000"/>
              </a:lnSpc>
              <a:spcBef>
                <a:spcPts val="0"/>
              </a:spcBef>
              <a:spcAft>
                <a:spcPts val="0"/>
              </a:spcAft>
              <a:buSzPts val="1900"/>
              <a:buChar char="•"/>
            </a:pPr>
            <a:r>
              <a:rPr lang="en-US"/>
              <a:t>Powerpoints</a:t>
            </a:r>
            <a:endParaRPr/>
          </a:p>
          <a:p>
            <a:pPr indent="-425450" lvl="1" marL="1219200" rtl="0" algn="l">
              <a:lnSpc>
                <a:spcPct val="115000"/>
              </a:lnSpc>
              <a:spcBef>
                <a:spcPts val="0"/>
              </a:spcBef>
              <a:spcAft>
                <a:spcPts val="0"/>
              </a:spcAft>
              <a:buSzPts val="1900"/>
              <a:buChar char="•"/>
            </a:pPr>
            <a:r>
              <a:rPr lang="en-US"/>
              <a:t>Assessments</a:t>
            </a:r>
            <a:endParaRPr/>
          </a:p>
          <a:p>
            <a:pPr indent="-425450" lvl="1" marL="1219200" rtl="0" algn="l">
              <a:lnSpc>
                <a:spcPct val="115000"/>
              </a:lnSpc>
              <a:spcBef>
                <a:spcPts val="0"/>
              </a:spcBef>
              <a:spcAft>
                <a:spcPts val="0"/>
              </a:spcAft>
              <a:buSzPts val="1900"/>
              <a:buChar char="•"/>
            </a:pPr>
            <a:r>
              <a:rPr lang="en-US"/>
              <a:t>GLOBE Connections</a:t>
            </a:r>
            <a:endParaRPr/>
          </a:p>
          <a:p>
            <a:pPr indent="-425450" lvl="0" marL="609600" rtl="0" algn="l">
              <a:lnSpc>
                <a:spcPct val="115000"/>
              </a:lnSpc>
              <a:spcBef>
                <a:spcPts val="0"/>
              </a:spcBef>
              <a:spcAft>
                <a:spcPts val="0"/>
              </a:spcAft>
              <a:buSzPts val="1900"/>
              <a:buChar char="•"/>
            </a:pPr>
            <a:r>
              <a:rPr lang="en-US"/>
              <a:t>Background Content</a:t>
            </a:r>
            <a:endParaRPr/>
          </a:p>
          <a:p>
            <a:pPr indent="-425450" lvl="0" marL="609600" rtl="0" algn="l">
              <a:lnSpc>
                <a:spcPct val="115000"/>
              </a:lnSpc>
              <a:spcBef>
                <a:spcPts val="0"/>
              </a:spcBef>
              <a:spcAft>
                <a:spcPts val="0"/>
              </a:spcAft>
              <a:buSzPts val="1900"/>
              <a:buChar char="•"/>
            </a:pPr>
            <a:r>
              <a:rPr lang="en-US"/>
              <a:t>Lesson Resources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2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2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3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3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23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233"/>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2227"/>
                                        </p:tgtEl>
                                        <p:attrNameLst>
                                          <p:attrName>style.visibility</p:attrName>
                                        </p:attrNameLst>
                                      </p:cBhvr>
                                      <p:to>
                                        <p:strVal val="visible"/>
                                      </p:to>
                                    </p:set>
                                    <p:anim calcmode="lin" valueType="num">
                                      <p:cBhvr additive="base">
                                        <p:cTn dur="1000"/>
                                        <p:tgtEl>
                                          <p:spTgt spid="2227"/>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2234"/>
                                        </p:tgtEl>
                                        <p:attrNameLst>
                                          <p:attrName>ppt_x</p:attrName>
                                        </p:attrNameLst>
                                      </p:cBhvr>
                                      <p:tavLst>
                                        <p:tav fmla="" tm="0">
                                          <p:val>
                                            <p:strVal val="#ppt_x"/>
                                          </p:val>
                                        </p:tav>
                                        <p:tav fmla="" tm="100000">
                                          <p:val>
                                            <p:strVal val="#ppt_x+1"/>
                                          </p:val>
                                        </p:tav>
                                      </p:tavLst>
                                    </p:anim>
                                    <p:set>
                                      <p:cBhvr>
                                        <p:cTn dur="1" fill="hold">
                                          <p:stCondLst>
                                            <p:cond delay="1000"/>
                                          </p:stCondLst>
                                        </p:cTn>
                                        <p:tgtEl>
                                          <p:spTgt spid="2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9" name="Shape 2239"/>
        <p:cNvGrpSpPr/>
        <p:nvPr/>
      </p:nvGrpSpPr>
      <p:grpSpPr>
        <a:xfrm>
          <a:off x="0" y="0"/>
          <a:ext cx="0" cy="0"/>
          <a:chOff x="0" y="0"/>
          <a:chExt cx="0" cy="0"/>
        </a:xfrm>
      </p:grpSpPr>
      <p:sp>
        <p:nvSpPr>
          <p:cNvPr id="2240" name="Google Shape;2240;p239"/>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241" name="Google Shape;2241;p239"/>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242" name="Google Shape;2242;p23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7" name="Shape 2247"/>
        <p:cNvGrpSpPr/>
        <p:nvPr/>
      </p:nvGrpSpPr>
      <p:grpSpPr>
        <a:xfrm>
          <a:off x="0" y="0"/>
          <a:ext cx="0" cy="0"/>
          <a:chOff x="0" y="0"/>
          <a:chExt cx="0" cy="0"/>
        </a:xfrm>
      </p:grpSpPr>
      <p:sp>
        <p:nvSpPr>
          <p:cNvPr id="2248" name="Google Shape;2248;p240"/>
          <p:cNvSpPr txBox="1"/>
          <p:nvPr>
            <p:ph type="title"/>
          </p:nvPr>
        </p:nvSpPr>
        <p:spPr>
          <a:xfrm>
            <a:off x="10604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We want your feedback!</a:t>
            </a:r>
            <a:endParaRPr/>
          </a:p>
        </p:txBody>
      </p:sp>
      <p:sp>
        <p:nvSpPr>
          <p:cNvPr id="2249" name="Google Shape;2249;p240"/>
          <p:cNvSpPr txBox="1"/>
          <p:nvPr>
            <p:ph idx="1" type="body"/>
          </p:nvPr>
        </p:nvSpPr>
        <p:spPr>
          <a:xfrm>
            <a:off x="14414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0" lang="en-US" sz="3600"/>
              <a:t>https://forms.gle/emxRmut6rz3RcCPN8</a:t>
            </a:r>
            <a:endParaRPr i="0" sz="3600"/>
          </a:p>
        </p:txBody>
      </p:sp>
      <p:pic>
        <p:nvPicPr>
          <p:cNvPr id="2250" name="Google Shape;2250;p240"/>
          <p:cNvPicPr preferRelativeResize="0"/>
          <p:nvPr/>
        </p:nvPicPr>
        <p:blipFill rotWithShape="1">
          <a:blip r:embed="rId3">
            <a:alphaModFix/>
          </a:blip>
          <a:srcRect b="39522" l="0" r="0" t="0"/>
          <a:stretch/>
        </p:blipFill>
        <p:spPr>
          <a:xfrm>
            <a:off x="2028105" y="359300"/>
            <a:ext cx="7861643" cy="2852699"/>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4" name="Shape 2254"/>
        <p:cNvGrpSpPr/>
        <p:nvPr/>
      </p:nvGrpSpPr>
      <p:grpSpPr>
        <a:xfrm>
          <a:off x="0" y="0"/>
          <a:ext cx="0" cy="0"/>
          <a:chOff x="0" y="0"/>
          <a:chExt cx="0" cy="0"/>
        </a:xfrm>
      </p:grpSpPr>
      <p:pic>
        <p:nvPicPr>
          <p:cNvPr id="2255" name="Google Shape;2255;p241"/>
          <p:cNvPicPr preferRelativeResize="0"/>
          <p:nvPr/>
        </p:nvPicPr>
        <p:blipFill>
          <a:blip r:embed="rId3">
            <a:alphaModFix/>
          </a:blip>
          <a:stretch>
            <a:fillRect/>
          </a:stretch>
        </p:blipFill>
        <p:spPr>
          <a:xfrm>
            <a:off x="-266700" y="-919400"/>
            <a:ext cx="12843925" cy="8566925"/>
          </a:xfrm>
          <a:prstGeom prst="rect">
            <a:avLst/>
          </a:prstGeom>
          <a:noFill/>
          <a:ln>
            <a:noFill/>
          </a:ln>
        </p:spPr>
      </p:pic>
      <p:sp>
        <p:nvSpPr>
          <p:cNvPr id="2256" name="Google Shape;2256;p24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257" name="Google Shape;2257;p24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258" name="Google Shape;2258;p241"/>
          <p:cNvSpPr txBox="1"/>
          <p:nvPr>
            <p:ph type="title"/>
          </p:nvPr>
        </p:nvSpPr>
        <p:spPr>
          <a:xfrm>
            <a:off x="0" y="2251925"/>
            <a:ext cx="121920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FFFFF"/>
                </a:solidFill>
              </a:rPr>
              <a:t>Thank You!</a:t>
            </a:r>
            <a:endParaRPr>
              <a:solidFill>
                <a:srgbClr val="FFFFFF"/>
              </a:solidFill>
            </a:endParaRPr>
          </a:p>
        </p:txBody>
      </p:sp>
      <p:sp>
        <p:nvSpPr>
          <p:cNvPr id="2259" name="Google Shape;2259;p241"/>
          <p:cNvSpPr txBox="1"/>
          <p:nvPr/>
        </p:nvSpPr>
        <p:spPr>
          <a:xfrm>
            <a:off x="8610600" y="6375300"/>
            <a:ext cx="32172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Open Sans"/>
                <a:ea typeface="Open Sans"/>
                <a:cs typeface="Open Sans"/>
                <a:sym typeface="Open Sans"/>
              </a:rPr>
              <a:t>Photo by Eliot Foust</a:t>
            </a:r>
            <a:endParaRPr>
              <a:solidFill>
                <a:srgbClr val="FFFF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6">
                                            <p:txEl>
                                              <p:pRg end="0" st="0"/>
                                            </p:txEl>
                                          </p:spTgt>
                                        </p:tgtEl>
                                        <p:attrNameLst>
                                          <p:attrName>style.visibility</p:attrName>
                                        </p:attrNameLst>
                                      </p:cBhvr>
                                      <p:to>
                                        <p:strVal val="visible"/>
                                      </p:to>
                                    </p:set>
                                    <p:animEffect filter="fade" transition="in">
                                      <p:cBhvr>
                                        <p:cTn dur="1000"/>
                                        <p:tgtEl>
                                          <p:spTgt spid="22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6">
                                            <p:txEl>
                                              <p:pRg end="1" st="1"/>
                                            </p:txEl>
                                          </p:spTgt>
                                        </p:tgtEl>
                                        <p:attrNameLst>
                                          <p:attrName>style.visibility</p:attrName>
                                        </p:attrNameLst>
                                      </p:cBhvr>
                                      <p:to>
                                        <p:strVal val="visible"/>
                                      </p:to>
                                    </p:set>
                                    <p:animEffect filter="fade" transition="in">
                                      <p:cBhvr>
                                        <p:cTn dur="1000"/>
                                        <p:tgtEl>
                                          <p:spTgt spid="22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6">
                                            <p:txEl>
                                              <p:pRg end="2" st="2"/>
                                            </p:txEl>
                                          </p:spTgt>
                                        </p:tgtEl>
                                        <p:attrNameLst>
                                          <p:attrName>style.visibility</p:attrName>
                                        </p:attrNameLst>
                                      </p:cBhvr>
                                      <p:to>
                                        <p:strVal val="visible"/>
                                      </p:to>
                                    </p:set>
                                    <p:animEffect filter="fade" transition="in">
                                      <p:cBhvr>
                                        <p:cTn dur="1000"/>
                                        <p:tgtEl>
                                          <p:spTgt spid="22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6">
                                            <p:txEl>
                                              <p:pRg end="3" st="3"/>
                                            </p:txEl>
                                          </p:spTgt>
                                        </p:tgtEl>
                                        <p:attrNameLst>
                                          <p:attrName>style.visibility</p:attrName>
                                        </p:attrNameLst>
                                      </p:cBhvr>
                                      <p:to>
                                        <p:strVal val="visible"/>
                                      </p:to>
                                    </p:set>
                                    <p:animEffect filter="fade" transition="in">
                                      <p:cBhvr>
                                        <p:cTn dur="1000"/>
                                        <p:tgtEl>
                                          <p:spTgt spid="22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9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Inquiry and Productive Talk</a:t>
            </a:r>
            <a:endParaRPr/>
          </a:p>
        </p:txBody>
      </p:sp>
      <p:sp>
        <p:nvSpPr>
          <p:cNvPr id="765" name="Google Shape;765;p9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For inquiry to work, students must engage in productive talk, or talk that extends our thinking.</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How can we support productive talk in our classrooms?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95"/>
          <p:cNvSpPr txBox="1"/>
          <p:nvPr>
            <p:ph type="title"/>
          </p:nvPr>
        </p:nvSpPr>
        <p:spPr>
          <a:xfrm>
            <a:off x="838200" y="1893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An alarming statistic!</a:t>
            </a:r>
            <a:endParaRPr/>
          </a:p>
        </p:txBody>
      </p:sp>
      <p:sp>
        <p:nvSpPr>
          <p:cNvPr id="772" name="Google Shape;772;p95"/>
          <p:cNvSpPr txBox="1"/>
          <p:nvPr>
            <p:ph idx="1" type="body"/>
          </p:nvPr>
        </p:nvSpPr>
        <p:spPr>
          <a:xfrm>
            <a:off x="594725" y="1515000"/>
            <a:ext cx="4734900" cy="4661700"/>
          </a:xfrm>
          <a:prstGeom prst="rect">
            <a:avLst/>
          </a:prstGeom>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F243E"/>
              </a:buClr>
              <a:buSzPts val="2800"/>
              <a:buFont typeface="Arial"/>
              <a:buNone/>
            </a:pPr>
            <a:r>
              <a:rPr lang="en-US">
                <a:solidFill>
                  <a:srgbClr val="0F243E"/>
                </a:solidFill>
                <a:latin typeface="Calibri"/>
                <a:ea typeface="Calibri"/>
                <a:cs typeface="Calibri"/>
                <a:sym typeface="Calibri"/>
              </a:rPr>
              <a:t>A review of research on student discussion revealed that its use in middle and high school classrooms varied from only  </a:t>
            </a:r>
            <a:r>
              <a:rPr b="1" i="1" lang="en-US">
                <a:solidFill>
                  <a:srgbClr val="FF0000"/>
                </a:solidFill>
                <a:latin typeface="Calibri"/>
                <a:ea typeface="Calibri"/>
                <a:cs typeface="Calibri"/>
                <a:sym typeface="Calibri"/>
              </a:rPr>
              <a:t>14 to 68 seconds per class period</a:t>
            </a:r>
            <a:r>
              <a:rPr b="1" i="1" lang="en-US">
                <a:solidFill>
                  <a:srgbClr val="434343"/>
                </a:solidFill>
                <a:latin typeface="Calibri"/>
                <a:ea typeface="Calibri"/>
                <a:cs typeface="Calibri"/>
                <a:sym typeface="Calibri"/>
              </a:rPr>
              <a:t>.</a:t>
            </a:r>
            <a:endParaRPr sz="3200">
              <a:solidFill>
                <a:srgbClr val="434343"/>
              </a:solidFill>
              <a:latin typeface="Calibri"/>
              <a:ea typeface="Calibri"/>
              <a:cs typeface="Calibri"/>
              <a:sym typeface="Calibri"/>
            </a:endParaRPr>
          </a:p>
          <a:p>
            <a:pPr indent="0" lvl="0" marL="0" rtl="0" algn="ctr">
              <a:lnSpc>
                <a:spcPct val="100000"/>
              </a:lnSpc>
              <a:spcBef>
                <a:spcPts val="560"/>
              </a:spcBef>
              <a:spcAft>
                <a:spcPts val="0"/>
              </a:spcAft>
              <a:buClr>
                <a:srgbClr val="0F243E"/>
              </a:buClr>
              <a:buSzPts val="2800"/>
              <a:buFont typeface="Arial"/>
              <a:buNone/>
            </a:pPr>
            <a:r>
              <a:rPr lang="en-US">
                <a:solidFill>
                  <a:srgbClr val="0F243E"/>
                </a:solidFill>
                <a:latin typeface="Calibri"/>
                <a:ea typeface="Calibri"/>
                <a:cs typeface="Calibri"/>
                <a:sym typeface="Calibri"/>
              </a:rPr>
              <a:t> </a:t>
            </a:r>
            <a:r>
              <a:rPr i="1" lang="en-US">
                <a:solidFill>
                  <a:srgbClr val="0F243E"/>
                </a:solidFill>
                <a:latin typeface="Calibri"/>
                <a:ea typeface="Calibri"/>
                <a:cs typeface="Calibri"/>
                <a:sym typeface="Calibri"/>
              </a:rPr>
              <a:t>(Wilkinson &amp; Nelson 2013</a:t>
            </a:r>
            <a:r>
              <a:rPr lang="en-US">
                <a:solidFill>
                  <a:srgbClr val="0F243E"/>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spcBef>
                <a:spcPts val="1000"/>
              </a:spcBef>
              <a:spcAft>
                <a:spcPts val="0"/>
              </a:spcAft>
              <a:buNone/>
            </a:pPr>
            <a:r>
              <a:t/>
            </a:r>
            <a:endParaRPr/>
          </a:p>
        </p:txBody>
      </p:sp>
      <p:pic>
        <p:nvPicPr>
          <p:cNvPr id="773" name="Google Shape;773;p95"/>
          <p:cNvPicPr preferRelativeResize="0"/>
          <p:nvPr/>
        </p:nvPicPr>
        <p:blipFill>
          <a:blip r:embed="rId3">
            <a:alphaModFix/>
          </a:blip>
          <a:stretch>
            <a:fillRect/>
          </a:stretch>
        </p:blipFill>
        <p:spPr>
          <a:xfrm>
            <a:off x="5737550" y="1920774"/>
            <a:ext cx="6031526" cy="340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b="1" lang="en-US" sz="3600">
                <a:latin typeface="Raleway"/>
                <a:ea typeface="Raleway"/>
                <a:cs typeface="Raleway"/>
                <a:sym typeface="Raleway"/>
              </a:rPr>
              <a:t>Break (10min)</a:t>
            </a:r>
            <a:endParaRPr b="1" sz="3600">
              <a:latin typeface="Raleway"/>
              <a:ea typeface="Raleway"/>
              <a:cs typeface="Raleway"/>
              <a:sym typeface="Raleway"/>
            </a:endParaRPr>
          </a:p>
        </p:txBody>
      </p:sp>
      <p:sp>
        <p:nvSpPr>
          <p:cNvPr id="779" name="Google Shape;779;p96"/>
          <p:cNvSpPr txBox="1"/>
          <p:nvPr>
            <p:ph idx="1" type="body"/>
          </p:nvPr>
        </p:nvSpPr>
        <p:spPr>
          <a:xfrm>
            <a:off x="838200" y="1046250"/>
            <a:ext cx="10515600" cy="476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Please download the free GLOBE Observer app on your mobile device and create an account to participate in cloud data collection today after lunch.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Learn more about GLOBE Observer at: </a:t>
            </a:r>
            <a:r>
              <a:rPr lang="en-US" u="sng">
                <a:solidFill>
                  <a:schemeClr val="hlink"/>
                </a:solidFill>
                <a:hlinkClick r:id="rId3"/>
              </a:rPr>
              <a:t>https://observer.globe.gov</a:t>
            </a:r>
            <a:r>
              <a:rPr lang="en-US"/>
              <a:t> </a:t>
            </a:r>
            <a:endParaRPr/>
          </a:p>
        </p:txBody>
      </p:sp>
      <p:sp>
        <p:nvSpPr>
          <p:cNvPr id="780" name="Google Shape;780;p9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81" name="Google Shape;781;p96"/>
          <p:cNvPicPr preferRelativeResize="0"/>
          <p:nvPr/>
        </p:nvPicPr>
        <p:blipFill rotWithShape="1">
          <a:blip r:embed="rId4">
            <a:alphaModFix/>
          </a:blip>
          <a:srcRect b="6010" l="6952" r="6459" t="6752"/>
          <a:stretch/>
        </p:blipFill>
        <p:spPr>
          <a:xfrm>
            <a:off x="8695750" y="4221725"/>
            <a:ext cx="1480525" cy="1396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79"/>
          <p:cNvSpPr txBox="1"/>
          <p:nvPr>
            <p:ph type="title"/>
          </p:nvPr>
        </p:nvSpPr>
        <p:spPr>
          <a:xfrm>
            <a:off x="838200" y="365133"/>
            <a:ext cx="81729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Overview of GLOBE Weather</a:t>
            </a:r>
            <a:endParaRPr/>
          </a:p>
        </p:txBody>
      </p:sp>
      <p:sp>
        <p:nvSpPr>
          <p:cNvPr id="610" name="Google Shape;610;p79"/>
          <p:cNvSpPr txBox="1"/>
          <p:nvPr>
            <p:ph idx="1" type="body"/>
          </p:nvPr>
        </p:nvSpPr>
        <p:spPr>
          <a:xfrm>
            <a:off x="838200" y="1503575"/>
            <a:ext cx="11353500" cy="1979700"/>
          </a:xfrm>
          <a:prstGeom prst="rect">
            <a:avLst/>
          </a:prstGeom>
          <a:noFill/>
          <a:ln>
            <a:noFill/>
          </a:ln>
        </p:spPr>
        <p:txBody>
          <a:bodyPr anchorCtr="0" anchor="t" bIns="45700" lIns="91425" spcFirstLastPara="1" rIns="91425" wrap="square" tIns="45700">
            <a:noAutofit/>
          </a:bodyPr>
          <a:lstStyle/>
          <a:p>
            <a:pPr indent="-336550" lvl="0" marL="457200" rtl="0" algn="l">
              <a:spcBef>
                <a:spcPts val="0"/>
              </a:spcBef>
              <a:spcAft>
                <a:spcPts val="0"/>
              </a:spcAft>
              <a:buSzPts val="1900"/>
              <a:buChar char="•"/>
            </a:pPr>
            <a:r>
              <a:rPr lang="en-US"/>
              <a:t>Storyline approach</a:t>
            </a:r>
            <a:endParaRPr/>
          </a:p>
          <a:p>
            <a:pPr indent="-336550" lvl="0" marL="457200" rtl="0" algn="l">
              <a:spcBef>
                <a:spcPts val="0"/>
              </a:spcBef>
              <a:spcAft>
                <a:spcPts val="0"/>
              </a:spcAft>
              <a:buSzPts val="1900"/>
              <a:buChar char="•"/>
            </a:pPr>
            <a:r>
              <a:rPr lang="en-US"/>
              <a:t>A focus on weather phenomena </a:t>
            </a:r>
            <a:endParaRPr/>
          </a:p>
          <a:p>
            <a:pPr indent="-336550" lvl="0" marL="457200" rtl="0" algn="l">
              <a:spcBef>
                <a:spcPts val="0"/>
              </a:spcBef>
              <a:spcAft>
                <a:spcPts val="0"/>
              </a:spcAft>
              <a:buSzPts val="1900"/>
              <a:buChar char="•"/>
            </a:pPr>
            <a:r>
              <a:rPr lang="en-US"/>
              <a:t>Student experiences with data analysis &amp; modeling</a:t>
            </a:r>
            <a:endParaRPr/>
          </a:p>
          <a:p>
            <a:pPr indent="-336550" lvl="0" marL="457200" rtl="0" algn="l">
              <a:spcBef>
                <a:spcPts val="0"/>
              </a:spcBef>
              <a:spcAft>
                <a:spcPts val="0"/>
              </a:spcAft>
              <a:buSzPts val="1900"/>
              <a:buChar char="•"/>
            </a:pPr>
            <a:r>
              <a:rPr lang="en-US"/>
              <a:t>Connection to the GLOBE Program</a:t>
            </a:r>
            <a:endParaRPr/>
          </a:p>
          <a:p>
            <a:pPr indent="0" lvl="0" marL="457200" rtl="0" algn="l">
              <a:spcBef>
                <a:spcPts val="0"/>
              </a:spcBef>
              <a:spcAft>
                <a:spcPts val="0"/>
              </a:spcAft>
              <a:buNone/>
            </a:pPr>
            <a:r>
              <a:t/>
            </a:r>
            <a:endParaRPr/>
          </a:p>
        </p:txBody>
      </p:sp>
      <p:sp>
        <p:nvSpPr>
          <p:cNvPr id="611" name="Google Shape;611;p79"/>
          <p:cNvSpPr txBox="1"/>
          <p:nvPr>
            <p:ph idx="11" type="ftr"/>
          </p:nvPr>
        </p:nvSpPr>
        <p:spPr>
          <a:xfrm>
            <a:off x="850900" y="6356367"/>
            <a:ext cx="53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12" name="Google Shape;612;p79"/>
          <p:cNvPicPr preferRelativeResize="0"/>
          <p:nvPr/>
        </p:nvPicPr>
        <p:blipFill>
          <a:blip r:embed="rId3">
            <a:alphaModFix/>
          </a:blip>
          <a:stretch>
            <a:fillRect/>
          </a:stretch>
        </p:blipFill>
        <p:spPr>
          <a:xfrm>
            <a:off x="1041400" y="3495343"/>
            <a:ext cx="1784733" cy="2637154"/>
          </a:xfrm>
          <a:prstGeom prst="rect">
            <a:avLst/>
          </a:prstGeom>
          <a:noFill/>
          <a:ln>
            <a:noFill/>
          </a:ln>
          <a:effectLst>
            <a:outerShdw blurRad="57150" rotWithShape="0" algn="bl" dir="5400000" dist="19050">
              <a:srgbClr val="000000">
                <a:alpha val="50000"/>
              </a:srgbClr>
            </a:outerShdw>
          </a:effectLst>
        </p:spPr>
      </p:pic>
      <p:pic>
        <p:nvPicPr>
          <p:cNvPr id="613" name="Google Shape;613;p79"/>
          <p:cNvPicPr preferRelativeResize="0"/>
          <p:nvPr/>
        </p:nvPicPr>
        <p:blipFill>
          <a:blip r:embed="rId4">
            <a:alphaModFix/>
          </a:blip>
          <a:stretch>
            <a:fillRect/>
          </a:stretch>
        </p:blipFill>
        <p:spPr>
          <a:xfrm>
            <a:off x="9333238" y="3482981"/>
            <a:ext cx="1977867" cy="2637156"/>
          </a:xfrm>
          <a:prstGeom prst="rect">
            <a:avLst/>
          </a:prstGeom>
          <a:noFill/>
          <a:ln>
            <a:noFill/>
          </a:ln>
          <a:effectLst>
            <a:outerShdw blurRad="57150" rotWithShape="0" algn="bl" dir="5400000" dist="19050">
              <a:srgbClr val="000000">
                <a:alpha val="50000"/>
              </a:srgbClr>
            </a:outerShdw>
          </a:effectLst>
        </p:spPr>
      </p:pic>
      <p:pic>
        <p:nvPicPr>
          <p:cNvPr id="614" name="Google Shape;614;p79"/>
          <p:cNvPicPr preferRelativeResize="0"/>
          <p:nvPr/>
        </p:nvPicPr>
        <p:blipFill>
          <a:blip r:embed="rId5">
            <a:alphaModFix/>
          </a:blip>
          <a:stretch>
            <a:fillRect/>
          </a:stretch>
        </p:blipFill>
        <p:spPr>
          <a:xfrm>
            <a:off x="2945325" y="3495362"/>
            <a:ext cx="3906886" cy="2637148"/>
          </a:xfrm>
          <a:prstGeom prst="rect">
            <a:avLst/>
          </a:prstGeom>
          <a:noFill/>
          <a:ln>
            <a:noFill/>
          </a:ln>
          <a:effectLst>
            <a:outerShdw blurRad="57150" rotWithShape="0" algn="bl" dir="5400000" dist="19050">
              <a:srgbClr val="000000">
                <a:alpha val="50000"/>
              </a:srgbClr>
            </a:outerShdw>
          </a:effectLst>
        </p:spPr>
      </p:pic>
      <p:pic>
        <p:nvPicPr>
          <p:cNvPr id="615" name="Google Shape;615;p79"/>
          <p:cNvPicPr preferRelativeResize="0"/>
          <p:nvPr/>
        </p:nvPicPr>
        <p:blipFill>
          <a:blip r:embed="rId6">
            <a:alphaModFix/>
          </a:blip>
          <a:stretch>
            <a:fillRect/>
          </a:stretch>
        </p:blipFill>
        <p:spPr>
          <a:xfrm>
            <a:off x="6971430" y="3495356"/>
            <a:ext cx="2242622" cy="2612390"/>
          </a:xfrm>
          <a:prstGeom prst="rect">
            <a:avLst/>
          </a:prstGeom>
          <a:noFill/>
          <a:ln>
            <a:noFill/>
          </a:ln>
          <a:effectLst>
            <a:outerShdw blurRad="57150" rotWithShape="0" algn="bl" dir="5400000" dist="19050">
              <a:srgbClr val="000000">
                <a:alpha val="50000"/>
              </a:srgbClr>
            </a:outerShdw>
          </a:effectLst>
        </p:spPr>
      </p:pic>
      <p:pic>
        <p:nvPicPr>
          <p:cNvPr id="616" name="Google Shape;616;p79"/>
          <p:cNvPicPr preferRelativeResize="0"/>
          <p:nvPr/>
        </p:nvPicPr>
        <p:blipFill>
          <a:blip r:embed="rId7">
            <a:alphaModFix/>
          </a:blip>
          <a:stretch>
            <a:fillRect/>
          </a:stretch>
        </p:blipFill>
        <p:spPr>
          <a:xfrm>
            <a:off x="9321867" y="618762"/>
            <a:ext cx="2242632" cy="2295806"/>
          </a:xfrm>
          <a:prstGeom prst="rect">
            <a:avLst/>
          </a:prstGeom>
          <a:noFill/>
          <a:ln>
            <a:noFill/>
          </a:ln>
        </p:spPr>
      </p:pic>
      <p:sp>
        <p:nvSpPr>
          <p:cNvPr id="617" name="Google Shape;617;p79"/>
          <p:cNvSpPr txBox="1"/>
          <p:nvPr/>
        </p:nvSpPr>
        <p:spPr>
          <a:xfrm>
            <a:off x="10073067" y="90233"/>
            <a:ext cx="1299600" cy="678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2400">
                <a:solidFill>
                  <a:srgbClr val="595857"/>
                </a:solidFill>
                <a:latin typeface="Open Sans"/>
                <a:ea typeface="Open Sans"/>
                <a:cs typeface="Open Sans"/>
                <a:sym typeface="Open Sans"/>
              </a:rPr>
              <a:t>NGSS</a:t>
            </a:r>
            <a:endParaRPr b="1" sz="2400">
              <a:solidFill>
                <a:srgbClr val="595857"/>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2600"/>
                                        <p:tgtEl>
                                          <p:spTgt spid="612"/>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2600"/>
                                        <p:tgtEl>
                                          <p:spTgt spid="614"/>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2600"/>
                                        <p:tgtEl>
                                          <p:spTgt spid="615"/>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25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97"/>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787" name="Google Shape;787;p97"/>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788" name="Google Shape;788;p97"/>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789" name="Google Shape;789;p97"/>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a:t>
            </a:r>
            <a:r>
              <a:rPr lang="en-US"/>
              <a:t>their</a:t>
            </a:r>
            <a:r>
              <a:rPr lang="en-US"/>
              <a:t> questions and where students return to answer their questions throughout the unit.</a:t>
            </a:r>
            <a:endParaRPr/>
          </a:p>
        </p:txBody>
      </p:sp>
      <p:pic>
        <p:nvPicPr>
          <p:cNvPr id="790" name="Google Shape;790;p97"/>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98"/>
          <p:cNvSpPr txBox="1"/>
          <p:nvPr>
            <p:ph type="ctrTitle"/>
          </p:nvPr>
        </p:nvSpPr>
        <p:spPr>
          <a:xfrm>
            <a:off x="825125" y="427175"/>
            <a:ext cx="9843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From Cloud to </a:t>
            </a:r>
            <a:r>
              <a:rPr lang="en-US"/>
              <a:t>Storm</a:t>
            </a:r>
            <a:endParaRPr/>
          </a:p>
        </p:txBody>
      </p:sp>
      <p:sp>
        <p:nvSpPr>
          <p:cNvPr id="797" name="Google Shape;797;p98"/>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causes an isolated storm?</a:t>
            </a:r>
            <a:endParaRPr/>
          </a:p>
        </p:txBody>
      </p:sp>
      <p:sp>
        <p:nvSpPr>
          <p:cNvPr id="798" name="Google Shape;798;p98"/>
          <p:cNvSpPr txBox="1"/>
          <p:nvPr/>
        </p:nvSpPr>
        <p:spPr>
          <a:xfrm>
            <a:off x="333975" y="6341200"/>
            <a:ext cx="57126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799" name="Google Shape;799;p98"/>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b="1" sz="1800">
              <a:solidFill>
                <a:schemeClr val="dk2"/>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sp>
        <p:nvSpPr>
          <p:cNvPr id="805" name="Google Shape;805;p99"/>
          <p:cNvSpPr txBox="1"/>
          <p:nvPr>
            <p:ph type="title"/>
          </p:nvPr>
        </p:nvSpPr>
        <p:spPr>
          <a:xfrm>
            <a:off x="838200" y="2747097"/>
            <a:ext cx="10515600" cy="206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are the important pieces to put in place to understand how storms form?</a:t>
            </a:r>
            <a:endParaRPr sz="4800"/>
          </a:p>
        </p:txBody>
      </p:sp>
      <p:pic>
        <p:nvPicPr>
          <p:cNvPr id="806" name="Google Shape;806;p99"/>
          <p:cNvPicPr preferRelativeResize="0"/>
          <p:nvPr/>
        </p:nvPicPr>
        <p:blipFill>
          <a:blip r:embed="rId3">
            <a:alphaModFix/>
          </a:blip>
          <a:stretch>
            <a:fillRect/>
          </a:stretch>
        </p:blipFill>
        <p:spPr>
          <a:xfrm>
            <a:off x="8985275" y="341775"/>
            <a:ext cx="2466975" cy="1847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100"/>
          <p:cNvSpPr txBox="1"/>
          <p:nvPr>
            <p:ph type="title"/>
          </p:nvPr>
        </p:nvSpPr>
        <p:spPr>
          <a:xfrm>
            <a:off x="838200" y="365125"/>
            <a:ext cx="10515600" cy="859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813" name="Google Shape;813;p100" title="LS1_clouds.mp4">
            <a:hlinkClick r:id="rId3"/>
          </p:cNvPr>
          <p:cNvPicPr preferRelativeResize="0"/>
          <p:nvPr/>
        </p:nvPicPr>
        <p:blipFill>
          <a:blip r:embed="rId4">
            <a:alphaModFix/>
          </a:blip>
          <a:stretch>
            <a:fillRect/>
          </a:stretch>
        </p:blipFill>
        <p:spPr>
          <a:xfrm>
            <a:off x="2636388" y="1224625"/>
            <a:ext cx="6919225" cy="5189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101"/>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p101"/>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821" name="Google Shape;821;p10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pic>
        <p:nvPicPr>
          <p:cNvPr id="826" name="Google Shape;826;p102"/>
          <p:cNvPicPr preferRelativeResize="0"/>
          <p:nvPr/>
        </p:nvPicPr>
        <p:blipFill>
          <a:blip r:embed="rId3">
            <a:alphaModFix/>
          </a:blip>
          <a:stretch>
            <a:fillRect/>
          </a:stretch>
        </p:blipFill>
        <p:spPr>
          <a:xfrm>
            <a:off x="97389" y="76200"/>
            <a:ext cx="5430909" cy="6727824"/>
          </a:xfrm>
          <a:prstGeom prst="rect">
            <a:avLst/>
          </a:prstGeom>
          <a:noFill/>
          <a:ln>
            <a:noFill/>
          </a:ln>
        </p:spPr>
      </p:pic>
      <p:cxnSp>
        <p:nvCxnSpPr>
          <p:cNvPr id="827" name="Google Shape;827;p102"/>
          <p:cNvCxnSpPr/>
          <p:nvPr/>
        </p:nvCxnSpPr>
        <p:spPr>
          <a:xfrm rot="10800000">
            <a:off x="5749525" y="6151025"/>
            <a:ext cx="2919600" cy="0"/>
          </a:xfrm>
          <a:prstGeom prst="straightConnector1">
            <a:avLst/>
          </a:prstGeom>
          <a:noFill/>
          <a:ln cap="flat" cmpd="sng" w="38100">
            <a:solidFill>
              <a:schemeClr val="dk2"/>
            </a:solidFill>
            <a:prstDash val="solid"/>
            <a:round/>
            <a:headEnd len="med" w="med" type="none"/>
            <a:tailEnd len="med" w="med" type="triangle"/>
          </a:ln>
        </p:spPr>
      </p:cxnSp>
      <p:sp>
        <p:nvSpPr>
          <p:cNvPr id="828" name="Google Shape;828;p102"/>
          <p:cNvSpPr txBox="1"/>
          <p:nvPr/>
        </p:nvSpPr>
        <p:spPr>
          <a:xfrm>
            <a:off x="304800" y="6535800"/>
            <a:ext cx="203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NOAA - NWS</a:t>
            </a:r>
            <a:endParaRPr>
              <a:latin typeface="Open Sans"/>
              <a:ea typeface="Open Sans"/>
              <a:cs typeface="Open Sans"/>
              <a:sym typeface="Open Sans"/>
            </a:endParaRPr>
          </a:p>
        </p:txBody>
      </p:sp>
      <p:sp>
        <p:nvSpPr>
          <p:cNvPr id="829" name="Google Shape;829;p102"/>
          <p:cNvSpPr txBox="1"/>
          <p:nvPr/>
        </p:nvSpPr>
        <p:spPr>
          <a:xfrm>
            <a:off x="6393217" y="4881600"/>
            <a:ext cx="2747100" cy="10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595857"/>
                </a:solidFill>
                <a:latin typeface="Open Sans"/>
                <a:ea typeface="Open Sans"/>
                <a:cs typeface="Open Sans"/>
                <a:sym typeface="Open Sans"/>
              </a:rPr>
              <a:t>Temperature cools with altitude in the troposphere.</a:t>
            </a:r>
            <a:endParaRPr sz="1800">
              <a:solidFill>
                <a:srgbClr val="595857"/>
              </a:solidFill>
              <a:latin typeface="Open Sans"/>
              <a:ea typeface="Open Sans"/>
              <a:cs typeface="Open Sans"/>
              <a:sym typeface="Open Sans"/>
            </a:endParaRPr>
          </a:p>
        </p:txBody>
      </p:sp>
      <p:sp>
        <p:nvSpPr>
          <p:cNvPr id="830" name="Google Shape;830;p102"/>
          <p:cNvSpPr txBox="1"/>
          <p:nvPr/>
        </p:nvSpPr>
        <p:spPr>
          <a:xfrm>
            <a:off x="6393233" y="1437825"/>
            <a:ext cx="5231700" cy="1233900"/>
          </a:xfrm>
          <a:prstGeom prst="rect">
            <a:avLst/>
          </a:prstGeom>
          <a:noFill/>
          <a:ln>
            <a:noFill/>
          </a:ln>
        </p:spPr>
        <p:txBody>
          <a:bodyPr anchorCtr="0" anchor="t" bIns="91425" lIns="91425" spcFirstLastPara="1" rIns="91425" wrap="square" tIns="91425">
            <a:noAutofit/>
          </a:bodyPr>
          <a:lstStyle/>
          <a:p>
            <a:pPr indent="-431800" lvl="0" marL="457200" rtl="0" algn="l">
              <a:spcBef>
                <a:spcPts val="640"/>
              </a:spcBef>
              <a:spcAft>
                <a:spcPts val="0"/>
              </a:spcAft>
              <a:buClr>
                <a:srgbClr val="595857"/>
              </a:buClr>
              <a:buSzPts val="3200"/>
              <a:buChar char="•"/>
            </a:pPr>
            <a:r>
              <a:rPr b="1" lang="en-US" sz="3200">
                <a:solidFill>
                  <a:srgbClr val="595857"/>
                </a:solidFill>
                <a:latin typeface="Open Sans"/>
                <a:ea typeface="Open Sans"/>
                <a:cs typeface="Open Sans"/>
                <a:sym typeface="Open Sans"/>
              </a:rPr>
              <a:t>Cooling air temperature</a:t>
            </a:r>
            <a:r>
              <a:rPr lang="en-US" sz="3200">
                <a:solidFill>
                  <a:srgbClr val="595857"/>
                </a:solidFill>
                <a:latin typeface="Open Sans"/>
                <a:ea typeface="Open Sans"/>
                <a:cs typeface="Open Sans"/>
                <a:sym typeface="Open Sans"/>
              </a:rPr>
              <a:t> </a:t>
            </a:r>
            <a:endParaRPr sz="32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03"/>
          <p:cNvSpPr txBox="1"/>
          <p:nvPr/>
        </p:nvSpPr>
        <p:spPr>
          <a:xfrm>
            <a:off x="1041821" y="514050"/>
            <a:ext cx="8492400" cy="9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857"/>
                </a:solidFill>
                <a:latin typeface="Open Sans"/>
                <a:ea typeface="Open Sans"/>
                <a:cs typeface="Open Sans"/>
                <a:sym typeface="Open Sans"/>
              </a:rPr>
              <a:t>As air at the surface warms, molecules spread apart. The warmed air has lower pressure.</a:t>
            </a:r>
            <a:endParaRPr sz="2400">
              <a:solidFill>
                <a:srgbClr val="595857"/>
              </a:solidFill>
              <a:latin typeface="Open Sans"/>
              <a:ea typeface="Open Sans"/>
              <a:cs typeface="Open Sans"/>
              <a:sym typeface="Open Sans"/>
            </a:endParaRPr>
          </a:p>
        </p:txBody>
      </p:sp>
      <p:pic>
        <p:nvPicPr>
          <p:cNvPr id="836" name="Google Shape;836;p103"/>
          <p:cNvPicPr preferRelativeResize="0"/>
          <p:nvPr/>
        </p:nvPicPr>
        <p:blipFill>
          <a:blip r:embed="rId3">
            <a:alphaModFix/>
          </a:blip>
          <a:stretch>
            <a:fillRect/>
          </a:stretch>
        </p:blipFill>
        <p:spPr>
          <a:xfrm>
            <a:off x="2475200" y="1550375"/>
            <a:ext cx="5625626" cy="4410625"/>
          </a:xfrm>
          <a:prstGeom prst="rect">
            <a:avLst/>
          </a:prstGeom>
          <a:noFill/>
          <a:ln>
            <a:noFill/>
          </a:ln>
          <a:effectLst>
            <a:outerShdw blurRad="57150" rotWithShape="0" algn="bl" dir="5400000" dist="19050">
              <a:srgbClr val="000000">
                <a:alpha val="50000"/>
              </a:srgbClr>
            </a:outerShdw>
          </a:effectLst>
        </p:spPr>
      </p:pic>
      <p:sp>
        <p:nvSpPr>
          <p:cNvPr id="837" name="Google Shape;837;p103"/>
          <p:cNvSpPr txBox="1"/>
          <p:nvPr/>
        </p:nvSpPr>
        <p:spPr>
          <a:xfrm>
            <a:off x="3146867" y="5533775"/>
            <a:ext cx="16311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595857"/>
                </a:solidFill>
                <a:latin typeface="Open Sans"/>
                <a:ea typeface="Open Sans"/>
                <a:cs typeface="Open Sans"/>
                <a:sym typeface="Open Sans"/>
              </a:rPr>
              <a:t>Cold Air</a:t>
            </a:r>
            <a:endParaRPr>
              <a:solidFill>
                <a:srgbClr val="595857"/>
              </a:solidFill>
              <a:latin typeface="Open Sans"/>
              <a:ea typeface="Open Sans"/>
              <a:cs typeface="Open Sans"/>
              <a:sym typeface="Open Sans"/>
            </a:endParaRPr>
          </a:p>
        </p:txBody>
      </p:sp>
      <p:sp>
        <p:nvSpPr>
          <p:cNvPr id="838" name="Google Shape;838;p103"/>
          <p:cNvSpPr txBox="1"/>
          <p:nvPr/>
        </p:nvSpPr>
        <p:spPr>
          <a:xfrm>
            <a:off x="5598908" y="5533775"/>
            <a:ext cx="16311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595857"/>
                </a:solidFill>
                <a:latin typeface="Open Sans"/>
                <a:ea typeface="Open Sans"/>
                <a:cs typeface="Open Sans"/>
                <a:sym typeface="Open Sans"/>
              </a:rPr>
              <a:t>Warm Air</a:t>
            </a:r>
            <a:endParaRPr>
              <a:solidFill>
                <a:srgbClr val="595857"/>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104"/>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104"/>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846" name="Google Shape;846;p10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105"/>
          <p:cNvSpPr/>
          <p:nvPr/>
        </p:nvSpPr>
        <p:spPr>
          <a:xfrm>
            <a:off x="6686310"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5"/>
          <p:cNvSpPr/>
          <p:nvPr/>
        </p:nvSpPr>
        <p:spPr>
          <a:xfrm>
            <a:off x="6047681"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5"/>
          <p:cNvSpPr/>
          <p:nvPr/>
        </p:nvSpPr>
        <p:spPr>
          <a:xfrm>
            <a:off x="6366995"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5"/>
          <p:cNvSpPr/>
          <p:nvPr/>
        </p:nvSpPr>
        <p:spPr>
          <a:xfrm>
            <a:off x="7963567"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05"/>
          <p:cNvSpPr/>
          <p:nvPr/>
        </p:nvSpPr>
        <p:spPr>
          <a:xfrm>
            <a:off x="7324938"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05"/>
          <p:cNvSpPr/>
          <p:nvPr/>
        </p:nvSpPr>
        <p:spPr>
          <a:xfrm>
            <a:off x="7644252"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05"/>
          <p:cNvSpPr/>
          <p:nvPr/>
        </p:nvSpPr>
        <p:spPr>
          <a:xfrm>
            <a:off x="7005624"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05"/>
          <p:cNvSpPr/>
          <p:nvPr/>
        </p:nvSpPr>
        <p:spPr>
          <a:xfrm>
            <a:off x="6787910"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05"/>
          <p:cNvSpPr/>
          <p:nvPr/>
        </p:nvSpPr>
        <p:spPr>
          <a:xfrm>
            <a:off x="6149281"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5"/>
          <p:cNvSpPr/>
          <p:nvPr/>
        </p:nvSpPr>
        <p:spPr>
          <a:xfrm>
            <a:off x="6468595"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5"/>
          <p:cNvSpPr/>
          <p:nvPr/>
        </p:nvSpPr>
        <p:spPr>
          <a:xfrm>
            <a:off x="8065167"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05"/>
          <p:cNvSpPr/>
          <p:nvPr/>
        </p:nvSpPr>
        <p:spPr>
          <a:xfrm>
            <a:off x="7426538"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05"/>
          <p:cNvSpPr/>
          <p:nvPr/>
        </p:nvSpPr>
        <p:spPr>
          <a:xfrm>
            <a:off x="7745852"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05"/>
          <p:cNvSpPr/>
          <p:nvPr/>
        </p:nvSpPr>
        <p:spPr>
          <a:xfrm>
            <a:off x="7107224"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05"/>
          <p:cNvSpPr/>
          <p:nvPr/>
        </p:nvSpPr>
        <p:spPr>
          <a:xfrm>
            <a:off x="6991110"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05"/>
          <p:cNvSpPr/>
          <p:nvPr/>
        </p:nvSpPr>
        <p:spPr>
          <a:xfrm>
            <a:off x="6352481"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05"/>
          <p:cNvSpPr/>
          <p:nvPr/>
        </p:nvSpPr>
        <p:spPr>
          <a:xfrm>
            <a:off x="6671795"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05"/>
          <p:cNvSpPr/>
          <p:nvPr/>
        </p:nvSpPr>
        <p:spPr>
          <a:xfrm>
            <a:off x="6033167"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05"/>
          <p:cNvSpPr/>
          <p:nvPr/>
        </p:nvSpPr>
        <p:spPr>
          <a:xfrm>
            <a:off x="8268367"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05"/>
          <p:cNvSpPr/>
          <p:nvPr/>
        </p:nvSpPr>
        <p:spPr>
          <a:xfrm>
            <a:off x="7629738"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05"/>
          <p:cNvSpPr/>
          <p:nvPr/>
        </p:nvSpPr>
        <p:spPr>
          <a:xfrm>
            <a:off x="7949052"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05"/>
          <p:cNvSpPr/>
          <p:nvPr/>
        </p:nvSpPr>
        <p:spPr>
          <a:xfrm>
            <a:off x="7310424"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5"/>
          <p:cNvSpPr/>
          <p:nvPr/>
        </p:nvSpPr>
        <p:spPr>
          <a:xfrm>
            <a:off x="7092710"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5"/>
          <p:cNvSpPr/>
          <p:nvPr/>
        </p:nvSpPr>
        <p:spPr>
          <a:xfrm>
            <a:off x="6454081"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05"/>
          <p:cNvSpPr/>
          <p:nvPr/>
        </p:nvSpPr>
        <p:spPr>
          <a:xfrm>
            <a:off x="6773395"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5"/>
          <p:cNvSpPr/>
          <p:nvPr/>
        </p:nvSpPr>
        <p:spPr>
          <a:xfrm>
            <a:off x="6134767"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5"/>
          <p:cNvSpPr/>
          <p:nvPr/>
        </p:nvSpPr>
        <p:spPr>
          <a:xfrm>
            <a:off x="8369967"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5"/>
          <p:cNvSpPr/>
          <p:nvPr/>
        </p:nvSpPr>
        <p:spPr>
          <a:xfrm>
            <a:off x="7731338"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05"/>
          <p:cNvSpPr/>
          <p:nvPr/>
        </p:nvSpPr>
        <p:spPr>
          <a:xfrm>
            <a:off x="8050652"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5"/>
          <p:cNvSpPr/>
          <p:nvPr/>
        </p:nvSpPr>
        <p:spPr>
          <a:xfrm>
            <a:off x="7412024"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5"/>
          <p:cNvSpPr/>
          <p:nvPr/>
        </p:nvSpPr>
        <p:spPr>
          <a:xfrm>
            <a:off x="6163795"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5"/>
          <p:cNvSpPr/>
          <p:nvPr/>
        </p:nvSpPr>
        <p:spPr>
          <a:xfrm>
            <a:off x="7861967"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5"/>
          <p:cNvSpPr/>
          <p:nvPr/>
        </p:nvSpPr>
        <p:spPr>
          <a:xfrm>
            <a:off x="7121738"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5"/>
          <p:cNvSpPr/>
          <p:nvPr/>
        </p:nvSpPr>
        <p:spPr>
          <a:xfrm>
            <a:off x="7441052"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5"/>
          <p:cNvSpPr/>
          <p:nvPr/>
        </p:nvSpPr>
        <p:spPr>
          <a:xfrm>
            <a:off x="6599224"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05"/>
          <p:cNvSpPr/>
          <p:nvPr/>
        </p:nvSpPr>
        <p:spPr>
          <a:xfrm>
            <a:off x="6584710"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05"/>
          <p:cNvSpPr/>
          <p:nvPr/>
        </p:nvSpPr>
        <p:spPr>
          <a:xfrm>
            <a:off x="5946081"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05"/>
          <p:cNvSpPr/>
          <p:nvPr/>
        </p:nvSpPr>
        <p:spPr>
          <a:xfrm>
            <a:off x="6265395"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05"/>
          <p:cNvSpPr/>
          <p:nvPr/>
        </p:nvSpPr>
        <p:spPr>
          <a:xfrm>
            <a:off x="7861967"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05"/>
          <p:cNvSpPr/>
          <p:nvPr/>
        </p:nvSpPr>
        <p:spPr>
          <a:xfrm>
            <a:off x="7223338"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05"/>
          <p:cNvSpPr/>
          <p:nvPr/>
        </p:nvSpPr>
        <p:spPr>
          <a:xfrm>
            <a:off x="7542652"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05"/>
          <p:cNvSpPr/>
          <p:nvPr/>
        </p:nvSpPr>
        <p:spPr>
          <a:xfrm>
            <a:off x="6904024"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5"/>
          <p:cNvSpPr/>
          <p:nvPr/>
        </p:nvSpPr>
        <p:spPr>
          <a:xfrm>
            <a:off x="6787910"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05"/>
          <p:cNvSpPr/>
          <p:nvPr/>
        </p:nvSpPr>
        <p:spPr>
          <a:xfrm>
            <a:off x="6149281"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05"/>
          <p:cNvSpPr/>
          <p:nvPr/>
        </p:nvSpPr>
        <p:spPr>
          <a:xfrm>
            <a:off x="6468595"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5"/>
          <p:cNvSpPr/>
          <p:nvPr/>
        </p:nvSpPr>
        <p:spPr>
          <a:xfrm>
            <a:off x="8065167"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05"/>
          <p:cNvSpPr/>
          <p:nvPr/>
        </p:nvSpPr>
        <p:spPr>
          <a:xfrm>
            <a:off x="7426538"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05"/>
          <p:cNvSpPr/>
          <p:nvPr/>
        </p:nvSpPr>
        <p:spPr>
          <a:xfrm>
            <a:off x="7745852"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05"/>
          <p:cNvSpPr/>
          <p:nvPr/>
        </p:nvSpPr>
        <p:spPr>
          <a:xfrm>
            <a:off x="7107224"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05"/>
          <p:cNvSpPr/>
          <p:nvPr/>
        </p:nvSpPr>
        <p:spPr>
          <a:xfrm>
            <a:off x="6889510"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05"/>
          <p:cNvSpPr/>
          <p:nvPr/>
        </p:nvSpPr>
        <p:spPr>
          <a:xfrm>
            <a:off x="6250881"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05"/>
          <p:cNvSpPr/>
          <p:nvPr/>
        </p:nvSpPr>
        <p:spPr>
          <a:xfrm>
            <a:off x="6570195"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05"/>
          <p:cNvSpPr/>
          <p:nvPr/>
        </p:nvSpPr>
        <p:spPr>
          <a:xfrm>
            <a:off x="5931567"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05"/>
          <p:cNvSpPr/>
          <p:nvPr/>
        </p:nvSpPr>
        <p:spPr>
          <a:xfrm>
            <a:off x="8166767"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05"/>
          <p:cNvSpPr/>
          <p:nvPr/>
        </p:nvSpPr>
        <p:spPr>
          <a:xfrm>
            <a:off x="7528138"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05"/>
          <p:cNvSpPr/>
          <p:nvPr/>
        </p:nvSpPr>
        <p:spPr>
          <a:xfrm>
            <a:off x="7847452"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05"/>
          <p:cNvSpPr/>
          <p:nvPr/>
        </p:nvSpPr>
        <p:spPr>
          <a:xfrm>
            <a:off x="7208824"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05"/>
          <p:cNvSpPr/>
          <p:nvPr/>
        </p:nvSpPr>
        <p:spPr>
          <a:xfrm>
            <a:off x="9226310"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05"/>
          <p:cNvSpPr/>
          <p:nvPr/>
        </p:nvSpPr>
        <p:spPr>
          <a:xfrm>
            <a:off x="8587681"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05"/>
          <p:cNvSpPr/>
          <p:nvPr/>
        </p:nvSpPr>
        <p:spPr>
          <a:xfrm>
            <a:off x="8906995"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05"/>
          <p:cNvSpPr/>
          <p:nvPr/>
        </p:nvSpPr>
        <p:spPr>
          <a:xfrm>
            <a:off x="8268367"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05"/>
          <p:cNvSpPr/>
          <p:nvPr/>
        </p:nvSpPr>
        <p:spPr>
          <a:xfrm>
            <a:off x="10503567"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05"/>
          <p:cNvSpPr/>
          <p:nvPr/>
        </p:nvSpPr>
        <p:spPr>
          <a:xfrm>
            <a:off x="9864938"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05"/>
          <p:cNvSpPr/>
          <p:nvPr/>
        </p:nvSpPr>
        <p:spPr>
          <a:xfrm>
            <a:off x="10184252"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05"/>
          <p:cNvSpPr/>
          <p:nvPr/>
        </p:nvSpPr>
        <p:spPr>
          <a:xfrm>
            <a:off x="9545624" y="520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05"/>
          <p:cNvSpPr/>
          <p:nvPr/>
        </p:nvSpPr>
        <p:spPr>
          <a:xfrm>
            <a:off x="9327910"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05"/>
          <p:cNvSpPr/>
          <p:nvPr/>
        </p:nvSpPr>
        <p:spPr>
          <a:xfrm>
            <a:off x="8689281"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05"/>
          <p:cNvSpPr/>
          <p:nvPr/>
        </p:nvSpPr>
        <p:spPr>
          <a:xfrm>
            <a:off x="9008595"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05"/>
          <p:cNvSpPr/>
          <p:nvPr/>
        </p:nvSpPr>
        <p:spPr>
          <a:xfrm>
            <a:off x="8369967"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05"/>
          <p:cNvSpPr/>
          <p:nvPr/>
        </p:nvSpPr>
        <p:spPr>
          <a:xfrm>
            <a:off x="9966538"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05"/>
          <p:cNvSpPr/>
          <p:nvPr/>
        </p:nvSpPr>
        <p:spPr>
          <a:xfrm>
            <a:off x="10285852"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05"/>
          <p:cNvSpPr/>
          <p:nvPr/>
        </p:nvSpPr>
        <p:spPr>
          <a:xfrm>
            <a:off x="9647224" y="5429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05"/>
          <p:cNvSpPr/>
          <p:nvPr/>
        </p:nvSpPr>
        <p:spPr>
          <a:xfrm>
            <a:off x="9531110"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05"/>
          <p:cNvSpPr/>
          <p:nvPr/>
        </p:nvSpPr>
        <p:spPr>
          <a:xfrm>
            <a:off x="8892481"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05"/>
          <p:cNvSpPr/>
          <p:nvPr/>
        </p:nvSpPr>
        <p:spPr>
          <a:xfrm>
            <a:off x="9211795"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05"/>
          <p:cNvSpPr/>
          <p:nvPr/>
        </p:nvSpPr>
        <p:spPr>
          <a:xfrm>
            <a:off x="8573167"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05"/>
          <p:cNvSpPr/>
          <p:nvPr/>
        </p:nvSpPr>
        <p:spPr>
          <a:xfrm>
            <a:off x="10169738"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05"/>
          <p:cNvSpPr/>
          <p:nvPr/>
        </p:nvSpPr>
        <p:spPr>
          <a:xfrm>
            <a:off x="10489052"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05"/>
          <p:cNvSpPr/>
          <p:nvPr/>
        </p:nvSpPr>
        <p:spPr>
          <a:xfrm>
            <a:off x="9850424" y="5658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05"/>
          <p:cNvSpPr/>
          <p:nvPr/>
        </p:nvSpPr>
        <p:spPr>
          <a:xfrm>
            <a:off x="9632710"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05"/>
          <p:cNvSpPr/>
          <p:nvPr/>
        </p:nvSpPr>
        <p:spPr>
          <a:xfrm>
            <a:off x="8994081"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05"/>
          <p:cNvSpPr/>
          <p:nvPr/>
        </p:nvSpPr>
        <p:spPr>
          <a:xfrm>
            <a:off x="9313395"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05"/>
          <p:cNvSpPr/>
          <p:nvPr/>
        </p:nvSpPr>
        <p:spPr>
          <a:xfrm>
            <a:off x="8674767"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05"/>
          <p:cNvSpPr/>
          <p:nvPr/>
        </p:nvSpPr>
        <p:spPr>
          <a:xfrm>
            <a:off x="10271338"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05"/>
          <p:cNvSpPr/>
          <p:nvPr/>
        </p:nvSpPr>
        <p:spPr>
          <a:xfrm>
            <a:off x="9952024" y="5886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05"/>
          <p:cNvSpPr/>
          <p:nvPr/>
        </p:nvSpPr>
        <p:spPr>
          <a:xfrm>
            <a:off x="9023110"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05"/>
          <p:cNvSpPr/>
          <p:nvPr/>
        </p:nvSpPr>
        <p:spPr>
          <a:xfrm>
            <a:off x="8282881"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05"/>
          <p:cNvSpPr/>
          <p:nvPr/>
        </p:nvSpPr>
        <p:spPr>
          <a:xfrm>
            <a:off x="8703795"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05"/>
          <p:cNvSpPr/>
          <p:nvPr/>
        </p:nvSpPr>
        <p:spPr>
          <a:xfrm>
            <a:off x="10503567"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05"/>
          <p:cNvSpPr/>
          <p:nvPr/>
        </p:nvSpPr>
        <p:spPr>
          <a:xfrm>
            <a:off x="9661738"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05"/>
          <p:cNvSpPr/>
          <p:nvPr/>
        </p:nvSpPr>
        <p:spPr>
          <a:xfrm>
            <a:off x="10082652"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05"/>
          <p:cNvSpPr/>
          <p:nvPr/>
        </p:nvSpPr>
        <p:spPr>
          <a:xfrm>
            <a:off x="9342424" y="4275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05"/>
          <p:cNvSpPr/>
          <p:nvPr/>
        </p:nvSpPr>
        <p:spPr>
          <a:xfrm>
            <a:off x="9327910"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05"/>
          <p:cNvSpPr/>
          <p:nvPr/>
        </p:nvSpPr>
        <p:spPr>
          <a:xfrm>
            <a:off x="8587681"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05"/>
          <p:cNvSpPr/>
          <p:nvPr/>
        </p:nvSpPr>
        <p:spPr>
          <a:xfrm>
            <a:off x="9008595"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05"/>
          <p:cNvSpPr/>
          <p:nvPr/>
        </p:nvSpPr>
        <p:spPr>
          <a:xfrm>
            <a:off x="8166767"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05"/>
          <p:cNvSpPr/>
          <p:nvPr/>
        </p:nvSpPr>
        <p:spPr>
          <a:xfrm>
            <a:off x="10503567"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05"/>
          <p:cNvSpPr/>
          <p:nvPr/>
        </p:nvSpPr>
        <p:spPr>
          <a:xfrm>
            <a:off x="10169738"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05"/>
          <p:cNvSpPr/>
          <p:nvPr/>
        </p:nvSpPr>
        <p:spPr>
          <a:xfrm>
            <a:off x="9748824" y="4504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05"/>
          <p:cNvSpPr/>
          <p:nvPr/>
        </p:nvSpPr>
        <p:spPr>
          <a:xfrm>
            <a:off x="9327910"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05"/>
          <p:cNvSpPr/>
          <p:nvPr/>
        </p:nvSpPr>
        <p:spPr>
          <a:xfrm>
            <a:off x="8689281"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05"/>
          <p:cNvSpPr/>
          <p:nvPr/>
        </p:nvSpPr>
        <p:spPr>
          <a:xfrm>
            <a:off x="9008595"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05"/>
          <p:cNvSpPr/>
          <p:nvPr/>
        </p:nvSpPr>
        <p:spPr>
          <a:xfrm>
            <a:off x="8369967"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05"/>
          <p:cNvSpPr/>
          <p:nvPr/>
        </p:nvSpPr>
        <p:spPr>
          <a:xfrm>
            <a:off x="9966538"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05"/>
          <p:cNvSpPr/>
          <p:nvPr/>
        </p:nvSpPr>
        <p:spPr>
          <a:xfrm>
            <a:off x="10285852"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05"/>
          <p:cNvSpPr/>
          <p:nvPr/>
        </p:nvSpPr>
        <p:spPr>
          <a:xfrm>
            <a:off x="9647224" y="4732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05"/>
          <p:cNvSpPr/>
          <p:nvPr/>
        </p:nvSpPr>
        <p:spPr>
          <a:xfrm>
            <a:off x="9429510"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05"/>
          <p:cNvSpPr/>
          <p:nvPr/>
        </p:nvSpPr>
        <p:spPr>
          <a:xfrm>
            <a:off x="8790881"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05"/>
          <p:cNvSpPr/>
          <p:nvPr/>
        </p:nvSpPr>
        <p:spPr>
          <a:xfrm>
            <a:off x="9110195"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05"/>
          <p:cNvSpPr/>
          <p:nvPr/>
        </p:nvSpPr>
        <p:spPr>
          <a:xfrm>
            <a:off x="8471567"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05"/>
          <p:cNvSpPr/>
          <p:nvPr/>
        </p:nvSpPr>
        <p:spPr>
          <a:xfrm>
            <a:off x="10068138"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05"/>
          <p:cNvSpPr/>
          <p:nvPr/>
        </p:nvSpPr>
        <p:spPr>
          <a:xfrm>
            <a:off x="10387452"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05"/>
          <p:cNvSpPr/>
          <p:nvPr/>
        </p:nvSpPr>
        <p:spPr>
          <a:xfrm>
            <a:off x="9748824" y="496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5"/>
          <p:cNvSpPr txBox="1"/>
          <p:nvPr/>
        </p:nvSpPr>
        <p:spPr>
          <a:xfrm>
            <a:off x="573533" y="4301475"/>
            <a:ext cx="5696400" cy="17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000">
                <a:solidFill>
                  <a:srgbClr val="595857"/>
                </a:solidFill>
                <a:latin typeface="Open Sans"/>
                <a:ea typeface="Open Sans"/>
                <a:cs typeface="Open Sans"/>
                <a:sym typeface="Open Sans"/>
              </a:rPr>
              <a:t>High Air Pressure </a:t>
            </a:r>
            <a:endParaRPr b="1"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Molecules are packed together.</a:t>
            </a:r>
            <a:endParaRPr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More moisture can fit. </a:t>
            </a:r>
            <a:endParaRPr sz="20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2000"/>
          </a:p>
        </p:txBody>
      </p:sp>
      <p:sp>
        <p:nvSpPr>
          <p:cNvPr id="965" name="Google Shape;965;p105"/>
          <p:cNvSpPr txBox="1"/>
          <p:nvPr/>
        </p:nvSpPr>
        <p:spPr>
          <a:xfrm>
            <a:off x="573533" y="1742650"/>
            <a:ext cx="5157300" cy="15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000">
                <a:solidFill>
                  <a:srgbClr val="595857"/>
                </a:solidFill>
                <a:latin typeface="Open Sans"/>
                <a:ea typeface="Open Sans"/>
                <a:cs typeface="Open Sans"/>
                <a:sym typeface="Open Sans"/>
              </a:rPr>
              <a:t>Low Air Pressure</a:t>
            </a:r>
            <a:endParaRPr b="1"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2000">
                <a:solidFill>
                  <a:srgbClr val="595857"/>
                </a:solidFill>
                <a:latin typeface="Open Sans"/>
                <a:ea typeface="Open Sans"/>
                <a:cs typeface="Open Sans"/>
                <a:sym typeface="Open Sans"/>
              </a:rPr>
              <a:t> </a:t>
            </a:r>
            <a:endParaRPr b="1"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Molecules are spread out. </a:t>
            </a:r>
            <a:endParaRPr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2000">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Less moisture can fit.</a:t>
            </a:r>
            <a:endParaRPr sz="2000">
              <a:solidFill>
                <a:srgbClr val="595857"/>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a:p>
        </p:txBody>
      </p:sp>
      <p:sp>
        <p:nvSpPr>
          <p:cNvPr id="966" name="Google Shape;966;p105"/>
          <p:cNvSpPr/>
          <p:nvPr/>
        </p:nvSpPr>
        <p:spPr>
          <a:xfrm>
            <a:off x="6889510"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05"/>
          <p:cNvSpPr/>
          <p:nvPr/>
        </p:nvSpPr>
        <p:spPr>
          <a:xfrm>
            <a:off x="6149281" y="3296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05"/>
          <p:cNvSpPr/>
          <p:nvPr/>
        </p:nvSpPr>
        <p:spPr>
          <a:xfrm>
            <a:off x="6468595"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05"/>
          <p:cNvSpPr/>
          <p:nvPr/>
        </p:nvSpPr>
        <p:spPr>
          <a:xfrm>
            <a:off x="8166767"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05"/>
          <p:cNvSpPr/>
          <p:nvPr/>
        </p:nvSpPr>
        <p:spPr>
          <a:xfrm>
            <a:off x="7847452"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05"/>
          <p:cNvSpPr/>
          <p:nvPr/>
        </p:nvSpPr>
        <p:spPr>
          <a:xfrm>
            <a:off x="7412024" y="3296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05"/>
          <p:cNvSpPr/>
          <p:nvPr/>
        </p:nvSpPr>
        <p:spPr>
          <a:xfrm>
            <a:off x="6991110"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05"/>
          <p:cNvSpPr/>
          <p:nvPr/>
        </p:nvSpPr>
        <p:spPr>
          <a:xfrm>
            <a:off x="6250881"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05"/>
          <p:cNvSpPr/>
          <p:nvPr/>
        </p:nvSpPr>
        <p:spPr>
          <a:xfrm>
            <a:off x="8268367"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05"/>
          <p:cNvSpPr/>
          <p:nvPr/>
        </p:nvSpPr>
        <p:spPr>
          <a:xfrm>
            <a:off x="7629738"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05"/>
          <p:cNvSpPr/>
          <p:nvPr/>
        </p:nvSpPr>
        <p:spPr>
          <a:xfrm>
            <a:off x="7310424" y="3524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05"/>
          <p:cNvSpPr/>
          <p:nvPr/>
        </p:nvSpPr>
        <p:spPr>
          <a:xfrm>
            <a:off x="7194310"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05"/>
          <p:cNvSpPr/>
          <p:nvPr/>
        </p:nvSpPr>
        <p:spPr>
          <a:xfrm>
            <a:off x="6555681" y="3753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05"/>
          <p:cNvSpPr/>
          <p:nvPr/>
        </p:nvSpPr>
        <p:spPr>
          <a:xfrm>
            <a:off x="6874995"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05"/>
          <p:cNvSpPr/>
          <p:nvPr/>
        </p:nvSpPr>
        <p:spPr>
          <a:xfrm>
            <a:off x="6033167"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05"/>
          <p:cNvSpPr/>
          <p:nvPr/>
        </p:nvSpPr>
        <p:spPr>
          <a:xfrm>
            <a:off x="7934538"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05"/>
          <p:cNvSpPr/>
          <p:nvPr/>
        </p:nvSpPr>
        <p:spPr>
          <a:xfrm>
            <a:off x="8355452"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05"/>
          <p:cNvSpPr/>
          <p:nvPr/>
        </p:nvSpPr>
        <p:spPr>
          <a:xfrm>
            <a:off x="7513624"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05"/>
          <p:cNvSpPr/>
          <p:nvPr/>
        </p:nvSpPr>
        <p:spPr>
          <a:xfrm>
            <a:off x="7295910"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05"/>
          <p:cNvSpPr/>
          <p:nvPr/>
        </p:nvSpPr>
        <p:spPr>
          <a:xfrm>
            <a:off x="6758881"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05"/>
          <p:cNvSpPr/>
          <p:nvPr/>
        </p:nvSpPr>
        <p:spPr>
          <a:xfrm>
            <a:off x="6337967"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05"/>
          <p:cNvSpPr/>
          <p:nvPr/>
        </p:nvSpPr>
        <p:spPr>
          <a:xfrm>
            <a:off x="8573167"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05"/>
          <p:cNvSpPr/>
          <p:nvPr/>
        </p:nvSpPr>
        <p:spPr>
          <a:xfrm>
            <a:off x="8152252"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05"/>
          <p:cNvSpPr/>
          <p:nvPr/>
        </p:nvSpPr>
        <p:spPr>
          <a:xfrm>
            <a:off x="7716824"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05"/>
          <p:cNvSpPr/>
          <p:nvPr/>
        </p:nvSpPr>
        <p:spPr>
          <a:xfrm>
            <a:off x="6686310"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05"/>
          <p:cNvSpPr/>
          <p:nvPr/>
        </p:nvSpPr>
        <p:spPr>
          <a:xfrm>
            <a:off x="6163795" y="2370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05"/>
          <p:cNvSpPr/>
          <p:nvPr/>
        </p:nvSpPr>
        <p:spPr>
          <a:xfrm>
            <a:off x="8065167"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05"/>
          <p:cNvSpPr/>
          <p:nvPr/>
        </p:nvSpPr>
        <p:spPr>
          <a:xfrm>
            <a:off x="7426538"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05"/>
          <p:cNvSpPr/>
          <p:nvPr/>
        </p:nvSpPr>
        <p:spPr>
          <a:xfrm>
            <a:off x="6787910"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05"/>
          <p:cNvSpPr/>
          <p:nvPr/>
        </p:nvSpPr>
        <p:spPr>
          <a:xfrm>
            <a:off x="6149281"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05"/>
          <p:cNvSpPr/>
          <p:nvPr/>
        </p:nvSpPr>
        <p:spPr>
          <a:xfrm>
            <a:off x="7745852"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05"/>
          <p:cNvSpPr/>
          <p:nvPr/>
        </p:nvSpPr>
        <p:spPr>
          <a:xfrm>
            <a:off x="6991110"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05"/>
          <p:cNvSpPr/>
          <p:nvPr/>
        </p:nvSpPr>
        <p:spPr>
          <a:xfrm>
            <a:off x="6352481"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05"/>
          <p:cNvSpPr/>
          <p:nvPr/>
        </p:nvSpPr>
        <p:spPr>
          <a:xfrm>
            <a:off x="7949052"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05"/>
          <p:cNvSpPr/>
          <p:nvPr/>
        </p:nvSpPr>
        <p:spPr>
          <a:xfrm>
            <a:off x="7310424" y="2751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05"/>
          <p:cNvSpPr/>
          <p:nvPr/>
        </p:nvSpPr>
        <p:spPr>
          <a:xfrm>
            <a:off x="6773395"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05"/>
          <p:cNvSpPr/>
          <p:nvPr/>
        </p:nvSpPr>
        <p:spPr>
          <a:xfrm>
            <a:off x="6033167" y="3056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05"/>
          <p:cNvSpPr/>
          <p:nvPr/>
        </p:nvSpPr>
        <p:spPr>
          <a:xfrm>
            <a:off x="8369967"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05"/>
          <p:cNvSpPr/>
          <p:nvPr/>
        </p:nvSpPr>
        <p:spPr>
          <a:xfrm>
            <a:off x="7731338"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05"/>
          <p:cNvSpPr/>
          <p:nvPr/>
        </p:nvSpPr>
        <p:spPr>
          <a:xfrm>
            <a:off x="7412024" y="3056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05"/>
          <p:cNvSpPr/>
          <p:nvPr/>
        </p:nvSpPr>
        <p:spPr>
          <a:xfrm>
            <a:off x="8790881"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05"/>
          <p:cNvSpPr/>
          <p:nvPr/>
        </p:nvSpPr>
        <p:spPr>
          <a:xfrm>
            <a:off x="9110195"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5"/>
          <p:cNvSpPr/>
          <p:nvPr/>
        </p:nvSpPr>
        <p:spPr>
          <a:xfrm>
            <a:off x="10169738"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05"/>
          <p:cNvSpPr/>
          <p:nvPr/>
        </p:nvSpPr>
        <p:spPr>
          <a:xfrm>
            <a:off x="10692252"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05"/>
          <p:cNvSpPr/>
          <p:nvPr/>
        </p:nvSpPr>
        <p:spPr>
          <a:xfrm>
            <a:off x="9748824" y="3372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05"/>
          <p:cNvSpPr/>
          <p:nvPr/>
        </p:nvSpPr>
        <p:spPr>
          <a:xfrm>
            <a:off x="9531110"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05"/>
          <p:cNvSpPr/>
          <p:nvPr/>
        </p:nvSpPr>
        <p:spPr>
          <a:xfrm>
            <a:off x="9211795"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5"/>
          <p:cNvSpPr/>
          <p:nvPr/>
        </p:nvSpPr>
        <p:spPr>
          <a:xfrm>
            <a:off x="8573167"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5"/>
          <p:cNvSpPr/>
          <p:nvPr/>
        </p:nvSpPr>
        <p:spPr>
          <a:xfrm>
            <a:off x="10169738"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05"/>
          <p:cNvSpPr/>
          <p:nvPr/>
        </p:nvSpPr>
        <p:spPr>
          <a:xfrm>
            <a:off x="10489052" y="3600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05"/>
          <p:cNvSpPr/>
          <p:nvPr/>
        </p:nvSpPr>
        <p:spPr>
          <a:xfrm>
            <a:off x="9734310"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05"/>
          <p:cNvSpPr/>
          <p:nvPr/>
        </p:nvSpPr>
        <p:spPr>
          <a:xfrm>
            <a:off x="9095681"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05"/>
          <p:cNvSpPr/>
          <p:nvPr/>
        </p:nvSpPr>
        <p:spPr>
          <a:xfrm>
            <a:off x="8776367"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05"/>
          <p:cNvSpPr/>
          <p:nvPr/>
        </p:nvSpPr>
        <p:spPr>
          <a:xfrm>
            <a:off x="10372938"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05"/>
          <p:cNvSpPr/>
          <p:nvPr/>
        </p:nvSpPr>
        <p:spPr>
          <a:xfrm>
            <a:off x="10793852"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05"/>
          <p:cNvSpPr/>
          <p:nvPr/>
        </p:nvSpPr>
        <p:spPr>
          <a:xfrm>
            <a:off x="10053624" y="3829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05"/>
          <p:cNvSpPr/>
          <p:nvPr/>
        </p:nvSpPr>
        <p:spPr>
          <a:xfrm>
            <a:off x="9095681"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05"/>
          <p:cNvSpPr/>
          <p:nvPr/>
        </p:nvSpPr>
        <p:spPr>
          <a:xfrm>
            <a:off x="9516595"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05"/>
          <p:cNvSpPr/>
          <p:nvPr/>
        </p:nvSpPr>
        <p:spPr>
          <a:xfrm>
            <a:off x="10474538"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05"/>
          <p:cNvSpPr/>
          <p:nvPr/>
        </p:nvSpPr>
        <p:spPr>
          <a:xfrm>
            <a:off x="10053624" y="4058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05"/>
          <p:cNvSpPr/>
          <p:nvPr/>
        </p:nvSpPr>
        <p:spPr>
          <a:xfrm>
            <a:off x="9226310"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05"/>
          <p:cNvSpPr/>
          <p:nvPr/>
        </p:nvSpPr>
        <p:spPr>
          <a:xfrm>
            <a:off x="8587681"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05"/>
          <p:cNvSpPr/>
          <p:nvPr/>
        </p:nvSpPr>
        <p:spPr>
          <a:xfrm>
            <a:off x="10503567"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05"/>
          <p:cNvSpPr/>
          <p:nvPr/>
        </p:nvSpPr>
        <p:spPr>
          <a:xfrm>
            <a:off x="9864938" y="24467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05"/>
          <p:cNvSpPr/>
          <p:nvPr/>
        </p:nvSpPr>
        <p:spPr>
          <a:xfrm>
            <a:off x="9531110"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05"/>
          <p:cNvSpPr/>
          <p:nvPr/>
        </p:nvSpPr>
        <p:spPr>
          <a:xfrm>
            <a:off x="9008595"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05"/>
          <p:cNvSpPr/>
          <p:nvPr/>
        </p:nvSpPr>
        <p:spPr>
          <a:xfrm>
            <a:off x="8369967"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05"/>
          <p:cNvSpPr/>
          <p:nvPr/>
        </p:nvSpPr>
        <p:spPr>
          <a:xfrm>
            <a:off x="10808367"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05"/>
          <p:cNvSpPr/>
          <p:nvPr/>
        </p:nvSpPr>
        <p:spPr>
          <a:xfrm>
            <a:off x="10169738" y="2675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05"/>
          <p:cNvSpPr/>
          <p:nvPr/>
        </p:nvSpPr>
        <p:spPr>
          <a:xfrm>
            <a:off x="9211795"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05"/>
          <p:cNvSpPr/>
          <p:nvPr/>
        </p:nvSpPr>
        <p:spPr>
          <a:xfrm>
            <a:off x="8573167"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5"/>
          <p:cNvSpPr/>
          <p:nvPr/>
        </p:nvSpPr>
        <p:spPr>
          <a:xfrm>
            <a:off x="10489052"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05"/>
          <p:cNvSpPr/>
          <p:nvPr/>
        </p:nvSpPr>
        <p:spPr>
          <a:xfrm>
            <a:off x="9850424" y="2903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05"/>
          <p:cNvSpPr/>
          <p:nvPr/>
        </p:nvSpPr>
        <p:spPr>
          <a:xfrm>
            <a:off x="9632710"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05"/>
          <p:cNvSpPr/>
          <p:nvPr/>
        </p:nvSpPr>
        <p:spPr>
          <a:xfrm>
            <a:off x="8994081"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05"/>
          <p:cNvSpPr/>
          <p:nvPr/>
        </p:nvSpPr>
        <p:spPr>
          <a:xfrm>
            <a:off x="10271338"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05"/>
          <p:cNvSpPr/>
          <p:nvPr/>
        </p:nvSpPr>
        <p:spPr>
          <a:xfrm>
            <a:off x="10590652" y="3132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05"/>
          <p:cNvSpPr/>
          <p:nvPr/>
        </p:nvSpPr>
        <p:spPr>
          <a:xfrm>
            <a:off x="6787910" y="1543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05"/>
          <p:cNvSpPr/>
          <p:nvPr/>
        </p:nvSpPr>
        <p:spPr>
          <a:xfrm>
            <a:off x="6149281" y="1543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05"/>
          <p:cNvSpPr/>
          <p:nvPr/>
        </p:nvSpPr>
        <p:spPr>
          <a:xfrm>
            <a:off x="8065167" y="1467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05"/>
          <p:cNvSpPr/>
          <p:nvPr/>
        </p:nvSpPr>
        <p:spPr>
          <a:xfrm>
            <a:off x="7528138" y="1391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05"/>
          <p:cNvSpPr/>
          <p:nvPr/>
        </p:nvSpPr>
        <p:spPr>
          <a:xfrm>
            <a:off x="6468595" y="1772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05"/>
          <p:cNvSpPr/>
          <p:nvPr/>
        </p:nvSpPr>
        <p:spPr>
          <a:xfrm>
            <a:off x="7745852" y="1772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05"/>
          <p:cNvSpPr/>
          <p:nvPr/>
        </p:nvSpPr>
        <p:spPr>
          <a:xfrm>
            <a:off x="7208824" y="16958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05"/>
          <p:cNvSpPr/>
          <p:nvPr/>
        </p:nvSpPr>
        <p:spPr>
          <a:xfrm>
            <a:off x="6773395"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05"/>
          <p:cNvSpPr/>
          <p:nvPr/>
        </p:nvSpPr>
        <p:spPr>
          <a:xfrm>
            <a:off x="6134767"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05"/>
          <p:cNvSpPr/>
          <p:nvPr/>
        </p:nvSpPr>
        <p:spPr>
          <a:xfrm>
            <a:off x="8050652"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05"/>
          <p:cNvSpPr/>
          <p:nvPr/>
        </p:nvSpPr>
        <p:spPr>
          <a:xfrm>
            <a:off x="7412024"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05"/>
          <p:cNvSpPr/>
          <p:nvPr/>
        </p:nvSpPr>
        <p:spPr>
          <a:xfrm>
            <a:off x="7092710"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5"/>
          <p:cNvSpPr/>
          <p:nvPr/>
        </p:nvSpPr>
        <p:spPr>
          <a:xfrm>
            <a:off x="6555681"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5"/>
          <p:cNvSpPr/>
          <p:nvPr/>
        </p:nvSpPr>
        <p:spPr>
          <a:xfrm>
            <a:off x="8471567"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05"/>
          <p:cNvSpPr/>
          <p:nvPr/>
        </p:nvSpPr>
        <p:spPr>
          <a:xfrm>
            <a:off x="7731338"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05"/>
          <p:cNvSpPr/>
          <p:nvPr/>
        </p:nvSpPr>
        <p:spPr>
          <a:xfrm>
            <a:off x="6991110" y="115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05"/>
          <p:cNvSpPr/>
          <p:nvPr/>
        </p:nvSpPr>
        <p:spPr>
          <a:xfrm>
            <a:off x="6352481" y="10751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05"/>
          <p:cNvSpPr/>
          <p:nvPr/>
        </p:nvSpPr>
        <p:spPr>
          <a:xfrm>
            <a:off x="8268367" y="115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05"/>
          <p:cNvSpPr/>
          <p:nvPr/>
        </p:nvSpPr>
        <p:spPr>
          <a:xfrm>
            <a:off x="7629738" y="998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05"/>
          <p:cNvSpPr/>
          <p:nvPr/>
        </p:nvSpPr>
        <p:spPr>
          <a:xfrm>
            <a:off x="9327910" y="1543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05"/>
          <p:cNvSpPr/>
          <p:nvPr/>
        </p:nvSpPr>
        <p:spPr>
          <a:xfrm>
            <a:off x="10706767" y="1467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05"/>
          <p:cNvSpPr/>
          <p:nvPr/>
        </p:nvSpPr>
        <p:spPr>
          <a:xfrm>
            <a:off x="9864938" y="1467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05"/>
          <p:cNvSpPr/>
          <p:nvPr/>
        </p:nvSpPr>
        <p:spPr>
          <a:xfrm>
            <a:off x="9008595" y="1772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05"/>
          <p:cNvSpPr/>
          <p:nvPr/>
        </p:nvSpPr>
        <p:spPr>
          <a:xfrm>
            <a:off x="8573167" y="15434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05"/>
          <p:cNvSpPr/>
          <p:nvPr/>
        </p:nvSpPr>
        <p:spPr>
          <a:xfrm>
            <a:off x="10387452" y="1772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05"/>
          <p:cNvSpPr/>
          <p:nvPr/>
        </p:nvSpPr>
        <p:spPr>
          <a:xfrm>
            <a:off x="9647224" y="17720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05"/>
          <p:cNvSpPr/>
          <p:nvPr/>
        </p:nvSpPr>
        <p:spPr>
          <a:xfrm>
            <a:off x="9313395"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05"/>
          <p:cNvSpPr/>
          <p:nvPr/>
        </p:nvSpPr>
        <p:spPr>
          <a:xfrm>
            <a:off x="8674767"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05"/>
          <p:cNvSpPr/>
          <p:nvPr/>
        </p:nvSpPr>
        <p:spPr>
          <a:xfrm>
            <a:off x="10692252"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5"/>
          <p:cNvSpPr/>
          <p:nvPr/>
        </p:nvSpPr>
        <p:spPr>
          <a:xfrm>
            <a:off x="9952024" y="20006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05"/>
          <p:cNvSpPr/>
          <p:nvPr/>
        </p:nvSpPr>
        <p:spPr>
          <a:xfrm>
            <a:off x="9734310"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05"/>
          <p:cNvSpPr/>
          <p:nvPr/>
        </p:nvSpPr>
        <p:spPr>
          <a:xfrm>
            <a:off x="8994081"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05"/>
          <p:cNvSpPr/>
          <p:nvPr/>
        </p:nvSpPr>
        <p:spPr>
          <a:xfrm>
            <a:off x="10372938" y="2229250"/>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05"/>
          <p:cNvSpPr/>
          <p:nvPr/>
        </p:nvSpPr>
        <p:spPr>
          <a:xfrm>
            <a:off x="9531110" y="9989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05"/>
          <p:cNvSpPr/>
          <p:nvPr/>
        </p:nvSpPr>
        <p:spPr>
          <a:xfrm>
            <a:off x="8892481" y="12275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05"/>
          <p:cNvSpPr/>
          <p:nvPr/>
        </p:nvSpPr>
        <p:spPr>
          <a:xfrm>
            <a:off x="10271338" y="1151335"/>
            <a:ext cx="222300" cy="1668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3" name="Shape 1083"/>
        <p:cNvGrpSpPr/>
        <p:nvPr/>
      </p:nvGrpSpPr>
      <p:grpSpPr>
        <a:xfrm>
          <a:off x="0" y="0"/>
          <a:ext cx="0" cy="0"/>
          <a:chOff x="0" y="0"/>
          <a:chExt cx="0" cy="0"/>
        </a:xfrm>
      </p:grpSpPr>
      <p:sp>
        <p:nvSpPr>
          <p:cNvPr id="1084" name="Google Shape;1084;p106"/>
          <p:cNvSpPr txBox="1"/>
          <p:nvPr>
            <p:ph type="title"/>
          </p:nvPr>
        </p:nvSpPr>
        <p:spPr>
          <a:xfrm>
            <a:off x="831833" y="750676"/>
            <a:ext cx="10515600" cy="173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06"/>
          <p:cNvSpPr txBox="1"/>
          <p:nvPr>
            <p:ph idx="1" type="body"/>
          </p:nvPr>
        </p:nvSpPr>
        <p:spPr>
          <a:xfrm>
            <a:off x="838216" y="2678839"/>
            <a:ext cx="10515600" cy="15003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1086" name="Google Shape;1086;p106"/>
          <p:cNvPicPr preferRelativeResize="0"/>
          <p:nvPr/>
        </p:nvPicPr>
        <p:blipFill>
          <a:blip r:embed="rId3">
            <a:alphaModFix/>
          </a:blip>
          <a:stretch>
            <a:fillRect/>
          </a:stretch>
        </p:blipFill>
        <p:spPr>
          <a:xfrm>
            <a:off x="0" y="76200"/>
            <a:ext cx="11921064" cy="6705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sp>
        <p:nvSpPr>
          <p:cNvPr id="622" name="Google Shape;622;p80"/>
          <p:cNvSpPr txBox="1"/>
          <p:nvPr>
            <p:ph type="title"/>
          </p:nvPr>
        </p:nvSpPr>
        <p:spPr>
          <a:xfrm>
            <a:off x="241300" y="281300"/>
            <a:ext cx="11595000" cy="1004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500"/>
              <a:t>Features of </a:t>
            </a:r>
            <a:r>
              <a:rPr lang="en-US" sz="6500"/>
              <a:t>GLOBE Weather</a:t>
            </a:r>
            <a:endParaRPr sz="6500"/>
          </a:p>
        </p:txBody>
      </p:sp>
      <p:sp>
        <p:nvSpPr>
          <p:cNvPr id="623" name="Google Shape;623;p80"/>
          <p:cNvSpPr txBox="1"/>
          <p:nvPr>
            <p:ph idx="1" type="body"/>
          </p:nvPr>
        </p:nvSpPr>
        <p:spPr>
          <a:xfrm>
            <a:off x="2628900" y="4870100"/>
            <a:ext cx="9105900" cy="121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200">
                <a:solidFill>
                  <a:srgbClr val="595857"/>
                </a:solidFill>
              </a:rPr>
              <a:t>Can you find examples of all of these icons throughout the </a:t>
            </a:r>
            <a:r>
              <a:rPr lang="en-US" sz="2200">
                <a:solidFill>
                  <a:srgbClr val="595857"/>
                </a:solidFill>
              </a:rPr>
              <a:t>curriculum</a:t>
            </a:r>
            <a:r>
              <a:rPr lang="en-US" sz="2200">
                <a:solidFill>
                  <a:srgbClr val="595857"/>
                </a:solidFill>
              </a:rPr>
              <a:t>? </a:t>
            </a:r>
            <a:endParaRPr sz="2200">
              <a:solidFill>
                <a:srgbClr val="595857"/>
              </a:solidFill>
            </a:endParaRPr>
          </a:p>
          <a:p>
            <a:pPr indent="0" lvl="0" marL="0" rtl="0" algn="l">
              <a:lnSpc>
                <a:spcPct val="90000"/>
              </a:lnSpc>
              <a:spcBef>
                <a:spcPts val="0"/>
              </a:spcBef>
              <a:spcAft>
                <a:spcPts val="0"/>
              </a:spcAft>
              <a:buClr>
                <a:schemeClr val="dk1"/>
              </a:buClr>
              <a:buSzPts val="2800"/>
              <a:buNone/>
            </a:pPr>
            <a:r>
              <a:t/>
            </a:r>
            <a:endParaRPr sz="2200">
              <a:solidFill>
                <a:srgbClr val="595857"/>
              </a:solidFill>
            </a:endParaRPr>
          </a:p>
          <a:p>
            <a:pPr indent="0" lvl="0" marL="0" rtl="0" algn="l">
              <a:lnSpc>
                <a:spcPct val="90000"/>
              </a:lnSpc>
              <a:spcBef>
                <a:spcPts val="0"/>
              </a:spcBef>
              <a:spcAft>
                <a:spcPts val="0"/>
              </a:spcAft>
              <a:buClr>
                <a:schemeClr val="dk1"/>
              </a:buClr>
              <a:buSzPts val="2800"/>
              <a:buNone/>
            </a:pPr>
            <a:r>
              <a:rPr lang="en-US" sz="2200">
                <a:solidFill>
                  <a:srgbClr val="595857"/>
                </a:solidFill>
              </a:rPr>
              <a:t>How might these features support your instruction?</a:t>
            </a:r>
            <a:endParaRPr sz="2200">
              <a:solidFill>
                <a:srgbClr val="595857"/>
              </a:solidFill>
            </a:endParaRPr>
          </a:p>
        </p:txBody>
      </p:sp>
      <p:sp>
        <p:nvSpPr>
          <p:cNvPr id="624" name="Google Shape;624;p80"/>
          <p:cNvSpPr txBox="1"/>
          <p:nvPr>
            <p:ph idx="4294967295" type="ftr"/>
          </p:nvPr>
        </p:nvSpPr>
        <p:spPr>
          <a:xfrm>
            <a:off x="417513" y="6370638"/>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25" name="Google Shape;625;p80"/>
          <p:cNvSpPr/>
          <p:nvPr/>
        </p:nvSpPr>
        <p:spPr>
          <a:xfrm rot="401">
            <a:off x="2239640" y="908944"/>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7200">
                <a:solidFill>
                  <a:srgbClr val="0070C0"/>
                </a:solidFill>
                <a:latin typeface="Permanent Marker"/>
                <a:ea typeface="Permanent Marker"/>
                <a:cs typeface="Permanent Marker"/>
                <a:sym typeface="Permanent Marker"/>
              </a:rPr>
              <a:t>Scavenger Hunt!</a:t>
            </a:r>
            <a:endParaRPr sz="7200">
              <a:solidFill>
                <a:srgbClr val="0070C0"/>
              </a:solidFill>
              <a:latin typeface="Permanent Marker"/>
              <a:ea typeface="Permanent Marker"/>
              <a:cs typeface="Permanent Marker"/>
              <a:sym typeface="Permanent Marker"/>
            </a:endParaRPr>
          </a:p>
        </p:txBody>
      </p:sp>
      <p:pic>
        <p:nvPicPr>
          <p:cNvPr id="626" name="Google Shape;626;p80"/>
          <p:cNvPicPr preferRelativeResize="0"/>
          <p:nvPr/>
        </p:nvPicPr>
        <p:blipFill>
          <a:blip r:embed="rId3">
            <a:alphaModFix/>
          </a:blip>
          <a:stretch>
            <a:fillRect/>
          </a:stretch>
        </p:blipFill>
        <p:spPr>
          <a:xfrm>
            <a:off x="843375" y="4877050"/>
            <a:ext cx="1851638" cy="1201200"/>
          </a:xfrm>
          <a:prstGeom prst="rect">
            <a:avLst/>
          </a:prstGeom>
          <a:noFill/>
          <a:ln>
            <a:noFill/>
          </a:ln>
        </p:spPr>
      </p:pic>
      <p:pic>
        <p:nvPicPr>
          <p:cNvPr id="627" name="Google Shape;627;p80"/>
          <p:cNvPicPr preferRelativeResize="0"/>
          <p:nvPr/>
        </p:nvPicPr>
        <p:blipFill>
          <a:blip r:embed="rId4">
            <a:alphaModFix/>
          </a:blip>
          <a:stretch>
            <a:fillRect/>
          </a:stretch>
        </p:blipFill>
        <p:spPr>
          <a:xfrm>
            <a:off x="4476463" y="2397393"/>
            <a:ext cx="1658451" cy="1078992"/>
          </a:xfrm>
          <a:prstGeom prst="rect">
            <a:avLst/>
          </a:prstGeom>
          <a:noFill/>
          <a:ln>
            <a:noFill/>
          </a:ln>
        </p:spPr>
      </p:pic>
      <p:pic>
        <p:nvPicPr>
          <p:cNvPr id="628" name="Google Shape;628;p80"/>
          <p:cNvPicPr preferRelativeResize="0"/>
          <p:nvPr/>
        </p:nvPicPr>
        <p:blipFill>
          <a:blip r:embed="rId5">
            <a:alphaModFix/>
          </a:blip>
          <a:stretch>
            <a:fillRect/>
          </a:stretch>
        </p:blipFill>
        <p:spPr>
          <a:xfrm>
            <a:off x="2999826" y="2398798"/>
            <a:ext cx="1658887" cy="1076175"/>
          </a:xfrm>
          <a:prstGeom prst="rect">
            <a:avLst/>
          </a:prstGeom>
          <a:noFill/>
          <a:ln>
            <a:noFill/>
          </a:ln>
        </p:spPr>
      </p:pic>
      <p:pic>
        <p:nvPicPr>
          <p:cNvPr id="629" name="Google Shape;629;p80"/>
          <p:cNvPicPr preferRelativeResize="0"/>
          <p:nvPr/>
        </p:nvPicPr>
        <p:blipFill>
          <a:blip r:embed="rId6">
            <a:alphaModFix/>
          </a:blip>
          <a:stretch>
            <a:fillRect/>
          </a:stretch>
        </p:blipFill>
        <p:spPr>
          <a:xfrm>
            <a:off x="7154175" y="2397393"/>
            <a:ext cx="1658900" cy="1078992"/>
          </a:xfrm>
          <a:prstGeom prst="rect">
            <a:avLst/>
          </a:prstGeom>
          <a:noFill/>
          <a:ln>
            <a:noFill/>
          </a:ln>
        </p:spPr>
      </p:pic>
      <p:pic>
        <p:nvPicPr>
          <p:cNvPr id="630" name="Google Shape;630;p80"/>
          <p:cNvPicPr preferRelativeResize="0"/>
          <p:nvPr/>
        </p:nvPicPr>
        <p:blipFill>
          <a:blip r:embed="rId7">
            <a:alphaModFix/>
          </a:blip>
          <a:stretch>
            <a:fillRect/>
          </a:stretch>
        </p:blipFill>
        <p:spPr>
          <a:xfrm>
            <a:off x="8069823" y="3590257"/>
            <a:ext cx="993094" cy="993094"/>
          </a:xfrm>
          <a:prstGeom prst="rect">
            <a:avLst/>
          </a:prstGeom>
          <a:noFill/>
          <a:ln>
            <a:noFill/>
          </a:ln>
        </p:spPr>
      </p:pic>
      <p:pic>
        <p:nvPicPr>
          <p:cNvPr id="631" name="Google Shape;631;p80"/>
          <p:cNvPicPr preferRelativeResize="0"/>
          <p:nvPr/>
        </p:nvPicPr>
        <p:blipFill>
          <a:blip r:embed="rId8">
            <a:alphaModFix/>
          </a:blip>
          <a:stretch>
            <a:fillRect/>
          </a:stretch>
        </p:blipFill>
        <p:spPr>
          <a:xfrm>
            <a:off x="1254875" y="3588957"/>
            <a:ext cx="995694" cy="995693"/>
          </a:xfrm>
          <a:prstGeom prst="rect">
            <a:avLst/>
          </a:prstGeom>
          <a:noFill/>
          <a:ln>
            <a:noFill/>
          </a:ln>
        </p:spPr>
      </p:pic>
      <p:pic>
        <p:nvPicPr>
          <p:cNvPr id="632" name="Google Shape;632;p80"/>
          <p:cNvPicPr preferRelativeResize="0"/>
          <p:nvPr/>
        </p:nvPicPr>
        <p:blipFill>
          <a:blip r:embed="rId9">
            <a:alphaModFix/>
          </a:blip>
          <a:stretch>
            <a:fillRect/>
          </a:stretch>
        </p:blipFill>
        <p:spPr>
          <a:xfrm>
            <a:off x="3934754" y="3590248"/>
            <a:ext cx="993094" cy="993113"/>
          </a:xfrm>
          <a:prstGeom prst="rect">
            <a:avLst/>
          </a:prstGeom>
          <a:noFill/>
          <a:ln>
            <a:noFill/>
          </a:ln>
        </p:spPr>
      </p:pic>
      <p:pic>
        <p:nvPicPr>
          <p:cNvPr id="633" name="Google Shape;633;p80"/>
          <p:cNvPicPr preferRelativeResize="0"/>
          <p:nvPr/>
        </p:nvPicPr>
        <p:blipFill>
          <a:blip r:embed="rId10">
            <a:alphaModFix/>
          </a:blip>
          <a:stretch>
            <a:fillRect/>
          </a:stretch>
        </p:blipFill>
        <p:spPr>
          <a:xfrm>
            <a:off x="9466388" y="3572136"/>
            <a:ext cx="993094" cy="993113"/>
          </a:xfrm>
          <a:prstGeom prst="rect">
            <a:avLst/>
          </a:prstGeom>
          <a:noFill/>
          <a:ln>
            <a:noFill/>
          </a:ln>
        </p:spPr>
      </p:pic>
      <p:pic>
        <p:nvPicPr>
          <p:cNvPr id="634" name="Google Shape;634;p80"/>
          <p:cNvPicPr preferRelativeResize="0"/>
          <p:nvPr/>
        </p:nvPicPr>
        <p:blipFill>
          <a:blip r:embed="rId11">
            <a:alphaModFix/>
          </a:blip>
          <a:stretch>
            <a:fillRect/>
          </a:stretch>
        </p:blipFill>
        <p:spPr>
          <a:xfrm>
            <a:off x="2585713" y="3590257"/>
            <a:ext cx="993094" cy="993113"/>
          </a:xfrm>
          <a:prstGeom prst="rect">
            <a:avLst/>
          </a:prstGeom>
          <a:noFill/>
          <a:ln>
            <a:noFill/>
          </a:ln>
        </p:spPr>
      </p:pic>
      <p:pic>
        <p:nvPicPr>
          <p:cNvPr id="635" name="Google Shape;635;p80"/>
          <p:cNvPicPr preferRelativeResize="0"/>
          <p:nvPr/>
        </p:nvPicPr>
        <p:blipFill>
          <a:blip r:embed="rId12">
            <a:alphaModFix/>
          </a:blip>
          <a:stretch>
            <a:fillRect/>
          </a:stretch>
        </p:blipFill>
        <p:spPr>
          <a:xfrm>
            <a:off x="5294869" y="3590257"/>
            <a:ext cx="993094" cy="993113"/>
          </a:xfrm>
          <a:prstGeom prst="rect">
            <a:avLst/>
          </a:prstGeom>
          <a:noFill/>
          <a:ln>
            <a:noFill/>
          </a:ln>
        </p:spPr>
      </p:pic>
      <p:pic>
        <p:nvPicPr>
          <p:cNvPr id="636" name="Google Shape;636;p80"/>
          <p:cNvPicPr preferRelativeResize="0"/>
          <p:nvPr/>
        </p:nvPicPr>
        <p:blipFill>
          <a:blip r:embed="rId13">
            <a:alphaModFix/>
          </a:blip>
          <a:stretch>
            <a:fillRect/>
          </a:stretch>
        </p:blipFill>
        <p:spPr>
          <a:xfrm>
            <a:off x="6682346" y="3590269"/>
            <a:ext cx="993094" cy="993094"/>
          </a:xfrm>
          <a:prstGeom prst="rect">
            <a:avLst/>
          </a:prstGeom>
          <a:noFill/>
          <a:ln>
            <a:noFill/>
          </a:ln>
        </p:spPr>
      </p:pic>
      <p:pic>
        <p:nvPicPr>
          <p:cNvPr id="637" name="Google Shape;637;p80"/>
          <p:cNvPicPr preferRelativeResize="0"/>
          <p:nvPr/>
        </p:nvPicPr>
        <p:blipFill>
          <a:blip r:embed="rId14">
            <a:alphaModFix/>
          </a:blip>
          <a:stretch>
            <a:fillRect/>
          </a:stretch>
        </p:blipFill>
        <p:spPr>
          <a:xfrm>
            <a:off x="8777436" y="2397400"/>
            <a:ext cx="995694" cy="995693"/>
          </a:xfrm>
          <a:prstGeom prst="rect">
            <a:avLst/>
          </a:prstGeom>
          <a:noFill/>
          <a:ln>
            <a:noFill/>
          </a:ln>
        </p:spPr>
      </p:pic>
      <p:pic>
        <p:nvPicPr>
          <p:cNvPr id="638" name="Google Shape;638;p80"/>
          <p:cNvPicPr preferRelativeResize="0"/>
          <p:nvPr/>
        </p:nvPicPr>
        <p:blipFill>
          <a:blip r:embed="rId15">
            <a:alphaModFix/>
          </a:blip>
          <a:stretch>
            <a:fillRect/>
          </a:stretch>
        </p:blipFill>
        <p:spPr>
          <a:xfrm>
            <a:off x="1939925" y="2405821"/>
            <a:ext cx="995694" cy="995693"/>
          </a:xfrm>
          <a:prstGeom prst="rect">
            <a:avLst/>
          </a:prstGeom>
          <a:noFill/>
          <a:ln>
            <a:noFill/>
          </a:ln>
        </p:spPr>
      </p:pic>
      <p:pic>
        <p:nvPicPr>
          <p:cNvPr id="639" name="Google Shape;639;p80"/>
          <p:cNvPicPr preferRelativeResize="0"/>
          <p:nvPr/>
        </p:nvPicPr>
        <p:blipFill>
          <a:blip r:embed="rId16">
            <a:alphaModFix/>
          </a:blip>
          <a:stretch>
            <a:fillRect/>
          </a:stretch>
        </p:blipFill>
        <p:spPr>
          <a:xfrm>
            <a:off x="6058715" y="2397388"/>
            <a:ext cx="1000520" cy="10789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0" name="Shape 1090"/>
        <p:cNvGrpSpPr/>
        <p:nvPr/>
      </p:nvGrpSpPr>
      <p:grpSpPr>
        <a:xfrm>
          <a:off x="0" y="0"/>
          <a:ext cx="0" cy="0"/>
          <a:chOff x="0" y="0"/>
          <a:chExt cx="0" cy="0"/>
        </a:xfrm>
      </p:grpSpPr>
      <p:pic>
        <p:nvPicPr>
          <p:cNvPr descr="convection9_3june.jpg" id="1091" name="Google Shape;1091;p107"/>
          <p:cNvPicPr preferRelativeResize="0"/>
          <p:nvPr/>
        </p:nvPicPr>
        <p:blipFill rotWithShape="1">
          <a:blip r:embed="rId3">
            <a:alphaModFix/>
          </a:blip>
          <a:srcRect b="0" l="0" r="0" t="0"/>
          <a:stretch/>
        </p:blipFill>
        <p:spPr>
          <a:xfrm>
            <a:off x="1472325" y="0"/>
            <a:ext cx="9440550" cy="7080399"/>
          </a:xfrm>
          <a:prstGeom prst="rect">
            <a:avLst/>
          </a:prstGeom>
          <a:noFill/>
          <a:ln>
            <a:noFill/>
          </a:ln>
        </p:spPr>
      </p:pic>
      <p:sp>
        <p:nvSpPr>
          <p:cNvPr id="1092" name="Google Shape;1092;p107"/>
          <p:cNvSpPr txBox="1"/>
          <p:nvPr/>
        </p:nvSpPr>
        <p:spPr>
          <a:xfrm>
            <a:off x="3779133" y="3006600"/>
            <a:ext cx="4312800" cy="8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t>CONVECTION</a:t>
            </a:r>
            <a:endParaRPr b="1" sz="3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6" name="Shape 1096"/>
        <p:cNvGrpSpPr/>
        <p:nvPr/>
      </p:nvGrpSpPr>
      <p:grpSpPr>
        <a:xfrm>
          <a:off x="0" y="0"/>
          <a:ext cx="0" cy="0"/>
          <a:chOff x="0" y="0"/>
          <a:chExt cx="0" cy="0"/>
        </a:xfrm>
      </p:grpSpPr>
      <p:sp>
        <p:nvSpPr>
          <p:cNvPr id="1097" name="Google Shape;1097;p108"/>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098" name="Google Shape;1098;p108"/>
          <p:cNvSpPr txBox="1"/>
          <p:nvPr>
            <p:ph idx="1" type="body"/>
          </p:nvPr>
        </p:nvSpPr>
        <p:spPr>
          <a:xfrm>
            <a:off x="492850" y="1847850"/>
            <a:ext cx="476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What we can learn about storms by watching clouds in the sky?</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US"/>
              <a:t>Students watch time lapse videos of a sunny day &amp; a stormy day</a:t>
            </a:r>
            <a:endParaRPr/>
          </a:p>
          <a:p>
            <a:pPr indent="0" lvl="0" marL="457200" rtl="0" algn="l">
              <a:lnSpc>
                <a:spcPct val="100000"/>
              </a:lnSpc>
              <a:spcBef>
                <a:spcPts val="0"/>
              </a:spcBef>
              <a:spcAft>
                <a:spcPts val="0"/>
              </a:spcAft>
              <a:buNone/>
            </a:pPr>
            <a:r>
              <a:t/>
            </a:r>
            <a:endParaRPr/>
          </a:p>
        </p:txBody>
      </p:sp>
      <p:sp>
        <p:nvSpPr>
          <p:cNvPr id="1099" name="Google Shape;1099;p10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0" name="Google Shape;1100;p108"/>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01" name="Google Shape;1101;p108"/>
          <p:cNvPicPr preferRelativeResize="0"/>
          <p:nvPr/>
        </p:nvPicPr>
        <p:blipFill>
          <a:blip r:embed="rId4">
            <a:alphaModFix/>
          </a:blip>
          <a:stretch>
            <a:fillRect/>
          </a:stretch>
        </p:blipFill>
        <p:spPr>
          <a:xfrm>
            <a:off x="5447475" y="1900225"/>
            <a:ext cx="6210975" cy="3815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sp>
        <p:nvSpPr>
          <p:cNvPr id="1106" name="Google Shape;1106;p109"/>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107" name="Google Shape;1107;p109"/>
          <p:cNvSpPr txBox="1"/>
          <p:nvPr>
            <p:ph idx="1" type="body"/>
          </p:nvPr>
        </p:nvSpPr>
        <p:spPr>
          <a:xfrm>
            <a:off x="838200" y="1847850"/>
            <a:ext cx="5390700" cy="43512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construct</a:t>
            </a:r>
            <a:r>
              <a:rPr lang="en-US"/>
              <a:t> a time series diagram showing how an isolated storm forms throughout the day.</a:t>
            </a:r>
            <a:endParaRPr/>
          </a:p>
          <a:p>
            <a:pPr indent="0" lvl="0" marL="45720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1108" name="Google Shape;1108;p10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9" name="Google Shape;1109;p109"/>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10" name="Google Shape;1110;p109"/>
          <p:cNvPicPr preferRelativeResize="0"/>
          <p:nvPr/>
        </p:nvPicPr>
        <p:blipFill>
          <a:blip r:embed="rId4">
            <a:alphaModFix/>
          </a:blip>
          <a:stretch>
            <a:fillRect/>
          </a:stretch>
        </p:blipFill>
        <p:spPr>
          <a:xfrm rot="2">
            <a:off x="6319250" y="1372651"/>
            <a:ext cx="5302250" cy="39766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sp>
        <p:nvSpPr>
          <p:cNvPr id="1115" name="Google Shape;1115;p110"/>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116" name="Google Shape;1116;p110"/>
          <p:cNvSpPr txBox="1"/>
          <p:nvPr>
            <p:ph idx="1" type="body"/>
          </p:nvPr>
        </p:nvSpPr>
        <p:spPr>
          <a:xfrm>
            <a:off x="640675" y="1847850"/>
            <a:ext cx="497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o</a:t>
            </a:r>
            <a:r>
              <a:rPr lang="en-US"/>
              <a:t>bserve clouds outside</a:t>
            </a:r>
            <a:endParaRPr/>
          </a:p>
          <a:p>
            <a:pPr indent="0" lvl="0" marL="457200" rtl="0" algn="l">
              <a:lnSpc>
                <a:spcPct val="100000"/>
              </a:lnSpc>
              <a:spcBef>
                <a:spcPts val="0"/>
              </a:spcBef>
              <a:spcAft>
                <a:spcPts val="0"/>
              </a:spcAft>
              <a:buNone/>
            </a:pPr>
            <a:r>
              <a:t/>
            </a:r>
            <a:endParaRPr/>
          </a:p>
          <a:p>
            <a:pPr indent="-381000" lvl="1" marL="914400" rtl="0" algn="l">
              <a:lnSpc>
                <a:spcPct val="100000"/>
              </a:lnSpc>
              <a:spcBef>
                <a:spcPts val="0"/>
              </a:spcBef>
              <a:spcAft>
                <a:spcPts val="0"/>
              </a:spcAft>
              <a:buSzPts val="2400"/>
              <a:buChar char="•"/>
            </a:pPr>
            <a:r>
              <a:rPr lang="en-US"/>
              <a:t>An opportunity to use GLOBE protocols to </a:t>
            </a:r>
            <a:endParaRPr/>
          </a:p>
          <a:p>
            <a:pPr indent="0" lvl="0" marL="914400" rtl="0" algn="l">
              <a:lnSpc>
                <a:spcPct val="100000"/>
              </a:lnSpc>
              <a:spcBef>
                <a:spcPts val="0"/>
              </a:spcBef>
              <a:spcAft>
                <a:spcPts val="0"/>
              </a:spcAft>
              <a:buNone/>
            </a:pPr>
            <a:r>
              <a:rPr lang="en-US" sz="2400"/>
              <a:t>collect data as a citizen scientist</a:t>
            </a:r>
            <a:endParaRPr sz="2400"/>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1117" name="Google Shape;1117;p11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18" name="Google Shape;1118;p110"/>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19" name="Google Shape;1119;p110"/>
          <p:cNvPicPr preferRelativeResize="0"/>
          <p:nvPr/>
        </p:nvPicPr>
        <p:blipFill rotWithShape="1">
          <a:blip r:embed="rId4">
            <a:alphaModFix/>
          </a:blip>
          <a:srcRect b="0" l="8941" r="0" t="0"/>
          <a:stretch/>
        </p:blipFill>
        <p:spPr>
          <a:xfrm>
            <a:off x="5727700" y="3240605"/>
            <a:ext cx="1879349" cy="2425046"/>
          </a:xfrm>
          <a:prstGeom prst="rect">
            <a:avLst/>
          </a:prstGeom>
          <a:noFill/>
          <a:ln>
            <a:noFill/>
          </a:ln>
          <a:effectLst>
            <a:outerShdw blurRad="57150" rotWithShape="0" algn="bl" dir="5400000" dist="19050">
              <a:srgbClr val="000000">
                <a:alpha val="50000"/>
              </a:srgbClr>
            </a:outerShdw>
          </a:effectLst>
        </p:spPr>
      </p:pic>
      <p:pic>
        <p:nvPicPr>
          <p:cNvPr id="1120" name="Google Shape;1120;p110"/>
          <p:cNvPicPr preferRelativeResize="0"/>
          <p:nvPr/>
        </p:nvPicPr>
        <p:blipFill rotWithShape="1">
          <a:blip r:embed="rId5">
            <a:alphaModFix/>
          </a:blip>
          <a:srcRect b="-2189" l="0" r="4861" t="2190"/>
          <a:stretch/>
        </p:blipFill>
        <p:spPr>
          <a:xfrm rot="-2">
            <a:off x="8095825" y="873326"/>
            <a:ext cx="3646249" cy="490092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4" name="Shape 1124"/>
        <p:cNvGrpSpPr/>
        <p:nvPr/>
      </p:nvGrpSpPr>
      <p:grpSpPr>
        <a:xfrm>
          <a:off x="0" y="0"/>
          <a:ext cx="0" cy="0"/>
          <a:chOff x="0" y="0"/>
          <a:chExt cx="0" cy="0"/>
        </a:xfrm>
      </p:grpSpPr>
      <p:sp>
        <p:nvSpPr>
          <p:cNvPr id="1125" name="Google Shape;1125;p111"/>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How does temperature relate to cloud formation?</a:t>
            </a:r>
            <a:endParaRPr sz="3600"/>
          </a:p>
        </p:txBody>
      </p:sp>
      <p:sp>
        <p:nvSpPr>
          <p:cNvPr id="1126" name="Google Shape;1126;p111"/>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How does the Sun warm the atmosphere?</a:t>
            </a:r>
            <a:endParaRPr/>
          </a:p>
          <a:p>
            <a:pPr indent="0" lvl="0" marL="457200" rtl="0" algn="l">
              <a:lnSpc>
                <a:spcPct val="90000"/>
              </a:lnSpc>
              <a:spcBef>
                <a:spcPts val="0"/>
              </a:spcBef>
              <a:spcAft>
                <a:spcPts val="0"/>
              </a:spcAft>
              <a:buNone/>
            </a:pPr>
            <a:r>
              <a:t/>
            </a:r>
            <a:endParaRPr i="1" sz="2400">
              <a:solidFill>
                <a:srgbClr val="990000"/>
              </a:solidFill>
            </a:endParaRPr>
          </a:p>
          <a:p>
            <a:pPr indent="0" lvl="0" marL="457200" rtl="0" algn="l">
              <a:lnSpc>
                <a:spcPct val="90000"/>
              </a:lnSpc>
              <a:spcBef>
                <a:spcPts val="0"/>
              </a:spcBef>
              <a:spcAft>
                <a:spcPts val="0"/>
              </a:spcAft>
              <a:buNone/>
            </a:pPr>
            <a:r>
              <a:t/>
            </a:r>
            <a:endParaRPr i="1" sz="2400">
              <a:solidFill>
                <a:srgbClr val="990000"/>
              </a:solidFill>
            </a:endParaRPr>
          </a:p>
          <a:p>
            <a:pPr indent="-342900" lvl="0" marL="457200" rtl="0" algn="l">
              <a:lnSpc>
                <a:spcPct val="90000"/>
              </a:lnSpc>
              <a:spcBef>
                <a:spcPts val="0"/>
              </a:spcBef>
              <a:spcAft>
                <a:spcPts val="0"/>
              </a:spcAft>
              <a:buSzPts val="1800"/>
              <a:buChar char="•"/>
            </a:pPr>
            <a:r>
              <a:rPr lang="en-US"/>
              <a:t>How does surface temperature compare to air temperature?</a:t>
            </a:r>
            <a:endParaRPr/>
          </a:p>
          <a:p>
            <a:pPr indent="0" lvl="0" marL="457200" rtl="0" algn="l">
              <a:lnSpc>
                <a:spcPct val="90000"/>
              </a:lnSpc>
              <a:spcBef>
                <a:spcPts val="0"/>
              </a:spcBef>
              <a:spcAft>
                <a:spcPts val="0"/>
              </a:spcAft>
              <a:buNone/>
            </a:pPr>
            <a:r>
              <a:t/>
            </a:r>
            <a:endParaRPr i="1" sz="2400">
              <a:solidFill>
                <a:srgbClr val="980000"/>
              </a:solidFill>
            </a:endParaRPr>
          </a:p>
          <a:p>
            <a:pPr indent="0" lvl="0" marL="0" rtl="0" algn="l">
              <a:lnSpc>
                <a:spcPct val="90000"/>
              </a:lnSpc>
              <a:spcBef>
                <a:spcPts val="0"/>
              </a:spcBef>
              <a:spcAft>
                <a:spcPts val="0"/>
              </a:spcAft>
              <a:buNone/>
            </a:pPr>
            <a:r>
              <a:t/>
            </a:r>
            <a:endParaRPr i="1" sz="2400">
              <a:solidFill>
                <a:srgbClr val="980000"/>
              </a:solidFill>
            </a:endParaRPr>
          </a:p>
          <a:p>
            <a:pPr indent="-342900" lvl="0" marL="457200" rtl="0" algn="l">
              <a:lnSpc>
                <a:spcPct val="90000"/>
              </a:lnSpc>
              <a:spcBef>
                <a:spcPts val="0"/>
              </a:spcBef>
              <a:spcAft>
                <a:spcPts val="0"/>
              </a:spcAft>
              <a:buSzPts val="1800"/>
              <a:buChar char="•"/>
            </a:pPr>
            <a:r>
              <a:rPr lang="en-US"/>
              <a:t>How does temperature change as you increase in altitude?</a:t>
            </a:r>
            <a:endParaRPr/>
          </a:p>
          <a:p>
            <a:pPr indent="0" lvl="0" marL="457200" rtl="0" algn="l">
              <a:spcBef>
                <a:spcPts val="0"/>
              </a:spcBef>
              <a:spcAft>
                <a:spcPts val="0"/>
              </a:spcAft>
              <a:buClr>
                <a:srgbClr val="000000"/>
              </a:buClr>
              <a:buSzPts val="1100"/>
              <a:buFont typeface="Arial"/>
              <a:buNone/>
            </a:pPr>
            <a:r>
              <a:t/>
            </a:r>
            <a:endParaRPr/>
          </a:p>
        </p:txBody>
      </p:sp>
      <p:sp>
        <p:nvSpPr>
          <p:cNvPr id="1127" name="Google Shape;1127;p11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28" name="Google Shape;1128;p111"/>
          <p:cNvPicPr preferRelativeResize="0"/>
          <p:nvPr/>
        </p:nvPicPr>
        <p:blipFill>
          <a:blip r:embed="rId3">
            <a:alphaModFix amt="75000"/>
          </a:blip>
          <a:stretch>
            <a:fillRect/>
          </a:stretch>
        </p:blipFill>
        <p:spPr>
          <a:xfrm>
            <a:off x="10193100" y="-1287525"/>
            <a:ext cx="3718101" cy="3718101"/>
          </a:xfrm>
          <a:prstGeom prst="rect">
            <a:avLst/>
          </a:prstGeom>
          <a:noFill/>
          <a:ln>
            <a:noFill/>
          </a:ln>
        </p:spPr>
      </p:pic>
      <p:pic>
        <p:nvPicPr>
          <p:cNvPr id="1129" name="Google Shape;1129;p111"/>
          <p:cNvPicPr preferRelativeResize="0"/>
          <p:nvPr/>
        </p:nvPicPr>
        <p:blipFill>
          <a:blip r:embed="rId4">
            <a:alphaModFix/>
          </a:blip>
          <a:stretch>
            <a:fillRect/>
          </a:stretch>
        </p:blipFill>
        <p:spPr>
          <a:xfrm>
            <a:off x="909063" y="454213"/>
            <a:ext cx="1160125" cy="11475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4" name="Shape 1134"/>
        <p:cNvGrpSpPr/>
        <p:nvPr/>
      </p:nvGrpSpPr>
      <p:grpSpPr>
        <a:xfrm>
          <a:off x="0" y="0"/>
          <a:ext cx="0" cy="0"/>
          <a:chOff x="0" y="0"/>
          <a:chExt cx="0" cy="0"/>
        </a:xfrm>
      </p:grpSpPr>
      <p:sp>
        <p:nvSpPr>
          <p:cNvPr id="1135" name="Google Shape;1135;p112"/>
          <p:cNvSpPr txBox="1"/>
          <p:nvPr>
            <p:ph type="title"/>
          </p:nvPr>
        </p:nvSpPr>
        <p:spPr>
          <a:xfrm>
            <a:off x="663389" y="192088"/>
            <a:ext cx="10690500" cy="8484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Predict</a:t>
            </a:r>
            <a:endParaRPr/>
          </a:p>
        </p:txBody>
      </p:sp>
      <p:sp>
        <p:nvSpPr>
          <p:cNvPr id="1136" name="Google Shape;1136;p112"/>
          <p:cNvSpPr txBox="1"/>
          <p:nvPr>
            <p:ph idx="1" type="body"/>
          </p:nvPr>
        </p:nvSpPr>
        <p:spPr>
          <a:xfrm>
            <a:off x="663389" y="1022227"/>
            <a:ext cx="6538800" cy="5579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a:t>
            </a:r>
            <a:r>
              <a:rPr lang="en-US" sz="3200">
                <a:latin typeface="Montserrat SemiBold"/>
                <a:ea typeface="Montserrat SemiBold"/>
                <a:cs typeface="Montserrat SemiBold"/>
                <a:sym typeface="Montserrat SemiBold"/>
              </a:rPr>
              <a:t> </a:t>
            </a:r>
            <a:r>
              <a:rPr lang="en-US" sz="3200"/>
              <a:t>Use the temperature near the ground to predict the other temperatures.</a:t>
            </a:r>
            <a:endParaRPr/>
          </a:p>
          <a:p>
            <a:pPr indent="-50800" lvl="0" marL="22860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How would temperature change as a weather balloon traveled from the ground to the clouds? </a:t>
            </a:r>
            <a:endParaRPr/>
          </a:p>
          <a:p>
            <a:pPr indent="0" lvl="0" marL="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Where would it be warmer or cooler?</a:t>
            </a:r>
            <a:endParaRPr/>
          </a:p>
          <a:p>
            <a:pPr indent="0" lvl="0" marL="0" rtl="0" algn="l">
              <a:lnSpc>
                <a:spcPct val="90000"/>
              </a:lnSpc>
              <a:spcBef>
                <a:spcPts val="1000"/>
              </a:spcBef>
              <a:spcAft>
                <a:spcPts val="0"/>
              </a:spcAft>
              <a:buClr>
                <a:srgbClr val="595857"/>
              </a:buClr>
              <a:buSzPts val="3200"/>
              <a:buNone/>
            </a:pPr>
            <a:r>
              <a:t/>
            </a:r>
            <a:endParaRPr sz="3200"/>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grpSp>
        <p:nvGrpSpPr>
          <p:cNvPr id="1137" name="Google Shape;1137;p112"/>
          <p:cNvGrpSpPr/>
          <p:nvPr/>
        </p:nvGrpSpPr>
        <p:grpSpPr>
          <a:xfrm>
            <a:off x="7527986" y="192039"/>
            <a:ext cx="4292461" cy="5489506"/>
            <a:chOff x="5708280" y="1487699"/>
            <a:chExt cx="3219426" cy="4117233"/>
          </a:xfrm>
        </p:grpSpPr>
        <p:pic>
          <p:nvPicPr>
            <p:cNvPr id="1138" name="Google Shape;1138;p112"/>
            <p:cNvPicPr preferRelativeResize="0"/>
            <p:nvPr/>
          </p:nvPicPr>
          <p:blipFill rotWithShape="1">
            <a:blip r:embed="rId3">
              <a:alphaModFix/>
            </a:blip>
            <a:srcRect b="0" l="0" r="0" t="0"/>
            <a:stretch/>
          </p:blipFill>
          <p:spPr>
            <a:xfrm>
              <a:off x="5708280" y="1487699"/>
              <a:ext cx="3219426" cy="4117233"/>
            </a:xfrm>
            <a:prstGeom prst="rect">
              <a:avLst/>
            </a:prstGeom>
            <a:noFill/>
            <a:ln>
              <a:noFill/>
            </a:ln>
            <a:effectLst>
              <a:outerShdw blurRad="50800" rotWithShape="0" algn="tl" dir="2700000" dist="38100">
                <a:srgbClr val="000000">
                  <a:alpha val="40000"/>
                </a:srgbClr>
              </a:outerShdw>
            </a:effectLst>
          </p:spPr>
        </p:pic>
        <p:sp>
          <p:nvSpPr>
            <p:cNvPr id="1139" name="Google Shape;1139;p112"/>
            <p:cNvSpPr txBox="1"/>
            <p:nvPr/>
          </p:nvSpPr>
          <p:spPr>
            <a:xfrm>
              <a:off x="6800597" y="469520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21° C</a:t>
              </a:r>
              <a:endParaRPr sz="2700">
                <a:solidFill>
                  <a:srgbClr val="000000"/>
                </a:solidFill>
                <a:latin typeface="Calibri"/>
                <a:ea typeface="Calibri"/>
                <a:cs typeface="Calibri"/>
                <a:sym typeface="Calibri"/>
              </a:endParaRPr>
            </a:p>
          </p:txBody>
        </p:sp>
        <p:sp>
          <p:nvSpPr>
            <p:cNvPr id="1140" name="Google Shape;1140;p112"/>
            <p:cNvSpPr txBox="1"/>
            <p:nvPr/>
          </p:nvSpPr>
          <p:spPr>
            <a:xfrm>
              <a:off x="6770603" y="3867487"/>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1141" name="Google Shape;1141;p112"/>
            <p:cNvSpPr txBox="1"/>
            <p:nvPr/>
          </p:nvSpPr>
          <p:spPr>
            <a:xfrm>
              <a:off x="6829171" y="3064583"/>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1142" name="Google Shape;1142;p112"/>
            <p:cNvSpPr txBox="1"/>
            <p:nvPr/>
          </p:nvSpPr>
          <p:spPr>
            <a:xfrm>
              <a:off x="6829171" y="212389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grpSp>
      <p:sp>
        <p:nvSpPr>
          <p:cNvPr id="1143" name="Google Shape;1143;p112"/>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8" name="Shape 1148"/>
        <p:cNvGrpSpPr/>
        <p:nvPr/>
      </p:nvGrpSpPr>
      <p:grpSpPr>
        <a:xfrm>
          <a:off x="0" y="0"/>
          <a:ext cx="0" cy="0"/>
          <a:chOff x="0" y="0"/>
          <a:chExt cx="0" cy="0"/>
        </a:xfrm>
      </p:grpSpPr>
      <p:sp>
        <p:nvSpPr>
          <p:cNvPr id="1149" name="Google Shape;1149;p113"/>
          <p:cNvSpPr txBox="1"/>
          <p:nvPr>
            <p:ph type="title"/>
          </p:nvPr>
        </p:nvSpPr>
        <p:spPr>
          <a:xfrm>
            <a:off x="838200" y="365126"/>
            <a:ext cx="10515600" cy="9126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Virtual Weather Balloon Simulation</a:t>
            </a:r>
            <a:endParaRPr/>
          </a:p>
        </p:txBody>
      </p:sp>
      <p:pic>
        <p:nvPicPr>
          <p:cNvPr id="1150" name="Google Shape;1150;p113"/>
          <p:cNvPicPr preferRelativeResize="0"/>
          <p:nvPr/>
        </p:nvPicPr>
        <p:blipFill>
          <a:blip r:embed="rId3">
            <a:alphaModFix/>
          </a:blip>
          <a:stretch>
            <a:fillRect/>
          </a:stretch>
        </p:blipFill>
        <p:spPr>
          <a:xfrm>
            <a:off x="2271700" y="1351175"/>
            <a:ext cx="7648599" cy="5087749"/>
          </a:xfrm>
          <a:prstGeom prst="rect">
            <a:avLst/>
          </a:prstGeom>
          <a:noFill/>
          <a:ln>
            <a:noFill/>
          </a:ln>
        </p:spPr>
      </p:pic>
      <p:sp>
        <p:nvSpPr>
          <p:cNvPr id="1151" name="Google Shape;1151;p113"/>
          <p:cNvSpPr txBox="1"/>
          <p:nvPr/>
        </p:nvSpPr>
        <p:spPr>
          <a:xfrm>
            <a:off x="3704550" y="6438925"/>
            <a:ext cx="47829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r:id="rId4"/>
              </a:rPr>
              <a:t>https://scied.ucar.edu/virtual-ballooning</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6" name="Shape 1156"/>
        <p:cNvGrpSpPr/>
        <p:nvPr/>
      </p:nvGrpSpPr>
      <p:grpSpPr>
        <a:xfrm>
          <a:off x="0" y="0"/>
          <a:ext cx="0" cy="0"/>
          <a:chOff x="0" y="0"/>
          <a:chExt cx="0" cy="0"/>
        </a:xfrm>
      </p:grpSpPr>
      <p:sp>
        <p:nvSpPr>
          <p:cNvPr id="1157" name="Google Shape;1157;p114"/>
          <p:cNvSpPr txBox="1"/>
          <p:nvPr>
            <p:ph type="title"/>
          </p:nvPr>
        </p:nvSpPr>
        <p:spPr>
          <a:xfrm>
            <a:off x="850900" y="123752"/>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900"/>
              <a:t>Investigation: Westview Middle School Data</a:t>
            </a:r>
            <a:endParaRPr/>
          </a:p>
        </p:txBody>
      </p:sp>
      <p:sp>
        <p:nvSpPr>
          <p:cNvPr id="1158" name="Google Shape;1158;p114"/>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59" name="Google Shape;1159;p114"/>
          <p:cNvPicPr preferRelativeResize="0"/>
          <p:nvPr/>
        </p:nvPicPr>
        <p:blipFill rotWithShape="1">
          <a:blip r:embed="rId3">
            <a:alphaModFix/>
          </a:blip>
          <a:srcRect b="0" l="0" r="0" t="0"/>
          <a:stretch/>
        </p:blipFill>
        <p:spPr>
          <a:xfrm>
            <a:off x="2330889" y="1137948"/>
            <a:ext cx="7606739" cy="4972169"/>
          </a:xfrm>
          <a:prstGeom prst="rect">
            <a:avLst/>
          </a:prstGeom>
          <a:noFill/>
          <a:ln>
            <a:noFill/>
          </a:ln>
          <a:effectLst>
            <a:outerShdw blurRad="50800" rotWithShape="0" algn="t" dir="5400000" dist="381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Google Shape;1165;p1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2 &amp; 3</a:t>
            </a:r>
            <a:endParaRPr/>
          </a:p>
        </p:txBody>
      </p:sp>
      <p:sp>
        <p:nvSpPr>
          <p:cNvPr id="1166" name="Google Shape;1166;p115"/>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Teacher coaches will practice using prompts and Talk Moves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Google Shape;1171;p11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12:55pm</a:t>
            </a:r>
            <a:endParaRPr sz="3600"/>
          </a:p>
        </p:txBody>
      </p:sp>
      <p:sp>
        <p:nvSpPr>
          <p:cNvPr id="1172" name="Google Shape;1172;p11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73" name="Google Shape;1173;p11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74" name="Google Shape;1174;p116"/>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81"/>
          <p:cNvSpPr txBox="1"/>
          <p:nvPr>
            <p:ph idx="11" type="ftr"/>
          </p:nvPr>
        </p:nvSpPr>
        <p:spPr>
          <a:xfrm>
            <a:off x="1066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grpSp>
        <p:nvGrpSpPr>
          <p:cNvPr id="645" name="Google Shape;645;p81"/>
          <p:cNvGrpSpPr/>
          <p:nvPr/>
        </p:nvGrpSpPr>
        <p:grpSpPr>
          <a:xfrm>
            <a:off x="3752680" y="2620300"/>
            <a:ext cx="7752935" cy="2701488"/>
            <a:chOff x="714850" y="1099459"/>
            <a:chExt cx="8225926" cy="3613064"/>
          </a:xfrm>
        </p:grpSpPr>
        <p:pic>
          <p:nvPicPr>
            <p:cNvPr id="646" name="Google Shape;646;p81"/>
            <p:cNvPicPr preferRelativeResize="0"/>
            <p:nvPr/>
          </p:nvPicPr>
          <p:blipFill rotWithShape="1">
            <a:blip r:embed="rId3">
              <a:alphaModFix amt="11000"/>
            </a:blip>
            <a:srcRect b="0" l="0" r="0" t="0"/>
            <a:stretch/>
          </p:blipFill>
          <p:spPr>
            <a:xfrm>
              <a:off x="1345076" y="1182376"/>
              <a:ext cx="5625300" cy="2540100"/>
            </a:xfrm>
            <a:prstGeom prst="rect">
              <a:avLst/>
            </a:prstGeom>
            <a:noFill/>
            <a:ln>
              <a:noFill/>
            </a:ln>
          </p:spPr>
        </p:pic>
        <p:pic>
          <p:nvPicPr>
            <p:cNvPr id="647" name="Google Shape;647;p81"/>
            <p:cNvPicPr preferRelativeResize="0"/>
            <p:nvPr/>
          </p:nvPicPr>
          <p:blipFill rotWithShape="1">
            <a:blip r:embed="rId4">
              <a:alphaModFix/>
            </a:blip>
            <a:srcRect b="0" l="0" r="0" t="0"/>
            <a:stretch/>
          </p:blipFill>
          <p:spPr>
            <a:xfrm>
              <a:off x="714850" y="1561535"/>
              <a:ext cx="955200" cy="947400"/>
            </a:xfrm>
            <a:prstGeom prst="rect">
              <a:avLst/>
            </a:prstGeom>
            <a:noFill/>
            <a:ln>
              <a:noFill/>
            </a:ln>
          </p:spPr>
        </p:pic>
        <p:sp>
          <p:nvSpPr>
            <p:cNvPr id="648" name="Google Shape;648;p81"/>
            <p:cNvSpPr txBox="1"/>
            <p:nvPr/>
          </p:nvSpPr>
          <p:spPr>
            <a:xfrm>
              <a:off x="5224222" y="3663723"/>
              <a:ext cx="17457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Worldwide Weather</a:t>
              </a:r>
              <a:endParaRPr i="0" sz="2000" u="none" cap="none" strike="noStrike">
                <a:solidFill>
                  <a:srgbClr val="000000"/>
                </a:solidFill>
                <a:latin typeface="Open Sans"/>
                <a:ea typeface="Open Sans"/>
                <a:cs typeface="Open Sans"/>
                <a:sym typeface="Open Sans"/>
              </a:endParaRPr>
            </a:p>
          </p:txBody>
        </p:sp>
        <p:sp>
          <p:nvSpPr>
            <p:cNvPr id="649" name="Google Shape;649;p81"/>
            <p:cNvSpPr txBox="1"/>
            <p:nvPr/>
          </p:nvSpPr>
          <p:spPr>
            <a:xfrm>
              <a:off x="3573612" y="3663723"/>
              <a:ext cx="16506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A Front Headed Your Way</a:t>
              </a:r>
              <a:endParaRPr i="0" sz="2000" u="none" cap="none" strike="noStrike">
                <a:solidFill>
                  <a:srgbClr val="000000"/>
                </a:solidFill>
                <a:latin typeface="Open Sans"/>
                <a:ea typeface="Open Sans"/>
                <a:cs typeface="Open Sans"/>
                <a:sym typeface="Open Sans"/>
              </a:endParaRPr>
            </a:p>
          </p:txBody>
        </p:sp>
        <p:sp>
          <p:nvSpPr>
            <p:cNvPr id="650" name="Google Shape;650;p81"/>
            <p:cNvSpPr txBox="1"/>
            <p:nvPr/>
          </p:nvSpPr>
          <p:spPr>
            <a:xfrm>
              <a:off x="1766264" y="3605076"/>
              <a:ext cx="1683000" cy="89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From Cloud to Storm</a:t>
              </a:r>
              <a:endParaRPr sz="2000">
                <a:latin typeface="Open Sans"/>
                <a:ea typeface="Open Sans"/>
                <a:cs typeface="Open Sans"/>
                <a:sym typeface="Open Sans"/>
              </a:endParaRPr>
            </a:p>
          </p:txBody>
        </p:sp>
        <p:sp>
          <p:nvSpPr>
            <p:cNvPr id="651" name="Google Shape;651;p81"/>
            <p:cNvSpPr/>
            <p:nvPr/>
          </p:nvSpPr>
          <p:spPr>
            <a:xfrm>
              <a:off x="6970376" y="1099459"/>
              <a:ext cx="1970400" cy="990000"/>
            </a:xfrm>
            <a:prstGeom prst="roundRect">
              <a:avLst>
                <a:gd fmla="val 16667"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rgbClr val="FFFFFF"/>
                  </a:solidFill>
                  <a:latin typeface="Open Sans"/>
                  <a:ea typeface="Open Sans"/>
                  <a:cs typeface="Open Sans"/>
                  <a:sym typeface="Open Sans"/>
                </a:rPr>
                <a:t>Snow Day?</a:t>
              </a:r>
              <a:endParaRPr i="0" sz="2000" u="none" cap="none" strike="noStrike">
                <a:solidFill>
                  <a:srgbClr val="FFFFFF"/>
                </a:solidFill>
                <a:latin typeface="Open Sans"/>
                <a:ea typeface="Open Sans"/>
                <a:cs typeface="Open Sans"/>
                <a:sym typeface="Open Sans"/>
              </a:endParaRPr>
            </a:p>
          </p:txBody>
        </p:sp>
      </p:grpSp>
      <p:sp>
        <p:nvSpPr>
          <p:cNvPr id="652" name="Google Shape;652;p81"/>
          <p:cNvSpPr txBox="1"/>
          <p:nvPr/>
        </p:nvSpPr>
        <p:spPr>
          <a:xfrm>
            <a:off x="2610875" y="3740550"/>
            <a:ext cx="2097300" cy="59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An Unexpected Storm</a:t>
            </a:r>
            <a:endParaRPr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81"/>
          <p:cNvSpPr txBox="1"/>
          <p:nvPr/>
        </p:nvSpPr>
        <p:spPr>
          <a:xfrm>
            <a:off x="2771582" y="4398235"/>
            <a:ext cx="1651200" cy="70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1" lang="en-US">
                <a:solidFill>
                  <a:srgbClr val="1679CA"/>
                </a:solidFill>
                <a:latin typeface="Open Sans"/>
                <a:ea typeface="Open Sans"/>
                <a:cs typeface="Open Sans"/>
                <a:sym typeface="Open Sans"/>
              </a:rPr>
              <a:t>Extreme rainfall events impact a community </a:t>
            </a:r>
            <a:endParaRPr i="1" u="none" cap="none" strike="noStrike">
              <a:solidFill>
                <a:srgbClr val="1679CA"/>
              </a:solidFill>
              <a:latin typeface="Open Sans"/>
              <a:ea typeface="Open Sans"/>
              <a:cs typeface="Open Sans"/>
              <a:sym typeface="Open Sans"/>
            </a:endParaRPr>
          </a:p>
        </p:txBody>
      </p:sp>
      <p:sp>
        <p:nvSpPr>
          <p:cNvPr id="654" name="Google Shape;654;p81"/>
          <p:cNvSpPr txBox="1"/>
          <p:nvPr/>
        </p:nvSpPr>
        <p:spPr>
          <a:xfrm>
            <a:off x="4951850" y="5229475"/>
            <a:ext cx="11931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Short-lived, isolated storms</a:t>
            </a:r>
            <a:endParaRPr/>
          </a:p>
        </p:txBody>
      </p:sp>
      <p:sp>
        <p:nvSpPr>
          <p:cNvPr id="655" name="Google Shape;655;p81"/>
          <p:cNvSpPr txBox="1"/>
          <p:nvPr/>
        </p:nvSpPr>
        <p:spPr>
          <a:xfrm>
            <a:off x="6526400" y="5537050"/>
            <a:ext cx="1439700" cy="91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Stormy weather over a large region for many days</a:t>
            </a:r>
            <a:endParaRPr/>
          </a:p>
        </p:txBody>
      </p:sp>
      <p:sp>
        <p:nvSpPr>
          <p:cNvPr id="656" name="Google Shape;656;p81"/>
          <p:cNvSpPr txBox="1"/>
          <p:nvPr/>
        </p:nvSpPr>
        <p:spPr>
          <a:xfrm>
            <a:off x="8188325" y="5229475"/>
            <a:ext cx="14397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How and why storms move around the Earth</a:t>
            </a:r>
            <a:endParaRPr/>
          </a:p>
        </p:txBody>
      </p:sp>
      <p:sp>
        <p:nvSpPr>
          <p:cNvPr id="657" name="Google Shape;657;p81"/>
          <p:cNvSpPr txBox="1"/>
          <p:nvPr/>
        </p:nvSpPr>
        <p:spPr>
          <a:xfrm>
            <a:off x="9967400" y="3520650"/>
            <a:ext cx="12981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Applying our learning to other types of storms</a:t>
            </a:r>
            <a:endParaRPr/>
          </a:p>
        </p:txBody>
      </p:sp>
      <p:sp>
        <p:nvSpPr>
          <p:cNvPr id="658" name="Google Shape;658;p81"/>
          <p:cNvSpPr txBox="1"/>
          <p:nvPr/>
        </p:nvSpPr>
        <p:spPr>
          <a:xfrm>
            <a:off x="475500" y="344850"/>
            <a:ext cx="11497800" cy="165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4400">
                <a:solidFill>
                  <a:srgbClr val="595857"/>
                </a:solidFill>
                <a:latin typeface="Raleway SemiBold"/>
                <a:ea typeface="Raleway SemiBold"/>
                <a:cs typeface="Raleway SemiBold"/>
                <a:sym typeface="Raleway SemiBold"/>
              </a:rPr>
              <a:t>GLOBE Weather Curriculum</a:t>
            </a:r>
            <a:endParaRPr sz="4400">
              <a:solidFill>
                <a:srgbClr val="595857"/>
              </a:solidFill>
              <a:latin typeface="Raleway SemiBold"/>
              <a:ea typeface="Raleway SemiBold"/>
              <a:cs typeface="Raleway SemiBold"/>
              <a:sym typeface="Raleway SemiBold"/>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Anchor phenomenon</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Three guided-inquiry learning sequences</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Culminating task</a:t>
            </a:r>
            <a:endParaRPr i="1" sz="2800">
              <a:solidFill>
                <a:srgbClr val="595857"/>
              </a:solidFill>
              <a:latin typeface="Open Sans"/>
              <a:ea typeface="Open Sans"/>
              <a:cs typeface="Open Sans"/>
              <a:sym typeface="Open Sans"/>
            </a:endParaRPr>
          </a:p>
          <a:p>
            <a:pPr indent="-381000" lvl="0" marL="914400" rtl="0" algn="l">
              <a:lnSpc>
                <a:spcPct val="115000"/>
              </a:lnSpc>
              <a:spcBef>
                <a:spcPts val="0"/>
              </a:spcBef>
              <a:spcAft>
                <a:spcPts val="0"/>
              </a:spcAft>
              <a:buSzPts val="2400"/>
              <a:buFont typeface="Open Sans"/>
              <a:buChar char="●"/>
            </a:pPr>
            <a:r>
              <a:rPr i="1" lang="en-US" sz="2800">
                <a:solidFill>
                  <a:srgbClr val="595857"/>
                </a:solidFill>
                <a:latin typeface="Open Sans"/>
                <a:ea typeface="Open Sans"/>
                <a:cs typeface="Open Sans"/>
                <a:sym typeface="Open Sans"/>
              </a:rPr>
              <a:t>Assessments</a:t>
            </a:r>
            <a:br>
              <a:rPr i="1" lang="en-US" sz="2400">
                <a:latin typeface="Open Sans"/>
                <a:ea typeface="Open Sans"/>
                <a:cs typeface="Open Sans"/>
                <a:sym typeface="Open Sans"/>
              </a:rPr>
            </a:br>
            <a:endParaRPr i="1" sz="2400">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Google Shape;1179;p117"/>
          <p:cNvSpPr txBox="1"/>
          <p:nvPr>
            <p:ph idx="1" type="body"/>
          </p:nvPr>
        </p:nvSpPr>
        <p:spPr>
          <a:xfrm>
            <a:off x="457200" y="1978025"/>
            <a:ext cx="57327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Examples of GLOBE Protocols:</a:t>
            </a:r>
            <a:endParaRPr sz="2400"/>
          </a:p>
          <a:p>
            <a:pPr indent="0" lvl="0" marL="0" rtl="0" algn="l">
              <a:lnSpc>
                <a:spcPct val="100000"/>
              </a:lnSpc>
              <a:spcBef>
                <a:spcPts val="0"/>
              </a:spcBef>
              <a:spcAft>
                <a:spcPts val="0"/>
              </a:spcAft>
              <a:buNone/>
            </a:pPr>
            <a:r>
              <a:t/>
            </a:r>
            <a:endParaRPr sz="600"/>
          </a:p>
          <a:p>
            <a:pPr indent="-381000" lvl="0" marL="457200" rtl="0" algn="l">
              <a:lnSpc>
                <a:spcPct val="100000"/>
              </a:lnSpc>
              <a:spcBef>
                <a:spcPts val="0"/>
              </a:spcBef>
              <a:spcAft>
                <a:spcPts val="0"/>
              </a:spcAft>
              <a:buSzPts val="2400"/>
              <a:buChar char="•"/>
            </a:pPr>
            <a:r>
              <a:rPr lang="en-US" sz="2400"/>
              <a:t>Atmosphere - air temperature, precipitation, clouds</a:t>
            </a:r>
            <a:endParaRPr sz="2400"/>
          </a:p>
          <a:p>
            <a:pPr indent="-381000" lvl="0" marL="457200" rtl="0" algn="l">
              <a:lnSpc>
                <a:spcPct val="100000"/>
              </a:lnSpc>
              <a:spcBef>
                <a:spcPts val="0"/>
              </a:spcBef>
              <a:spcAft>
                <a:spcPts val="0"/>
              </a:spcAft>
              <a:buSzPts val="2400"/>
              <a:buChar char="•"/>
            </a:pPr>
            <a:r>
              <a:rPr lang="en-US" sz="2400"/>
              <a:t>Hydrosphere - temperature, pH, mosquito habitats</a:t>
            </a:r>
            <a:endParaRPr sz="2400"/>
          </a:p>
          <a:p>
            <a:pPr indent="-381000" lvl="0" marL="457200" rtl="0" algn="l">
              <a:lnSpc>
                <a:spcPct val="100000"/>
              </a:lnSpc>
              <a:spcBef>
                <a:spcPts val="0"/>
              </a:spcBef>
              <a:spcAft>
                <a:spcPts val="0"/>
              </a:spcAft>
              <a:buSzPts val="2400"/>
              <a:buChar char="•"/>
            </a:pPr>
            <a:r>
              <a:rPr lang="en-US" sz="2400"/>
              <a:t>Soils/Pedosphere - soil moisture, temperature, characterization</a:t>
            </a:r>
            <a:endParaRPr sz="2400"/>
          </a:p>
          <a:p>
            <a:pPr indent="-381000" lvl="0" marL="457200" rtl="0" algn="l">
              <a:lnSpc>
                <a:spcPct val="100000"/>
              </a:lnSpc>
              <a:spcBef>
                <a:spcPts val="0"/>
              </a:spcBef>
              <a:spcAft>
                <a:spcPts val="0"/>
              </a:spcAft>
              <a:buSzPts val="2400"/>
              <a:buChar char="•"/>
            </a:pPr>
            <a:r>
              <a:rPr lang="en-US" sz="2400"/>
              <a:t>Biosphere - green up/down, land cover, fire fuel, carbon cycle</a:t>
            </a:r>
            <a:endParaRPr sz="2400"/>
          </a:p>
        </p:txBody>
      </p:sp>
      <p:sp>
        <p:nvSpPr>
          <p:cNvPr id="1180" name="Google Shape;1180;p117"/>
          <p:cNvSpPr txBox="1"/>
          <p:nvPr>
            <p:ph idx="11" type="ftr"/>
          </p:nvPr>
        </p:nvSpPr>
        <p:spPr>
          <a:xfrm>
            <a:off x="622300" y="5975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400"/>
              <a:t>www.globe.gov | help@globe.gov</a:t>
            </a:r>
            <a:endParaRPr sz="2400"/>
          </a:p>
        </p:txBody>
      </p:sp>
      <p:sp>
        <p:nvSpPr>
          <p:cNvPr id="1181" name="Google Shape;1181;p117"/>
          <p:cNvSpPr txBox="1"/>
          <p:nvPr>
            <p:ph type="title"/>
          </p:nvPr>
        </p:nvSpPr>
        <p:spPr>
          <a:xfrm>
            <a:off x="609600" y="365125"/>
            <a:ext cx="10884900" cy="110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GLOBE Program: </a:t>
            </a:r>
            <a:r>
              <a:rPr b="1" lang="en-US" sz="4000">
                <a:latin typeface="Open Sans"/>
                <a:ea typeface="Open Sans"/>
                <a:cs typeface="Open Sans"/>
                <a:sym typeface="Open Sans"/>
              </a:rPr>
              <a:t>G</a:t>
            </a:r>
            <a:r>
              <a:rPr lang="en-US" sz="4000">
                <a:latin typeface="Open Sans"/>
                <a:ea typeface="Open Sans"/>
                <a:cs typeface="Open Sans"/>
                <a:sym typeface="Open Sans"/>
              </a:rPr>
              <a:t>lobal </a:t>
            </a:r>
            <a:r>
              <a:rPr b="1" lang="en-US" sz="4000">
                <a:latin typeface="Open Sans"/>
                <a:ea typeface="Open Sans"/>
                <a:cs typeface="Open Sans"/>
                <a:sym typeface="Open Sans"/>
              </a:rPr>
              <a:t>L</a:t>
            </a:r>
            <a:r>
              <a:rPr lang="en-US" sz="4000">
                <a:latin typeface="Open Sans"/>
                <a:ea typeface="Open Sans"/>
                <a:cs typeface="Open Sans"/>
                <a:sym typeface="Open Sans"/>
              </a:rPr>
              <a:t>earning and </a:t>
            </a:r>
            <a:r>
              <a:rPr b="1" lang="en-US" sz="4000">
                <a:latin typeface="Open Sans"/>
                <a:ea typeface="Open Sans"/>
                <a:cs typeface="Open Sans"/>
                <a:sym typeface="Open Sans"/>
              </a:rPr>
              <a:t>O</a:t>
            </a:r>
            <a:r>
              <a:rPr lang="en-US" sz="4000">
                <a:latin typeface="Open Sans"/>
                <a:ea typeface="Open Sans"/>
                <a:cs typeface="Open Sans"/>
                <a:sym typeface="Open Sans"/>
              </a:rPr>
              <a:t>bservations to </a:t>
            </a:r>
            <a:r>
              <a:rPr b="1" lang="en-US" sz="4000">
                <a:latin typeface="Open Sans"/>
                <a:ea typeface="Open Sans"/>
                <a:cs typeface="Open Sans"/>
                <a:sym typeface="Open Sans"/>
              </a:rPr>
              <a:t>B</a:t>
            </a:r>
            <a:r>
              <a:rPr lang="en-US" sz="4000">
                <a:latin typeface="Open Sans"/>
                <a:ea typeface="Open Sans"/>
                <a:cs typeface="Open Sans"/>
                <a:sym typeface="Open Sans"/>
              </a:rPr>
              <a:t>enefit the </a:t>
            </a:r>
            <a:r>
              <a:rPr b="1" lang="en-US" sz="4000">
                <a:latin typeface="Open Sans"/>
                <a:ea typeface="Open Sans"/>
                <a:cs typeface="Open Sans"/>
                <a:sym typeface="Open Sans"/>
              </a:rPr>
              <a:t>E</a:t>
            </a:r>
            <a:r>
              <a:rPr lang="en-US" sz="4000">
                <a:latin typeface="Open Sans"/>
                <a:ea typeface="Open Sans"/>
                <a:cs typeface="Open Sans"/>
                <a:sym typeface="Open Sans"/>
              </a:rPr>
              <a:t>nvironment</a:t>
            </a:r>
            <a:endParaRPr sz="4000"/>
          </a:p>
        </p:txBody>
      </p:sp>
      <p:pic>
        <p:nvPicPr>
          <p:cNvPr id="1182" name="Google Shape;1182;p117"/>
          <p:cNvPicPr preferRelativeResize="0"/>
          <p:nvPr/>
        </p:nvPicPr>
        <p:blipFill>
          <a:blip r:embed="rId3">
            <a:alphaModFix/>
          </a:blip>
          <a:stretch>
            <a:fillRect/>
          </a:stretch>
        </p:blipFill>
        <p:spPr>
          <a:xfrm>
            <a:off x="6082999" y="1759062"/>
            <a:ext cx="2092453" cy="4636726"/>
          </a:xfrm>
          <a:prstGeom prst="rect">
            <a:avLst/>
          </a:prstGeom>
          <a:noFill/>
          <a:ln>
            <a:noFill/>
          </a:ln>
        </p:spPr>
      </p:pic>
      <p:sp>
        <p:nvSpPr>
          <p:cNvPr id="1183" name="Google Shape;1183;p117"/>
          <p:cNvSpPr txBox="1"/>
          <p:nvPr/>
        </p:nvSpPr>
        <p:spPr>
          <a:xfrm>
            <a:off x="8405450" y="2508750"/>
            <a:ext cx="34758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857"/>
                </a:solidFill>
                <a:latin typeface="Open Sans"/>
                <a:ea typeface="Open Sans"/>
                <a:cs typeface="Open Sans"/>
                <a:sym typeface="Open Sans"/>
              </a:rPr>
              <a:t>How to participate:</a:t>
            </a:r>
            <a:endParaRPr sz="24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6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Protocol eTrainings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GLOBE Observer</a:t>
            </a:r>
            <a:endParaRPr sz="2400">
              <a:solidFill>
                <a:srgbClr val="595857"/>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18"/>
          <p:cNvSpPr txBox="1"/>
          <p:nvPr>
            <p:ph type="title"/>
          </p:nvPr>
        </p:nvSpPr>
        <p:spPr>
          <a:xfrm>
            <a:off x="428604" y="394720"/>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 model</a:t>
            </a:r>
            <a:endParaRPr/>
          </a:p>
        </p:txBody>
      </p:sp>
      <p:sp>
        <p:nvSpPr>
          <p:cNvPr id="1190" name="Google Shape;1190;p118"/>
          <p:cNvSpPr txBox="1"/>
          <p:nvPr>
            <p:ph idx="1" type="body"/>
          </p:nvPr>
        </p:nvSpPr>
        <p:spPr>
          <a:xfrm>
            <a:off x="428604" y="1538515"/>
            <a:ext cx="11160000" cy="45576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lang="en-US" sz="3200">
                <a:solidFill>
                  <a:srgbClr val="0B77C3"/>
                </a:solidFill>
                <a:latin typeface="Montserrat SemiBold"/>
                <a:ea typeface="Montserrat SemiBold"/>
                <a:cs typeface="Montserrat SemiBold"/>
                <a:sym typeface="Montserrat SemiBold"/>
              </a:rPr>
              <a:t>:</a:t>
            </a:r>
            <a:r>
              <a:rPr lang="en-US" sz="3200"/>
              <a:t> Make a model of how sunlight warms the atmosphere.</a:t>
            </a:r>
            <a:endParaRPr sz="3200"/>
          </a:p>
          <a:p>
            <a:pPr indent="0" lvl="0" marL="0" rtl="0" algn="l">
              <a:lnSpc>
                <a:spcPct val="70000"/>
              </a:lnSpc>
              <a:spcBef>
                <a:spcPts val="1000"/>
              </a:spcBef>
              <a:spcAft>
                <a:spcPts val="0"/>
              </a:spcAft>
              <a:buClr>
                <a:srgbClr val="595857"/>
              </a:buClr>
              <a:buSzPts val="1100"/>
              <a:buNone/>
            </a:pPr>
            <a:r>
              <a:t/>
            </a:r>
            <a:endParaRPr sz="1100"/>
          </a:p>
          <a:p>
            <a:pPr indent="0" lvl="0" marL="0" rtl="0" algn="l">
              <a:lnSpc>
                <a:spcPct val="70000"/>
              </a:lnSpc>
              <a:spcBef>
                <a:spcPts val="1000"/>
              </a:spcBef>
              <a:spcAft>
                <a:spcPts val="0"/>
              </a:spcAft>
              <a:buClr>
                <a:srgbClr val="595857"/>
              </a:buClr>
              <a:buSzPts val="3000"/>
              <a:buNone/>
            </a:pPr>
            <a:r>
              <a:rPr lang="en-US" sz="3000"/>
              <a:t>Your model should explain:</a:t>
            </a:r>
            <a:endParaRPr/>
          </a:p>
          <a:p>
            <a:pPr indent="-228600" lvl="1" marL="685800" rtl="0" algn="l">
              <a:lnSpc>
                <a:spcPct val="70000"/>
              </a:lnSpc>
              <a:spcBef>
                <a:spcPts val="1600"/>
              </a:spcBef>
              <a:spcAft>
                <a:spcPts val="0"/>
              </a:spcAft>
              <a:buClr>
                <a:srgbClr val="595857"/>
              </a:buClr>
              <a:buSzPts val="3000"/>
              <a:buChar char="•"/>
            </a:pPr>
            <a:r>
              <a:rPr lang="en-US" sz="3000"/>
              <a:t>How surface temperature is related to the sunlight</a:t>
            </a:r>
            <a:endParaRPr/>
          </a:p>
          <a:p>
            <a:pPr indent="-228600" lvl="1" marL="685800" rtl="0" algn="l">
              <a:lnSpc>
                <a:spcPct val="70000"/>
              </a:lnSpc>
              <a:spcBef>
                <a:spcPts val="1700"/>
              </a:spcBef>
              <a:spcAft>
                <a:spcPts val="0"/>
              </a:spcAft>
              <a:buClr>
                <a:srgbClr val="595857"/>
              </a:buClr>
              <a:buSzPts val="3000"/>
              <a:buChar char="•"/>
            </a:pPr>
            <a:r>
              <a:rPr lang="en-US" sz="3000"/>
              <a:t>How air temperature is related to surface temperature</a:t>
            </a:r>
            <a:endParaRPr/>
          </a:p>
          <a:p>
            <a:pPr indent="-228600" lvl="1" marL="685800" rtl="0" algn="l">
              <a:lnSpc>
                <a:spcPct val="70000"/>
              </a:lnSpc>
              <a:spcBef>
                <a:spcPts val="1700"/>
              </a:spcBef>
              <a:spcAft>
                <a:spcPts val="0"/>
              </a:spcAft>
              <a:buClr>
                <a:srgbClr val="595857"/>
              </a:buClr>
              <a:buSzPts val="3000"/>
              <a:buChar char="•"/>
            </a:pPr>
            <a:r>
              <a:rPr lang="en-US" sz="3000"/>
              <a:t>How the air temperature changes from the ground to higher altitudes</a:t>
            </a:r>
            <a:endParaRPr/>
          </a:p>
          <a:p>
            <a:pPr indent="-228600" lvl="1" marL="685800" rtl="0" algn="l">
              <a:lnSpc>
                <a:spcPct val="70000"/>
              </a:lnSpc>
              <a:spcBef>
                <a:spcPts val="1700"/>
              </a:spcBef>
              <a:spcAft>
                <a:spcPts val="0"/>
              </a:spcAft>
              <a:buClr>
                <a:srgbClr val="595857"/>
              </a:buClr>
              <a:buSzPts val="3000"/>
              <a:buChar char="•"/>
            </a:pPr>
            <a:r>
              <a:rPr lang="en-US" sz="3000"/>
              <a:t>How you know the above three things using evidence from temperature data</a:t>
            </a:r>
            <a:endParaRPr/>
          </a:p>
          <a:p>
            <a:pPr indent="0" lvl="0" marL="0" rtl="0" algn="l">
              <a:lnSpc>
                <a:spcPct val="70000"/>
              </a:lnSpc>
              <a:spcBef>
                <a:spcPts val="1100"/>
              </a:spcBef>
              <a:spcAft>
                <a:spcPts val="0"/>
              </a:spcAft>
              <a:buClr>
                <a:srgbClr val="595857"/>
              </a:buClr>
              <a:buSzPts val="2600"/>
              <a:buNone/>
            </a:pPr>
            <a:r>
              <a:t/>
            </a:r>
            <a:endParaRPr sz="2600"/>
          </a:p>
        </p:txBody>
      </p:sp>
      <p:sp>
        <p:nvSpPr>
          <p:cNvPr id="1191" name="Google Shape;1191;p118"/>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6" name="Shape 1196"/>
        <p:cNvGrpSpPr/>
        <p:nvPr/>
      </p:nvGrpSpPr>
      <p:grpSpPr>
        <a:xfrm>
          <a:off x="0" y="0"/>
          <a:ext cx="0" cy="0"/>
          <a:chOff x="0" y="0"/>
          <a:chExt cx="0" cy="0"/>
        </a:xfrm>
      </p:grpSpPr>
      <p:sp>
        <p:nvSpPr>
          <p:cNvPr id="1197" name="Google Shape;1197;p119"/>
          <p:cNvSpPr txBox="1"/>
          <p:nvPr>
            <p:ph type="title"/>
          </p:nvPr>
        </p:nvSpPr>
        <p:spPr>
          <a:xfrm>
            <a:off x="451557" y="63437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Get feedback on</a:t>
            </a:r>
            <a:r>
              <a:rPr lang="en-US"/>
              <a:t> your model</a:t>
            </a:r>
            <a:endParaRPr/>
          </a:p>
        </p:txBody>
      </p:sp>
      <p:sp>
        <p:nvSpPr>
          <p:cNvPr id="1198" name="Google Shape;1198;p119"/>
          <p:cNvSpPr txBox="1"/>
          <p:nvPr>
            <p:ph idx="1" type="body"/>
          </p:nvPr>
        </p:nvSpPr>
        <p:spPr>
          <a:xfrm>
            <a:off x="451550" y="1850875"/>
            <a:ext cx="11160000" cy="42666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None/>
            </a:pPr>
            <a:r>
              <a:rPr b="1" lang="en-US" sz="3200"/>
              <a:t>Share-Trade</a:t>
            </a:r>
            <a:r>
              <a:rPr lang="en-US" sz="3200"/>
              <a:t>:</a:t>
            </a:r>
            <a:endParaRPr sz="3200"/>
          </a:p>
          <a:p>
            <a:pPr indent="-431800" lvl="0" marL="457200" rtl="0" algn="l">
              <a:lnSpc>
                <a:spcPct val="90000"/>
              </a:lnSpc>
              <a:spcBef>
                <a:spcPts val="0"/>
              </a:spcBef>
              <a:spcAft>
                <a:spcPts val="0"/>
              </a:spcAft>
              <a:buSzPts val="3200"/>
              <a:buChar char="•"/>
            </a:pPr>
            <a:r>
              <a:rPr lang="en-US" sz="3200"/>
              <a:t>Share your model with a partner. Ask clarifying questions of each other. Be prepared to explain your partners model to others.</a:t>
            </a:r>
            <a:endParaRPr sz="3200"/>
          </a:p>
          <a:p>
            <a:pPr indent="-431800" lvl="0" marL="457200" rtl="0" algn="l">
              <a:lnSpc>
                <a:spcPct val="90000"/>
              </a:lnSpc>
              <a:spcBef>
                <a:spcPts val="0"/>
              </a:spcBef>
              <a:spcAft>
                <a:spcPts val="0"/>
              </a:spcAft>
              <a:buSzPts val="3200"/>
              <a:buChar char="•"/>
            </a:pPr>
            <a:r>
              <a:rPr lang="en-US" sz="3200"/>
              <a:t>Trade papers</a:t>
            </a:r>
            <a:endParaRPr sz="3200"/>
          </a:p>
          <a:p>
            <a:pPr indent="-431800" lvl="0" marL="457200" rtl="0" algn="l">
              <a:lnSpc>
                <a:spcPct val="90000"/>
              </a:lnSpc>
              <a:spcBef>
                <a:spcPts val="0"/>
              </a:spcBef>
              <a:spcAft>
                <a:spcPts val="0"/>
              </a:spcAft>
              <a:buSzPts val="3200"/>
              <a:buChar char="•"/>
            </a:pPr>
            <a:r>
              <a:rPr lang="en-US" sz="3200"/>
              <a:t>Find a new partner and repeat the sharing.</a:t>
            </a:r>
            <a:endParaRPr sz="3200"/>
          </a:p>
          <a:p>
            <a:pPr indent="0" lvl="0" marL="0" rtl="0" algn="l">
              <a:lnSpc>
                <a:spcPct val="90000"/>
              </a:lnSpc>
              <a:spcBef>
                <a:spcPts val="1000"/>
              </a:spcBef>
              <a:spcAft>
                <a:spcPts val="0"/>
              </a:spcAft>
              <a:buNone/>
            </a:pPr>
            <a:r>
              <a:t/>
            </a:r>
            <a:endParaRPr sz="3200"/>
          </a:p>
          <a:p>
            <a:pPr indent="0" lvl="0" marL="0" rtl="0" algn="l">
              <a:lnSpc>
                <a:spcPct val="90000"/>
              </a:lnSpc>
              <a:spcBef>
                <a:spcPts val="1000"/>
              </a:spcBef>
              <a:spcAft>
                <a:spcPts val="0"/>
              </a:spcAft>
              <a:buNone/>
            </a:pPr>
            <a:r>
              <a:rPr b="1" lang="en-US" sz="3200"/>
              <a:t>Revise</a:t>
            </a:r>
            <a:r>
              <a:rPr lang="en-US" sz="3200"/>
              <a:t> your own model based on feedback from your discussions.</a:t>
            </a:r>
            <a:endParaRPr sz="3200"/>
          </a:p>
        </p:txBody>
      </p:sp>
      <p:sp>
        <p:nvSpPr>
          <p:cNvPr id="1199" name="Google Shape;1199;p119"/>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3" name="Shape 1203"/>
        <p:cNvGrpSpPr/>
        <p:nvPr/>
      </p:nvGrpSpPr>
      <p:grpSpPr>
        <a:xfrm>
          <a:off x="0" y="0"/>
          <a:ext cx="0" cy="0"/>
          <a:chOff x="0" y="0"/>
          <a:chExt cx="0" cy="0"/>
        </a:xfrm>
      </p:grpSpPr>
      <p:sp>
        <p:nvSpPr>
          <p:cNvPr id="1204" name="Google Shape;1204;p120"/>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205" name="Google Shape;1205;p120"/>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ideas do we agree should be added to the Model Idea Tracker?</a:t>
            </a:r>
            <a:endParaRPr/>
          </a:p>
          <a:p>
            <a:pPr indent="0" lvl="0" marL="457200" rtl="0" algn="l">
              <a:spcBef>
                <a:spcPts val="0"/>
              </a:spcBef>
              <a:spcAft>
                <a:spcPts val="0"/>
              </a:spcAft>
              <a:buNone/>
            </a:pPr>
            <a:r>
              <a:t/>
            </a:r>
            <a:endParaRPr i="1" sz="2400"/>
          </a:p>
          <a:p>
            <a:pPr indent="0" lvl="0" marL="457200" rtl="0" algn="l">
              <a:spcBef>
                <a:spcPts val="0"/>
              </a:spcBef>
              <a:spcAft>
                <a:spcPts val="0"/>
              </a:spcAft>
              <a:buNone/>
            </a:pPr>
            <a:r>
              <a:rPr i="1" lang="en-US" sz="2400"/>
              <a:t>The Model Idea Tracker is used to record consensus ideas that help explain a phenomenon.  These ideas are generated by students and agreed upon as a class</a:t>
            </a:r>
            <a:r>
              <a:rPr i="1" lang="en-US"/>
              <a:t>.</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206" name="Google Shape;1206;p12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07" name="Google Shape;1207;p120"/>
          <p:cNvPicPr preferRelativeResize="0"/>
          <p:nvPr/>
        </p:nvPicPr>
        <p:blipFill>
          <a:blip r:embed="rId3">
            <a:alphaModFix/>
          </a:blip>
          <a:stretch>
            <a:fillRect/>
          </a:stretch>
        </p:blipFill>
        <p:spPr>
          <a:xfrm>
            <a:off x="2868241" y="291675"/>
            <a:ext cx="994521" cy="994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2" name="Shape 1212"/>
        <p:cNvGrpSpPr/>
        <p:nvPr/>
      </p:nvGrpSpPr>
      <p:grpSpPr>
        <a:xfrm>
          <a:off x="0" y="0"/>
          <a:ext cx="0" cy="0"/>
          <a:chOff x="0" y="0"/>
          <a:chExt cx="0" cy="0"/>
        </a:xfrm>
      </p:grpSpPr>
      <p:pic>
        <p:nvPicPr>
          <p:cNvPr id="1213" name="Google Shape;1213;p121"/>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214" name="Google Shape;1214;p121"/>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215" name="Google Shape;1215;p121"/>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misconceptions do they (we) hold?</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sp>
        <p:nvSpPr>
          <p:cNvPr id="1220" name="Google Shape;1220;p122"/>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221" name="Google Shape;1221;p122"/>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222" name="Google Shape;1222;p12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23" name="Google Shape;1223;p122"/>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Google Shape;1229;p123"/>
          <p:cNvSpPr txBox="1"/>
          <p:nvPr>
            <p:ph type="title"/>
          </p:nvPr>
        </p:nvSpPr>
        <p:spPr>
          <a:xfrm>
            <a:off x="838200" y="1736613"/>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Why are there storms on some days but not others?</a:t>
            </a:r>
            <a:endParaRPr sz="4800"/>
          </a:p>
        </p:txBody>
      </p:sp>
      <p:pic>
        <p:nvPicPr>
          <p:cNvPr id="1230" name="Google Shape;1230;p123"/>
          <p:cNvPicPr preferRelativeResize="0"/>
          <p:nvPr/>
        </p:nvPicPr>
        <p:blipFill>
          <a:blip r:embed="rId3">
            <a:alphaModFix/>
          </a:blip>
          <a:stretch>
            <a:fillRect/>
          </a:stretch>
        </p:blipFill>
        <p:spPr>
          <a:xfrm>
            <a:off x="8774175" y="536975"/>
            <a:ext cx="2453975" cy="2217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5" name="Shape 1235"/>
        <p:cNvGrpSpPr/>
        <p:nvPr/>
      </p:nvGrpSpPr>
      <p:grpSpPr>
        <a:xfrm>
          <a:off x="0" y="0"/>
          <a:ext cx="0" cy="0"/>
          <a:chOff x="0" y="0"/>
          <a:chExt cx="0" cy="0"/>
        </a:xfrm>
      </p:grpSpPr>
      <p:sp>
        <p:nvSpPr>
          <p:cNvPr id="1236" name="Google Shape;1236;p1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237" name="Google Shape;1237;p124" title="Moisture.mp4">
            <a:hlinkClick r:id="rId3"/>
          </p:cNvPr>
          <p:cNvPicPr preferRelativeResize="0"/>
          <p:nvPr/>
        </p:nvPicPr>
        <p:blipFill>
          <a:blip r:embed="rId4">
            <a:alphaModFix/>
          </a:blip>
          <a:stretch>
            <a:fillRect/>
          </a:stretch>
        </p:blipFill>
        <p:spPr>
          <a:xfrm>
            <a:off x="2959237" y="1648662"/>
            <a:ext cx="6273524" cy="47051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25"/>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p125"/>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245" name="Google Shape;1245;p12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Google Shape;1251;p126"/>
          <p:cNvSpPr txBox="1"/>
          <p:nvPr>
            <p:ph type="title"/>
          </p:nvPr>
        </p:nvSpPr>
        <p:spPr>
          <a:xfrm>
            <a:off x="838200" y="10560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800"/>
              <a:buFont typeface="Calibri"/>
              <a:buNone/>
            </a:pPr>
            <a:r>
              <a:rPr b="1" i="0" lang="en-US" sz="3200" u="none" cap="none" strike="noStrike">
                <a:solidFill>
                  <a:schemeClr val="dk2"/>
                </a:solidFill>
                <a:latin typeface="Raleway"/>
                <a:ea typeface="Raleway"/>
                <a:cs typeface="Raleway"/>
                <a:sym typeface="Raleway"/>
              </a:rPr>
              <a:t>Dewpoint Temperature</a:t>
            </a:r>
            <a:r>
              <a:rPr b="1" lang="en-US" sz="3200">
                <a:solidFill>
                  <a:schemeClr val="dk2"/>
                </a:solidFill>
                <a:latin typeface="Raleway"/>
                <a:ea typeface="Raleway"/>
                <a:cs typeface="Raleway"/>
                <a:sym typeface="Raleway"/>
              </a:rPr>
              <a:t> </a:t>
            </a:r>
            <a:r>
              <a:rPr b="1" i="0" lang="en-US" sz="3200" u="none" cap="none" strike="noStrike">
                <a:solidFill>
                  <a:schemeClr val="dk2"/>
                </a:solidFill>
                <a:latin typeface="Raleway"/>
                <a:ea typeface="Raleway"/>
                <a:cs typeface="Raleway"/>
                <a:sym typeface="Raleway"/>
              </a:rPr>
              <a:t>&amp; Saturation</a:t>
            </a:r>
            <a:endParaRPr b="1" i="0" sz="3200" u="none" cap="none" strike="noStrike">
              <a:solidFill>
                <a:schemeClr val="dk2"/>
              </a:solidFill>
              <a:latin typeface="Raleway"/>
              <a:ea typeface="Raleway"/>
              <a:cs typeface="Raleway"/>
              <a:sym typeface="Raleway"/>
            </a:endParaRPr>
          </a:p>
        </p:txBody>
      </p:sp>
      <p:sp>
        <p:nvSpPr>
          <p:cNvPr id="1252" name="Google Shape;1252;p126"/>
          <p:cNvSpPr txBox="1"/>
          <p:nvPr/>
        </p:nvSpPr>
        <p:spPr>
          <a:xfrm>
            <a:off x="692700" y="1206575"/>
            <a:ext cx="9448800" cy="3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200"/>
              <a:buFont typeface="Calibri"/>
              <a:buNone/>
            </a:pPr>
            <a:r>
              <a:rPr b="1" i="0" lang="en-US" sz="2000" u="none" cap="none" strike="noStrike">
                <a:solidFill>
                  <a:srgbClr val="595857"/>
                </a:solidFill>
                <a:latin typeface="Open Sans"/>
                <a:ea typeface="Open Sans"/>
                <a:cs typeface="Open Sans"/>
                <a:sym typeface="Open Sans"/>
              </a:rPr>
              <a:t>Dewpoint </a:t>
            </a:r>
            <a:r>
              <a:rPr i="0" lang="en-US" sz="2000" u="none" cap="none" strike="noStrike">
                <a:solidFill>
                  <a:srgbClr val="595857"/>
                </a:solidFill>
                <a:latin typeface="Open Sans"/>
                <a:ea typeface="Open Sans"/>
                <a:cs typeface="Open Sans"/>
                <a:sym typeface="Open Sans"/>
              </a:rPr>
              <a:t> - temperature to which air is cooled to reach saturation </a:t>
            </a:r>
            <a:endParaRPr sz="2000">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000"/>
              <a:buFont typeface="Calibri"/>
              <a:buNone/>
            </a:pPr>
            <a:r>
              <a:rPr i="0" lang="en-US" sz="1000" u="none" cap="none" strike="noStrike">
                <a:solidFill>
                  <a:srgbClr val="595857"/>
                </a:solidFill>
                <a:latin typeface="Open Sans"/>
                <a:ea typeface="Open Sans"/>
                <a:cs typeface="Open Sans"/>
                <a:sym typeface="Open Sans"/>
              </a:rPr>
              <a:t> </a:t>
            </a:r>
            <a:endParaRPr>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200"/>
              <a:buFont typeface="Calibri"/>
              <a:buNone/>
            </a:pPr>
            <a:r>
              <a:rPr i="0" lang="en-US" sz="2000" u="none" cap="none" strike="noStrike">
                <a:solidFill>
                  <a:srgbClr val="595857"/>
                </a:solidFill>
                <a:latin typeface="Open Sans"/>
                <a:ea typeface="Open Sans"/>
                <a:cs typeface="Open Sans"/>
                <a:sym typeface="Open Sans"/>
              </a:rPr>
              <a:t>When air is </a:t>
            </a:r>
            <a:r>
              <a:rPr b="1" i="0" lang="en-US" sz="2000" u="none" cap="none" strike="noStrike">
                <a:solidFill>
                  <a:srgbClr val="595857"/>
                </a:solidFill>
                <a:latin typeface="Open Sans"/>
                <a:ea typeface="Open Sans"/>
                <a:cs typeface="Open Sans"/>
                <a:sym typeface="Open Sans"/>
              </a:rPr>
              <a:t>saturated,  </a:t>
            </a:r>
            <a:r>
              <a:rPr i="0" lang="en-US" sz="2000" u="none" cap="none" strike="noStrike">
                <a:solidFill>
                  <a:srgbClr val="595857"/>
                </a:solidFill>
                <a:latin typeface="Open Sans"/>
                <a:ea typeface="Open Sans"/>
                <a:cs typeface="Open Sans"/>
                <a:sym typeface="Open Sans"/>
              </a:rPr>
              <a:t>humidity is 100% (</a:t>
            </a:r>
            <a:r>
              <a:rPr lang="en-US" sz="2000">
                <a:solidFill>
                  <a:srgbClr val="595857"/>
                </a:solidFill>
                <a:latin typeface="Open Sans"/>
                <a:ea typeface="Open Sans"/>
                <a:cs typeface="Open Sans"/>
                <a:sym typeface="Open Sans"/>
              </a:rPr>
              <a:t>rate of evaporation = rate of condensation</a:t>
            </a:r>
            <a:r>
              <a:rPr i="0" lang="en-US" sz="2000" u="none" cap="none" strike="noStrike">
                <a:solidFill>
                  <a:srgbClr val="595857"/>
                </a:solidFill>
                <a:latin typeface="Open Sans"/>
                <a:ea typeface="Open Sans"/>
                <a:cs typeface="Open Sans"/>
                <a:sym typeface="Open Sans"/>
              </a:rPr>
              <a:t>)</a:t>
            </a:r>
            <a:endParaRPr sz="2200">
              <a:solidFill>
                <a:srgbClr val="595857"/>
              </a:solidFill>
              <a:latin typeface="Open Sans"/>
              <a:ea typeface="Open Sans"/>
              <a:cs typeface="Open Sans"/>
              <a:sym typeface="Open Sans"/>
            </a:endParaRPr>
          </a:p>
          <a:p>
            <a:pPr indent="-342900" lvl="1" marL="1371600" marR="0" rtl="0" algn="l">
              <a:lnSpc>
                <a:spcPct val="100000"/>
              </a:lnSpc>
              <a:spcBef>
                <a:spcPts val="0"/>
              </a:spcBef>
              <a:spcAft>
                <a:spcPts val="0"/>
              </a:spcAft>
              <a:buClr>
                <a:srgbClr val="595857"/>
              </a:buClr>
              <a:buSzPts val="1800"/>
              <a:buFont typeface="Open Sans"/>
              <a:buChar char="○"/>
            </a:pPr>
            <a:r>
              <a:rPr i="0" lang="en-US" sz="1800" u="none" cap="none" strike="noStrike">
                <a:solidFill>
                  <a:srgbClr val="595857"/>
                </a:solidFill>
                <a:latin typeface="Open Sans"/>
                <a:ea typeface="Open Sans"/>
                <a:cs typeface="Open Sans"/>
                <a:sym typeface="Open Sans"/>
              </a:rPr>
              <a:t>At saturation, air temperature is the same as the dewpoint.</a:t>
            </a:r>
            <a:endParaRPr sz="1800">
              <a:solidFill>
                <a:srgbClr val="595857"/>
              </a:solidFill>
              <a:latin typeface="Open Sans"/>
              <a:ea typeface="Open Sans"/>
              <a:cs typeface="Open Sans"/>
              <a:sym typeface="Open Sans"/>
            </a:endParaRPr>
          </a:p>
          <a:p>
            <a:pPr indent="-342900" lvl="1" marL="1371600" marR="0" rtl="0" algn="l">
              <a:lnSpc>
                <a:spcPct val="100000"/>
              </a:lnSpc>
              <a:spcBef>
                <a:spcPts val="0"/>
              </a:spcBef>
              <a:spcAft>
                <a:spcPts val="0"/>
              </a:spcAft>
              <a:buClr>
                <a:srgbClr val="595857"/>
              </a:buClr>
              <a:buSzPts val="1800"/>
              <a:buFont typeface="Open Sans"/>
              <a:buChar char="○"/>
            </a:pPr>
            <a:r>
              <a:rPr i="0" lang="en-US" sz="1800" u="none" cap="none" strike="noStrike">
                <a:solidFill>
                  <a:srgbClr val="595857"/>
                </a:solidFill>
                <a:latin typeface="Open Sans"/>
                <a:ea typeface="Open Sans"/>
                <a:cs typeface="Open Sans"/>
                <a:sym typeface="Open Sans"/>
              </a:rPr>
              <a:t>Saturation can result in fog, clouds, and possibly precipitation.</a:t>
            </a:r>
            <a:endParaRPr i="0" sz="1800" u="none" cap="none" strike="noStrike">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2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id="1253" name="Google Shape;1253;p126"/>
          <p:cNvPicPr preferRelativeResize="0"/>
          <p:nvPr/>
        </p:nvPicPr>
        <p:blipFill rotWithShape="1">
          <a:blip r:embed="rId3">
            <a:alphaModFix/>
          </a:blip>
          <a:srcRect b="0" l="0" r="0" t="0"/>
          <a:stretch/>
        </p:blipFill>
        <p:spPr>
          <a:xfrm>
            <a:off x="919597" y="3569522"/>
            <a:ext cx="3637830" cy="2423704"/>
          </a:xfrm>
          <a:prstGeom prst="rect">
            <a:avLst/>
          </a:prstGeom>
          <a:noFill/>
          <a:ln>
            <a:noFill/>
          </a:ln>
        </p:spPr>
      </p:pic>
      <p:pic>
        <p:nvPicPr>
          <p:cNvPr id="1254" name="Google Shape;1254;p126"/>
          <p:cNvPicPr preferRelativeResize="0"/>
          <p:nvPr/>
        </p:nvPicPr>
        <p:blipFill rotWithShape="1">
          <a:blip r:embed="rId4">
            <a:alphaModFix/>
          </a:blip>
          <a:srcRect b="0" l="0" r="0" t="0"/>
          <a:stretch/>
        </p:blipFill>
        <p:spPr>
          <a:xfrm>
            <a:off x="6215140" y="3558747"/>
            <a:ext cx="3678704" cy="2445256"/>
          </a:xfrm>
          <a:prstGeom prst="rect">
            <a:avLst/>
          </a:prstGeom>
          <a:noFill/>
          <a:ln>
            <a:noFill/>
          </a:ln>
        </p:spPr>
      </p:pic>
      <p:sp>
        <p:nvSpPr>
          <p:cNvPr id="1255" name="Google Shape;1255;p126"/>
          <p:cNvSpPr txBox="1"/>
          <p:nvPr/>
        </p:nvSpPr>
        <p:spPr>
          <a:xfrm>
            <a:off x="2257008" y="3275102"/>
            <a:ext cx="2486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595857"/>
                </a:solidFill>
                <a:latin typeface="Open Sans"/>
                <a:ea typeface="Open Sans"/>
                <a:cs typeface="Open Sans"/>
                <a:sym typeface="Open Sans"/>
              </a:rPr>
              <a:t>Low Humidity</a:t>
            </a:r>
            <a:endParaRPr i="0" sz="1400" u="none" cap="none" strike="noStrike">
              <a:solidFill>
                <a:srgbClr val="595857"/>
              </a:solidFill>
              <a:latin typeface="Open Sans"/>
              <a:ea typeface="Open Sans"/>
              <a:cs typeface="Open Sans"/>
              <a:sym typeface="Open Sans"/>
            </a:endParaRPr>
          </a:p>
        </p:txBody>
      </p:sp>
      <p:sp>
        <p:nvSpPr>
          <p:cNvPr id="1256" name="Google Shape;1256;p126"/>
          <p:cNvSpPr txBox="1"/>
          <p:nvPr/>
        </p:nvSpPr>
        <p:spPr>
          <a:xfrm>
            <a:off x="7807449" y="3226120"/>
            <a:ext cx="2486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595857"/>
                </a:solidFill>
                <a:latin typeface="Open Sans"/>
                <a:ea typeface="Open Sans"/>
                <a:cs typeface="Open Sans"/>
                <a:sym typeface="Open Sans"/>
              </a:rPr>
              <a:t>High Humidity</a:t>
            </a:r>
            <a:endParaRPr i="0" sz="1400" u="none" cap="none" strike="noStrike">
              <a:solidFill>
                <a:srgbClr val="595857"/>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8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inquiry?</a:t>
            </a:r>
            <a:endParaRPr/>
          </a:p>
        </p:txBody>
      </p:sp>
      <p:sp>
        <p:nvSpPr>
          <p:cNvPr id="665" name="Google Shape;665;p82"/>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solidFill>
                <a:schemeClr val="dk1"/>
              </a:solidFill>
              <a:latin typeface="Arial"/>
              <a:ea typeface="Arial"/>
              <a:cs typeface="Arial"/>
              <a:sym typeface="Arial"/>
            </a:endParaRPr>
          </a:p>
          <a:p>
            <a:pPr indent="-365928" lvl="0" marL="340528" rtl="0" algn="l">
              <a:lnSpc>
                <a:spcPct val="100000"/>
              </a:lnSpc>
              <a:spcBef>
                <a:spcPts val="0"/>
              </a:spcBef>
              <a:spcAft>
                <a:spcPts val="0"/>
              </a:spcAft>
              <a:buClr>
                <a:srgbClr val="5E524C"/>
              </a:buClr>
              <a:buSzPts val="2800"/>
              <a:buChar char="•"/>
            </a:pPr>
            <a:r>
              <a:rPr b="1" lang="en-US">
                <a:solidFill>
                  <a:srgbClr val="5E524C"/>
                </a:solidFill>
                <a:latin typeface="Helvetica Neue"/>
                <a:ea typeface="Helvetica Neue"/>
                <a:cs typeface="Helvetica Neue"/>
                <a:sym typeface="Helvetica Neue"/>
              </a:rPr>
              <a:t>ENGAGE</a:t>
            </a:r>
            <a:r>
              <a:rPr lang="en-US">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Learners are engaged collaboratively by </a:t>
            </a:r>
            <a:r>
              <a:rPr b="1" lang="en-US">
                <a:solidFill>
                  <a:srgbClr val="002060"/>
                </a:solidFill>
                <a:latin typeface="Helvetica Neue"/>
                <a:ea typeface="Helvetica Neue"/>
                <a:cs typeface="Helvetica Neue"/>
                <a:sym typeface="Helvetica Neue"/>
              </a:rPr>
              <a:t>questions</a:t>
            </a:r>
            <a:endParaRPr>
              <a:solidFill>
                <a:schemeClr val="dk1"/>
              </a:solidFill>
              <a:latin typeface="Arial"/>
              <a:ea typeface="Arial"/>
              <a:cs typeface="Arial"/>
              <a:sym typeface="Arial"/>
            </a:endParaRPr>
          </a:p>
          <a:p>
            <a:pPr indent="-365928" lvl="0" marL="340528" rtl="0" algn="l">
              <a:lnSpc>
                <a:spcPct val="100000"/>
              </a:lnSpc>
              <a:spcBef>
                <a:spcPts val="0"/>
              </a:spcBef>
              <a:spcAft>
                <a:spcPts val="0"/>
              </a:spcAft>
              <a:buClr>
                <a:srgbClr val="5E524C"/>
              </a:buClr>
              <a:buSzPts val="2800"/>
              <a:buChar char="•"/>
            </a:pPr>
            <a:r>
              <a:rPr b="1" lang="en-US">
                <a:solidFill>
                  <a:srgbClr val="5E524C"/>
                </a:solidFill>
                <a:latin typeface="Helvetica Neue"/>
                <a:ea typeface="Helvetica Neue"/>
                <a:cs typeface="Helvetica Neue"/>
                <a:sym typeface="Helvetica Neue"/>
              </a:rPr>
              <a:t>EXPLORE</a:t>
            </a:r>
            <a:r>
              <a:rPr lang="en-US">
                <a:solidFill>
                  <a:srgbClr val="5E524C"/>
                </a:solidFill>
                <a:latin typeface="Helvetica Neue"/>
                <a:ea typeface="Helvetica Neue"/>
                <a:cs typeface="Helvetica Neue"/>
                <a:sym typeface="Helvetica Neue"/>
              </a:rPr>
              <a:t>: Learners give priority to </a:t>
            </a:r>
            <a:r>
              <a:rPr b="1" lang="en-US">
                <a:solidFill>
                  <a:srgbClr val="002060"/>
                </a:solidFill>
                <a:latin typeface="Helvetica Neue"/>
                <a:ea typeface="Helvetica Neue"/>
                <a:cs typeface="Helvetica Neue"/>
                <a:sym typeface="Helvetica Neue"/>
              </a:rPr>
              <a:t>evidence</a:t>
            </a:r>
            <a:endParaRPr>
              <a:solidFill>
                <a:schemeClr val="dk1"/>
              </a:solidFill>
              <a:latin typeface="Arial"/>
              <a:ea typeface="Arial"/>
              <a:cs typeface="Arial"/>
              <a:sym typeface="Arial"/>
            </a:endParaRPr>
          </a:p>
          <a:p>
            <a:pPr indent="-365928" lvl="0" marL="340528" rtl="0" algn="l">
              <a:lnSpc>
                <a:spcPct val="100000"/>
              </a:lnSpc>
              <a:spcBef>
                <a:spcPts val="0"/>
              </a:spcBef>
              <a:spcAft>
                <a:spcPts val="0"/>
              </a:spcAft>
              <a:buClr>
                <a:srgbClr val="5E524C"/>
              </a:buClr>
              <a:buSzPts val="2800"/>
              <a:buChar char="•"/>
            </a:pPr>
            <a:r>
              <a:rPr b="1" lang="en-US">
                <a:solidFill>
                  <a:srgbClr val="5E524C"/>
                </a:solidFill>
                <a:latin typeface="Helvetica Neue"/>
                <a:ea typeface="Helvetica Neue"/>
                <a:cs typeface="Helvetica Neue"/>
                <a:sym typeface="Helvetica Neue"/>
              </a:rPr>
              <a:t>EXPLAIN</a:t>
            </a:r>
            <a:r>
              <a:rPr lang="en-US">
                <a:solidFill>
                  <a:srgbClr val="5E524C"/>
                </a:solidFill>
                <a:latin typeface="Helvetica Neue"/>
                <a:ea typeface="Helvetica Neue"/>
                <a:cs typeface="Helvetica Neue"/>
                <a:sym typeface="Helvetica Neue"/>
              </a:rPr>
              <a:t>: Learners formulate </a:t>
            </a:r>
            <a:r>
              <a:rPr b="1" lang="en-US">
                <a:solidFill>
                  <a:srgbClr val="002060"/>
                </a:solidFill>
                <a:latin typeface="Helvetica Neue"/>
                <a:ea typeface="Helvetica Neue"/>
                <a:cs typeface="Helvetica Neue"/>
                <a:sym typeface="Helvetica Neue"/>
              </a:rPr>
              <a:t>explanations</a:t>
            </a:r>
            <a:r>
              <a:rPr b="1" lang="en-US">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from evidence</a:t>
            </a:r>
            <a:endParaRPr>
              <a:solidFill>
                <a:schemeClr val="dk1"/>
              </a:solidFill>
              <a:latin typeface="Arial"/>
              <a:ea typeface="Arial"/>
              <a:cs typeface="Arial"/>
              <a:sym typeface="Arial"/>
            </a:endParaRPr>
          </a:p>
          <a:p>
            <a:pPr indent="-365928" lvl="0" marL="340528" rtl="0" algn="l">
              <a:lnSpc>
                <a:spcPct val="100000"/>
              </a:lnSpc>
              <a:spcBef>
                <a:spcPts val="0"/>
              </a:spcBef>
              <a:spcAft>
                <a:spcPts val="0"/>
              </a:spcAft>
              <a:buClr>
                <a:srgbClr val="5E524C"/>
              </a:buClr>
              <a:buSzPts val="2800"/>
              <a:buChar char="•"/>
            </a:pPr>
            <a:r>
              <a:rPr b="1" lang="en-US">
                <a:solidFill>
                  <a:srgbClr val="5E524C"/>
                </a:solidFill>
                <a:latin typeface="Helvetica Neue"/>
                <a:ea typeface="Helvetica Neue"/>
                <a:cs typeface="Helvetica Neue"/>
                <a:sym typeface="Helvetica Neue"/>
              </a:rPr>
              <a:t>ELABORATE</a:t>
            </a:r>
            <a:r>
              <a:rPr lang="en-US">
                <a:solidFill>
                  <a:srgbClr val="5E524C"/>
                </a:solidFill>
                <a:latin typeface="Helvetica Neue"/>
                <a:ea typeface="Helvetica Neue"/>
                <a:cs typeface="Helvetica Neue"/>
                <a:sym typeface="Helvetica Neue"/>
              </a:rPr>
              <a:t>: Learners</a:t>
            </a:r>
            <a:r>
              <a:rPr b="1" lang="en-US">
                <a:solidFill>
                  <a:srgbClr val="5E524C"/>
                </a:solidFill>
                <a:latin typeface="Helvetica Neue"/>
                <a:ea typeface="Helvetica Neue"/>
                <a:cs typeface="Helvetica Neue"/>
                <a:sym typeface="Helvetica Neue"/>
              </a:rPr>
              <a:t> </a:t>
            </a:r>
            <a:r>
              <a:rPr b="1" lang="en-US">
                <a:solidFill>
                  <a:srgbClr val="002060"/>
                </a:solidFill>
                <a:latin typeface="Helvetica Neue"/>
                <a:ea typeface="Helvetica Neue"/>
                <a:cs typeface="Helvetica Neue"/>
                <a:sym typeface="Helvetica Neue"/>
              </a:rPr>
              <a:t>revise</a:t>
            </a:r>
            <a:r>
              <a:rPr b="1" lang="en-US">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their explanations in light of alternative explanations</a:t>
            </a:r>
            <a:endParaRPr>
              <a:solidFill>
                <a:schemeClr val="dk1"/>
              </a:solidFill>
              <a:latin typeface="Arial"/>
              <a:ea typeface="Arial"/>
              <a:cs typeface="Arial"/>
              <a:sym typeface="Arial"/>
            </a:endParaRPr>
          </a:p>
          <a:p>
            <a:pPr indent="-365928" lvl="0" marL="340528" rtl="0" algn="l">
              <a:lnSpc>
                <a:spcPct val="100000"/>
              </a:lnSpc>
              <a:spcBef>
                <a:spcPts val="0"/>
              </a:spcBef>
              <a:spcAft>
                <a:spcPts val="0"/>
              </a:spcAft>
              <a:buClr>
                <a:srgbClr val="5E524C"/>
              </a:buClr>
              <a:buSzPts val="2800"/>
              <a:buChar char="•"/>
            </a:pPr>
            <a:r>
              <a:rPr b="1" lang="en-US">
                <a:solidFill>
                  <a:srgbClr val="5E524C"/>
                </a:solidFill>
                <a:latin typeface="Helvetica Neue"/>
                <a:ea typeface="Helvetica Neue"/>
                <a:cs typeface="Helvetica Neue"/>
                <a:sym typeface="Helvetica Neue"/>
              </a:rPr>
              <a:t>EVALUATE</a:t>
            </a:r>
            <a:r>
              <a:rPr lang="en-US">
                <a:solidFill>
                  <a:srgbClr val="5E524C"/>
                </a:solidFill>
                <a:latin typeface="Helvetica Neue"/>
                <a:ea typeface="Helvetica Neue"/>
                <a:cs typeface="Helvetica Neue"/>
                <a:sym typeface="Helvetica Neue"/>
              </a:rPr>
              <a:t>: Learners</a:t>
            </a:r>
            <a:r>
              <a:rPr b="1" lang="en-US">
                <a:solidFill>
                  <a:srgbClr val="5E524C"/>
                </a:solidFill>
                <a:latin typeface="Helvetica Neue"/>
                <a:ea typeface="Helvetica Neue"/>
                <a:cs typeface="Helvetica Neue"/>
                <a:sym typeface="Helvetica Neue"/>
              </a:rPr>
              <a:t> </a:t>
            </a:r>
            <a:r>
              <a:rPr b="1" lang="en-US">
                <a:solidFill>
                  <a:srgbClr val="002060"/>
                </a:solidFill>
                <a:latin typeface="Helvetica Neue"/>
                <a:ea typeface="Helvetica Neue"/>
                <a:cs typeface="Helvetica Neue"/>
                <a:sym typeface="Helvetica Neue"/>
              </a:rPr>
              <a:t>communicate and justify</a:t>
            </a:r>
            <a:r>
              <a:rPr b="1" lang="en-US">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their proposed explanations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1" name="Shape 1261"/>
        <p:cNvGrpSpPr/>
        <p:nvPr/>
      </p:nvGrpSpPr>
      <p:grpSpPr>
        <a:xfrm>
          <a:off x="0" y="0"/>
          <a:ext cx="0" cy="0"/>
          <a:chOff x="0" y="0"/>
          <a:chExt cx="0" cy="0"/>
        </a:xfrm>
      </p:grpSpPr>
      <p:sp>
        <p:nvSpPr>
          <p:cNvPr id="1262" name="Google Shape;1262;p127"/>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63" name="Google Shape;1263;p127"/>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264" name="Google Shape;1264;p127"/>
          <p:cNvPicPr preferRelativeResize="0"/>
          <p:nvPr/>
        </p:nvPicPr>
        <p:blipFill>
          <a:blip r:embed="rId3">
            <a:alphaModFix/>
          </a:blip>
          <a:stretch>
            <a:fillRect/>
          </a:stretch>
        </p:blipFill>
        <p:spPr>
          <a:xfrm>
            <a:off x="-635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pic>
        <p:nvPicPr>
          <p:cNvPr id="1270" name="Google Shape;1270;p128"/>
          <p:cNvPicPr preferRelativeResize="0"/>
          <p:nvPr/>
        </p:nvPicPr>
        <p:blipFill rotWithShape="1">
          <a:blip r:embed="rId3">
            <a:alphaModFix/>
          </a:blip>
          <a:srcRect b="0" l="0" r="0" t="32464"/>
          <a:stretch/>
        </p:blipFill>
        <p:spPr>
          <a:xfrm>
            <a:off x="513183" y="1768250"/>
            <a:ext cx="11165634" cy="2885575"/>
          </a:xfrm>
          <a:prstGeom prst="rect">
            <a:avLst/>
          </a:prstGeom>
          <a:noFill/>
          <a:ln>
            <a:noFill/>
          </a:ln>
          <a:effectLst>
            <a:outerShdw blurRad="57150" rotWithShape="0" algn="bl" dir="5400000" dist="19050">
              <a:srgbClr val="000000">
                <a:alpha val="50000"/>
              </a:srgbClr>
            </a:outerShdw>
          </a:effectLst>
        </p:spPr>
      </p:pic>
      <p:sp>
        <p:nvSpPr>
          <p:cNvPr id="1271" name="Google Shape;1271;p128"/>
          <p:cNvSpPr/>
          <p:nvPr/>
        </p:nvSpPr>
        <p:spPr>
          <a:xfrm>
            <a:off x="682533" y="1768250"/>
            <a:ext cx="1408500" cy="59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129"/>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Comparing a sunny day and a stormy day</a:t>
            </a:r>
            <a:endParaRPr sz="3600"/>
          </a:p>
        </p:txBody>
      </p:sp>
      <p:sp>
        <p:nvSpPr>
          <p:cNvPr id="1277" name="Google Shape;1277;p129"/>
          <p:cNvSpPr txBox="1"/>
          <p:nvPr>
            <p:ph idx="11" type="ftr"/>
          </p:nvPr>
        </p:nvSpPr>
        <p:spPr>
          <a:xfrm>
            <a:off x="317500" y="65849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 2019 University Corporation for Atmospheric Research. All Rights Reserved </a:t>
            </a:r>
            <a:endParaRPr/>
          </a:p>
          <a:p>
            <a:pPr indent="0" lvl="0" marL="0" rtl="0" algn="l">
              <a:spcBef>
                <a:spcPts val="0"/>
              </a:spcBef>
              <a:spcAft>
                <a:spcPts val="0"/>
              </a:spcAft>
              <a:buNone/>
            </a:pPr>
            <a:r>
              <a:t/>
            </a:r>
            <a:endParaRPr/>
          </a:p>
        </p:txBody>
      </p:sp>
      <p:pic>
        <p:nvPicPr>
          <p:cNvPr id="1278" name="Google Shape;1278;p129"/>
          <p:cNvPicPr preferRelativeResize="0"/>
          <p:nvPr/>
        </p:nvPicPr>
        <p:blipFill>
          <a:blip r:embed="rId3">
            <a:alphaModFix/>
          </a:blip>
          <a:stretch>
            <a:fillRect/>
          </a:stretch>
        </p:blipFill>
        <p:spPr>
          <a:xfrm>
            <a:off x="838199" y="215175"/>
            <a:ext cx="1149426" cy="1147500"/>
          </a:xfrm>
          <a:prstGeom prst="rect">
            <a:avLst/>
          </a:prstGeom>
          <a:noFill/>
          <a:ln>
            <a:noFill/>
          </a:ln>
        </p:spPr>
      </p:pic>
      <p:pic>
        <p:nvPicPr>
          <p:cNvPr id="1279" name="Google Shape;1279;p129"/>
          <p:cNvPicPr preferRelativeResize="0"/>
          <p:nvPr/>
        </p:nvPicPr>
        <p:blipFill>
          <a:blip r:embed="rId4">
            <a:alphaModFix/>
          </a:blip>
          <a:stretch>
            <a:fillRect/>
          </a:stretch>
        </p:blipFill>
        <p:spPr>
          <a:xfrm>
            <a:off x="2173706" y="1185625"/>
            <a:ext cx="3691393" cy="5383275"/>
          </a:xfrm>
          <a:prstGeom prst="rect">
            <a:avLst/>
          </a:prstGeom>
          <a:noFill/>
          <a:ln>
            <a:noFill/>
          </a:ln>
          <a:effectLst>
            <a:outerShdw blurRad="57150" rotWithShape="0" algn="bl" dir="5400000" dist="19050">
              <a:srgbClr val="000000">
                <a:alpha val="50000"/>
              </a:srgbClr>
            </a:outerShdw>
          </a:effectLst>
        </p:spPr>
      </p:pic>
      <p:pic>
        <p:nvPicPr>
          <p:cNvPr id="1280" name="Google Shape;1280;p129"/>
          <p:cNvPicPr preferRelativeResize="0"/>
          <p:nvPr/>
        </p:nvPicPr>
        <p:blipFill>
          <a:blip r:embed="rId5">
            <a:alphaModFix/>
          </a:blip>
          <a:stretch>
            <a:fillRect/>
          </a:stretch>
        </p:blipFill>
        <p:spPr>
          <a:xfrm>
            <a:off x="6221740" y="1185625"/>
            <a:ext cx="3892859" cy="5383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p130"/>
          <p:cNvSpPr txBox="1"/>
          <p:nvPr>
            <p:ph type="title"/>
          </p:nvPr>
        </p:nvSpPr>
        <p:spPr>
          <a:xfrm>
            <a:off x="451559" y="481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Investigation: Storm in a Bottle</a:t>
            </a:r>
            <a:endParaRPr/>
          </a:p>
        </p:txBody>
      </p:sp>
      <p:sp>
        <p:nvSpPr>
          <p:cNvPr id="1287" name="Google Shape;1287;p130"/>
          <p:cNvSpPr txBox="1"/>
          <p:nvPr>
            <p:ph idx="1" type="body"/>
          </p:nvPr>
        </p:nvSpPr>
        <p:spPr>
          <a:xfrm>
            <a:off x="451557" y="1176207"/>
            <a:ext cx="6764100" cy="4905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Make a storm in a bottle.</a:t>
            </a:r>
            <a:endParaRPr/>
          </a:p>
          <a:p>
            <a:pPr indent="0" lvl="0" marL="0" rtl="0" algn="l">
              <a:lnSpc>
                <a:spcPct val="90000"/>
              </a:lnSpc>
              <a:spcBef>
                <a:spcPts val="1000"/>
              </a:spcBef>
              <a:spcAft>
                <a:spcPts val="0"/>
              </a:spcAft>
              <a:buClr>
                <a:srgbClr val="595857"/>
              </a:buClr>
              <a:buSzPts val="1100"/>
              <a:buNone/>
            </a:pPr>
            <a:r>
              <a:t/>
            </a:r>
            <a:endParaRPr sz="1100"/>
          </a:p>
          <a:p>
            <a:pPr indent="-228600" lvl="0" marL="228600" rtl="0" algn="l">
              <a:lnSpc>
                <a:spcPct val="90000"/>
              </a:lnSpc>
              <a:spcBef>
                <a:spcPts val="1000"/>
              </a:spcBef>
              <a:spcAft>
                <a:spcPts val="0"/>
              </a:spcAft>
              <a:buClr>
                <a:srgbClr val="595857"/>
              </a:buClr>
              <a:buSzPts val="2800"/>
              <a:buChar char="•"/>
            </a:pPr>
            <a:r>
              <a:rPr lang="en-US"/>
              <a:t>Using what you know about temperature and relative humidity, create a model of a sunny day and stormy day using clear bottles with different contents.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rgbClr val="595857"/>
              </a:buClr>
              <a:buSzPts val="3200"/>
              <a:buNone/>
            </a:pPr>
            <a:r>
              <a:t/>
            </a:r>
            <a:endParaRPr sz="3200"/>
          </a:p>
          <a:p>
            <a:pPr indent="-50800" lvl="0" marL="228600" rtl="0" algn="l">
              <a:lnSpc>
                <a:spcPct val="90000"/>
              </a:lnSpc>
              <a:spcBef>
                <a:spcPts val="1000"/>
              </a:spcBef>
              <a:spcAft>
                <a:spcPts val="0"/>
              </a:spcAft>
              <a:buClr>
                <a:srgbClr val="595857"/>
              </a:buClr>
              <a:buSzPts val="2800"/>
              <a:buNone/>
            </a:pPr>
            <a:r>
              <a:t/>
            </a:r>
            <a:endParaRPr/>
          </a:p>
        </p:txBody>
      </p:sp>
      <p:sp>
        <p:nvSpPr>
          <p:cNvPr id="1288" name="Google Shape;1288;p1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89" name="Google Shape;1289;p130"/>
          <p:cNvPicPr preferRelativeResize="0"/>
          <p:nvPr/>
        </p:nvPicPr>
        <p:blipFill rotWithShape="1">
          <a:blip r:embed="rId3">
            <a:alphaModFix/>
          </a:blip>
          <a:srcRect b="0" l="0" r="0" t="0"/>
          <a:stretch/>
        </p:blipFill>
        <p:spPr>
          <a:xfrm>
            <a:off x="7021912" y="739744"/>
            <a:ext cx="4493283" cy="56166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3" name="Shape 1293"/>
        <p:cNvGrpSpPr/>
        <p:nvPr/>
      </p:nvGrpSpPr>
      <p:grpSpPr>
        <a:xfrm>
          <a:off x="0" y="0"/>
          <a:ext cx="0" cy="0"/>
          <a:chOff x="0" y="0"/>
          <a:chExt cx="0" cy="0"/>
        </a:xfrm>
      </p:grpSpPr>
      <p:sp>
        <p:nvSpPr>
          <p:cNvPr id="1294" name="Google Shape;1294;p131"/>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Investigation: Mylar Balloon</a:t>
            </a:r>
            <a:endParaRPr sz="3600"/>
          </a:p>
        </p:txBody>
      </p:sp>
      <p:sp>
        <p:nvSpPr>
          <p:cNvPr id="1295" name="Google Shape;1295;p131"/>
          <p:cNvSpPr txBox="1"/>
          <p:nvPr>
            <p:ph idx="1" type="body"/>
          </p:nvPr>
        </p:nvSpPr>
        <p:spPr>
          <a:xfrm>
            <a:off x="850900" y="1847850"/>
            <a:ext cx="4662600" cy="450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a:solidFill>
                  <a:srgbClr val="0070C0"/>
                </a:solidFill>
              </a:rPr>
              <a:t>Step 1</a:t>
            </a:r>
            <a:r>
              <a:rPr b="1" lang="en-US"/>
              <a:t>: </a:t>
            </a:r>
            <a:r>
              <a:rPr lang="en-US"/>
              <a:t>Observe warmed and cooled air.</a:t>
            </a:r>
            <a:endParaRPr>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1371600" rtl="0" algn="l">
              <a:spcBef>
                <a:spcPts val="800"/>
              </a:spcBef>
              <a:spcAft>
                <a:spcPts val="0"/>
              </a:spcAft>
              <a:buNone/>
            </a:pPr>
            <a:r>
              <a:t/>
            </a:r>
            <a:endParaRPr sz="2100">
              <a:solidFill>
                <a:srgbClr val="666666"/>
              </a:solidFill>
              <a:latin typeface="Arial"/>
              <a:ea typeface="Arial"/>
              <a:cs typeface="Arial"/>
              <a:sym typeface="Arial"/>
            </a:endParaRPr>
          </a:p>
          <a:p>
            <a:pPr indent="0" lvl="0" marL="457200" rtl="0" algn="l">
              <a:spcBef>
                <a:spcPts val="0"/>
              </a:spcBef>
              <a:spcAft>
                <a:spcPts val="0"/>
              </a:spcAft>
              <a:buNone/>
            </a:pPr>
            <a:r>
              <a:t/>
            </a:r>
            <a:endParaRPr/>
          </a:p>
        </p:txBody>
      </p:sp>
      <p:sp>
        <p:nvSpPr>
          <p:cNvPr id="1296" name="Google Shape;1296;p13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97" name="Google Shape;1297;p131"/>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298" name="Google Shape;1298;p131"/>
          <p:cNvPicPr preferRelativeResize="0"/>
          <p:nvPr/>
        </p:nvPicPr>
        <p:blipFill>
          <a:blip r:embed="rId4">
            <a:alphaModFix/>
          </a:blip>
          <a:stretch>
            <a:fillRect/>
          </a:stretch>
        </p:blipFill>
        <p:spPr>
          <a:xfrm>
            <a:off x="5646850" y="1399825"/>
            <a:ext cx="6140276" cy="4246400"/>
          </a:xfrm>
          <a:prstGeom prst="rect">
            <a:avLst/>
          </a:prstGeom>
          <a:noFill/>
          <a:ln>
            <a:noFill/>
          </a:ln>
          <a:effectLst>
            <a:outerShdw blurRad="57150" rotWithShape="0" algn="bl" dir="5400000" dist="19050">
              <a:srgbClr val="000000">
                <a:alpha val="50000"/>
              </a:srgbClr>
            </a:outerShdw>
          </a:effectLst>
        </p:spPr>
      </p:pic>
      <p:sp>
        <p:nvSpPr>
          <p:cNvPr id="1299" name="Google Shape;1299;p131"/>
          <p:cNvSpPr txBox="1"/>
          <p:nvPr/>
        </p:nvSpPr>
        <p:spPr>
          <a:xfrm>
            <a:off x="5993900" y="5759874"/>
            <a:ext cx="5446200" cy="4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u="sng">
                <a:solidFill>
                  <a:schemeClr val="hlink"/>
                </a:solidFill>
                <a:latin typeface="Open Sans"/>
                <a:ea typeface="Open Sans"/>
                <a:cs typeface="Open Sans"/>
                <a:sym typeface="Open Sans"/>
                <a:hlinkClick r:id="rId5"/>
              </a:rPr>
              <a:t>https://scied.ucar.edu/warming-mylar-balloon</a:t>
            </a:r>
            <a:endParaRPr sz="1800">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4" name="Shape 1304"/>
        <p:cNvGrpSpPr/>
        <p:nvPr/>
      </p:nvGrpSpPr>
      <p:grpSpPr>
        <a:xfrm>
          <a:off x="0" y="0"/>
          <a:ext cx="0" cy="0"/>
          <a:chOff x="0" y="0"/>
          <a:chExt cx="0" cy="0"/>
        </a:xfrm>
      </p:grpSpPr>
      <p:sp>
        <p:nvSpPr>
          <p:cNvPr id="1305" name="Google Shape;1305;p132"/>
          <p:cNvSpPr txBox="1"/>
          <p:nvPr>
            <p:ph type="title"/>
          </p:nvPr>
        </p:nvSpPr>
        <p:spPr>
          <a:xfrm>
            <a:off x="451557" y="298695"/>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1306" name="Google Shape;1306;p132"/>
          <p:cNvSpPr txBox="1"/>
          <p:nvPr>
            <p:ph idx="1" type="body"/>
          </p:nvPr>
        </p:nvSpPr>
        <p:spPr>
          <a:xfrm>
            <a:off x="451557" y="1389133"/>
            <a:ext cx="4970400" cy="4876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2: </a:t>
            </a:r>
            <a:r>
              <a:rPr lang="en-US" sz="3200"/>
              <a:t>Air on the Move</a:t>
            </a:r>
            <a:endParaRPr/>
          </a:p>
          <a:p>
            <a:pPr indent="0" lvl="0" marL="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Read about the differences between cold and warm air.</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 diagram of 20 air molecules inside the mylar balloon when they are warmed and when they are cooler.</a:t>
            </a:r>
            <a:endParaRPr/>
          </a:p>
        </p:txBody>
      </p:sp>
      <p:sp>
        <p:nvSpPr>
          <p:cNvPr id="1307" name="Google Shape;1307;p132"/>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08" name="Google Shape;1308;p132"/>
          <p:cNvPicPr preferRelativeResize="0"/>
          <p:nvPr/>
        </p:nvPicPr>
        <p:blipFill rotWithShape="1">
          <a:blip r:embed="rId3">
            <a:alphaModFix/>
          </a:blip>
          <a:srcRect b="0" l="0" r="0" t="0"/>
          <a:stretch/>
        </p:blipFill>
        <p:spPr>
          <a:xfrm>
            <a:off x="5726948" y="294341"/>
            <a:ext cx="5544434" cy="5544435"/>
          </a:xfrm>
          <a:prstGeom prst="rect">
            <a:avLst/>
          </a:prstGeom>
          <a:noFill/>
          <a:ln>
            <a:noFill/>
          </a:ln>
        </p:spPr>
      </p:pic>
      <p:sp>
        <p:nvSpPr>
          <p:cNvPr id="1309" name="Google Shape;1309;p132"/>
          <p:cNvSpPr txBox="1"/>
          <p:nvPr/>
        </p:nvSpPr>
        <p:spPr>
          <a:xfrm>
            <a:off x="6422674" y="5463512"/>
            <a:ext cx="1368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Cold Air</a:t>
            </a:r>
            <a:endParaRPr sz="1900"/>
          </a:p>
        </p:txBody>
      </p:sp>
      <p:sp>
        <p:nvSpPr>
          <p:cNvPr id="1310" name="Google Shape;1310;p132"/>
          <p:cNvSpPr/>
          <p:nvPr/>
        </p:nvSpPr>
        <p:spPr>
          <a:xfrm>
            <a:off x="9257152" y="5463512"/>
            <a:ext cx="1584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Warm Air</a:t>
            </a:r>
            <a:endParaRPr sz="19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5" name="Shape 1315"/>
        <p:cNvGrpSpPr/>
        <p:nvPr/>
      </p:nvGrpSpPr>
      <p:grpSpPr>
        <a:xfrm>
          <a:off x="0" y="0"/>
          <a:ext cx="0" cy="0"/>
          <a:chOff x="0" y="0"/>
          <a:chExt cx="0" cy="0"/>
        </a:xfrm>
      </p:grpSpPr>
      <p:sp>
        <p:nvSpPr>
          <p:cNvPr id="1316" name="Google Shape;1316;p133"/>
          <p:cNvSpPr txBox="1"/>
          <p:nvPr>
            <p:ph type="title"/>
          </p:nvPr>
        </p:nvSpPr>
        <p:spPr>
          <a:xfrm>
            <a:off x="373625" y="365127"/>
            <a:ext cx="10980000" cy="87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1317" name="Google Shape;1317;p133"/>
          <p:cNvSpPr txBox="1"/>
          <p:nvPr>
            <p:ph idx="1" type="body"/>
          </p:nvPr>
        </p:nvSpPr>
        <p:spPr>
          <a:xfrm>
            <a:off x="7679741" y="2079624"/>
            <a:ext cx="4213500" cy="34245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Read about how gravity affects air molecules.</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air molecules between the planet and the top of the atmosphere.</a:t>
            </a:r>
            <a:endParaRPr/>
          </a:p>
        </p:txBody>
      </p:sp>
      <p:sp>
        <p:nvSpPr>
          <p:cNvPr id="1318" name="Google Shape;1318;p133"/>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19" name="Google Shape;1319;p133"/>
          <p:cNvPicPr preferRelativeResize="0"/>
          <p:nvPr/>
        </p:nvPicPr>
        <p:blipFill rotWithShape="1">
          <a:blip r:embed="rId3">
            <a:alphaModFix/>
          </a:blip>
          <a:srcRect b="0" l="0" r="0" t="0"/>
          <a:stretch/>
        </p:blipFill>
        <p:spPr>
          <a:xfrm>
            <a:off x="655349" y="1996089"/>
            <a:ext cx="6709614" cy="4173378"/>
          </a:xfrm>
          <a:prstGeom prst="rect">
            <a:avLst/>
          </a:prstGeom>
          <a:noFill/>
          <a:ln>
            <a:noFill/>
          </a:ln>
          <a:effectLst>
            <a:outerShdw blurRad="50800" rotWithShape="0" algn="t" dir="5400000" dist="38100">
              <a:srgbClr val="000000">
                <a:alpha val="40000"/>
              </a:srgbClr>
            </a:outerShdw>
          </a:effectLst>
        </p:spPr>
      </p:pic>
      <p:sp>
        <p:nvSpPr>
          <p:cNvPr id="1320" name="Google Shape;1320;p133"/>
          <p:cNvSpPr txBox="1"/>
          <p:nvPr/>
        </p:nvSpPr>
        <p:spPr>
          <a:xfrm>
            <a:off x="530941" y="1262597"/>
            <a:ext cx="4917900" cy="544800"/>
          </a:xfrm>
          <a:prstGeom prst="rect">
            <a:avLst/>
          </a:prstGeom>
          <a:noFill/>
          <a:ln>
            <a:noFill/>
          </a:ln>
        </p:spPr>
        <p:txBody>
          <a:bodyPr anchorCtr="0" anchor="t" bIns="60925" lIns="121900" spcFirstLastPara="1" rIns="121900" wrap="square" tIns="60925">
            <a:noAutofit/>
          </a:bodyPr>
          <a:lstStyle/>
          <a:p>
            <a:pPr indent="0" lvl="0" marL="0" marR="0" rtl="0" algn="l">
              <a:lnSpc>
                <a:spcPct val="90000"/>
              </a:lnSpc>
              <a:spcBef>
                <a:spcPts val="0"/>
              </a:spcBef>
              <a:spcAft>
                <a:spcPts val="0"/>
              </a:spcAft>
              <a:buClr>
                <a:srgbClr val="0070C0"/>
              </a:buClr>
              <a:buSzPts val="3200"/>
              <a:buFont typeface="Arial"/>
              <a:buNone/>
            </a:pPr>
            <a:r>
              <a:rPr lang="en-US" sz="3200">
                <a:solidFill>
                  <a:srgbClr val="0070C0"/>
                </a:solidFill>
                <a:latin typeface="Montserrat SemiBold"/>
                <a:ea typeface="Montserrat SemiBold"/>
                <a:cs typeface="Montserrat SemiBold"/>
                <a:sym typeface="Montserrat SemiBold"/>
              </a:rPr>
              <a:t>Step 2: </a:t>
            </a:r>
            <a:r>
              <a:rPr lang="en-US" sz="3200">
                <a:solidFill>
                  <a:srgbClr val="595857"/>
                </a:solidFill>
                <a:latin typeface="Open Sans"/>
                <a:ea typeface="Open Sans"/>
                <a:cs typeface="Open Sans"/>
                <a:sym typeface="Open Sans"/>
              </a:rPr>
              <a:t>Air on the Move</a:t>
            </a:r>
            <a:endParaRPr sz="19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4" name="Shape 1324"/>
        <p:cNvGrpSpPr/>
        <p:nvPr/>
      </p:nvGrpSpPr>
      <p:grpSpPr>
        <a:xfrm>
          <a:off x="0" y="0"/>
          <a:ext cx="0" cy="0"/>
          <a:chOff x="0" y="0"/>
          <a:chExt cx="0" cy="0"/>
        </a:xfrm>
      </p:grpSpPr>
      <p:sp>
        <p:nvSpPr>
          <p:cNvPr id="1325" name="Google Shape;1325;p134"/>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b="1" lang="en-US" sz="3600">
                <a:solidFill>
                  <a:srgbClr val="0070C0"/>
                </a:solidFill>
                <a:latin typeface="Open Sans"/>
                <a:ea typeface="Open Sans"/>
                <a:cs typeface="Open Sans"/>
                <a:sym typeface="Open Sans"/>
              </a:rPr>
              <a:t>Step 2</a:t>
            </a:r>
            <a:r>
              <a:rPr lang="en-US" sz="3600">
                <a:latin typeface="Open Sans"/>
                <a:ea typeface="Open Sans"/>
                <a:cs typeface="Open Sans"/>
                <a:sym typeface="Open Sans"/>
              </a:rPr>
              <a:t>: Air on the Move (continued)</a:t>
            </a:r>
            <a:endParaRPr sz="3600"/>
          </a:p>
        </p:txBody>
      </p:sp>
      <p:sp>
        <p:nvSpPr>
          <p:cNvPr id="1326" name="Google Shape;1326;p134"/>
          <p:cNvSpPr txBox="1"/>
          <p:nvPr>
            <p:ph idx="1" type="body"/>
          </p:nvPr>
        </p:nvSpPr>
        <p:spPr>
          <a:xfrm>
            <a:off x="850900" y="1475825"/>
            <a:ext cx="5029200" cy="32178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rPr lang="en-US"/>
              <a:t>Putting it all together to explain the cycle of rising of warm air and the falling of cold air, called </a:t>
            </a:r>
            <a:r>
              <a:rPr lang="en-US">
                <a:solidFill>
                  <a:srgbClr val="0070C0"/>
                </a:solidFill>
              </a:rPr>
              <a:t>convection</a:t>
            </a:r>
            <a:r>
              <a:rPr lang="en-US"/>
              <a:t>.</a:t>
            </a:r>
            <a:endParaRPr/>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27" name="Google Shape;1327;p13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28" name="Google Shape;1328;p134"/>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329" name="Google Shape;1329;p134"/>
          <p:cNvPicPr preferRelativeResize="0"/>
          <p:nvPr/>
        </p:nvPicPr>
        <p:blipFill rotWithShape="1">
          <a:blip r:embed="rId4">
            <a:alphaModFix/>
          </a:blip>
          <a:srcRect b="3333" l="4786" r="3697" t="3024"/>
          <a:stretch/>
        </p:blipFill>
        <p:spPr>
          <a:xfrm>
            <a:off x="6279775" y="1399625"/>
            <a:ext cx="3429000" cy="4803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sp>
        <p:nvSpPr>
          <p:cNvPr id="1334" name="Google Shape;1334;p135"/>
          <p:cNvSpPr txBox="1"/>
          <p:nvPr>
            <p:ph type="title"/>
          </p:nvPr>
        </p:nvSpPr>
        <p:spPr>
          <a:xfrm>
            <a:off x="2039225" y="343900"/>
            <a:ext cx="9284700" cy="7041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Simulation: </a:t>
            </a:r>
            <a:r>
              <a:rPr lang="en-US" sz="3600">
                <a:latin typeface="Open Sans"/>
                <a:ea typeface="Open Sans"/>
                <a:cs typeface="Open Sans"/>
                <a:sym typeface="Open Sans"/>
              </a:rPr>
              <a:t>Make a Thunderstorm  </a:t>
            </a:r>
            <a:endParaRPr sz="3600"/>
          </a:p>
        </p:txBody>
      </p:sp>
      <p:sp>
        <p:nvSpPr>
          <p:cNvPr id="1335" name="Google Shape;1335;p135"/>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13716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36" name="Google Shape;1336;p13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37" name="Google Shape;1337;p135"/>
          <p:cNvPicPr preferRelativeResize="0"/>
          <p:nvPr/>
        </p:nvPicPr>
        <p:blipFill>
          <a:blip r:embed="rId3">
            <a:alphaModFix/>
          </a:blip>
          <a:stretch>
            <a:fillRect/>
          </a:stretch>
        </p:blipFill>
        <p:spPr>
          <a:xfrm>
            <a:off x="2039216" y="1047975"/>
            <a:ext cx="8409983" cy="4762050"/>
          </a:xfrm>
          <a:prstGeom prst="rect">
            <a:avLst/>
          </a:prstGeom>
          <a:noFill/>
          <a:ln>
            <a:noFill/>
          </a:ln>
        </p:spPr>
      </p:pic>
      <p:pic>
        <p:nvPicPr>
          <p:cNvPr id="1338" name="Google Shape;1338;p135"/>
          <p:cNvPicPr preferRelativeResize="0"/>
          <p:nvPr/>
        </p:nvPicPr>
        <p:blipFill>
          <a:blip r:embed="rId4">
            <a:alphaModFix/>
          </a:blip>
          <a:stretch>
            <a:fillRect/>
          </a:stretch>
        </p:blipFill>
        <p:spPr>
          <a:xfrm>
            <a:off x="850898" y="165125"/>
            <a:ext cx="1063424" cy="1061638"/>
          </a:xfrm>
          <a:prstGeom prst="rect">
            <a:avLst/>
          </a:prstGeom>
          <a:noFill/>
          <a:ln>
            <a:noFill/>
          </a:ln>
        </p:spPr>
      </p:pic>
      <p:sp>
        <p:nvSpPr>
          <p:cNvPr id="1339" name="Google Shape;1339;p135"/>
          <p:cNvSpPr txBox="1"/>
          <p:nvPr/>
        </p:nvSpPr>
        <p:spPr>
          <a:xfrm>
            <a:off x="3729600" y="5810025"/>
            <a:ext cx="50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Open Sans"/>
                <a:ea typeface="Open Sans"/>
                <a:cs typeface="Open Sans"/>
                <a:sym typeface="Open Sans"/>
                <a:hlinkClick r:id="rId5"/>
              </a:rPr>
              <a:t>https://scied.ucar.edu/make-thunderstorm</a:t>
            </a:r>
            <a:endParaRPr sz="1800">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4" name="Shape 1344"/>
        <p:cNvGrpSpPr/>
        <p:nvPr/>
      </p:nvGrpSpPr>
      <p:grpSpPr>
        <a:xfrm>
          <a:off x="0" y="0"/>
          <a:ext cx="0" cy="0"/>
          <a:chOff x="0" y="0"/>
          <a:chExt cx="0" cy="0"/>
        </a:xfrm>
      </p:grpSpPr>
      <p:sp>
        <p:nvSpPr>
          <p:cNvPr id="1345" name="Google Shape;1345;p13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4 &amp; 5</a:t>
            </a:r>
            <a:endParaRPr/>
          </a:p>
        </p:txBody>
      </p:sp>
      <p:sp>
        <p:nvSpPr>
          <p:cNvPr id="1346" name="Google Shape;1346;p136"/>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Teacher coaches will practice using prompts and Talk Moves</a:t>
            </a:r>
            <a:endParaRPr/>
          </a:p>
          <a:p>
            <a:pPr indent="0" lvl="0" marL="0" rtl="0" algn="l">
              <a:spcBef>
                <a:spcPts val="10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83"/>
          <p:cNvSpPr txBox="1"/>
          <p:nvPr>
            <p:ph idx="1" type="body"/>
          </p:nvPr>
        </p:nvSpPr>
        <p:spPr>
          <a:xfrm>
            <a:off x="838200" y="1501600"/>
            <a:ext cx="10515600" cy="46752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Use text messaging or web responses like a clicker to gather real-time student responses: </a:t>
            </a:r>
            <a:r>
              <a:rPr lang="en-US" sz="2400" u="sng">
                <a:solidFill>
                  <a:schemeClr val="hlink"/>
                </a:solidFill>
                <a:hlinkClick r:id="rId3"/>
              </a:rPr>
              <a:t>www.polleverywhere.com</a:t>
            </a:r>
            <a:endParaRPr sz="2400"/>
          </a:p>
          <a:p>
            <a:pPr indent="0" lvl="0" marL="0" rtl="0" algn="l">
              <a:spcBef>
                <a:spcPts val="1100"/>
              </a:spcBef>
              <a:spcAft>
                <a:spcPts val="0"/>
              </a:spcAft>
              <a:buNone/>
            </a:pPr>
            <a:r>
              <a:t/>
            </a:r>
            <a:endParaRPr/>
          </a:p>
          <a:p>
            <a:pPr indent="0" lvl="0" marL="0" rtl="0" algn="l">
              <a:spcBef>
                <a:spcPts val="1100"/>
              </a:spcBef>
              <a:spcAft>
                <a:spcPts val="0"/>
              </a:spcAft>
              <a:buNone/>
            </a:pPr>
            <a:r>
              <a:rPr lang="en-US"/>
              <a:t>From your laptop: </a:t>
            </a:r>
            <a:endParaRPr/>
          </a:p>
          <a:p>
            <a:pPr indent="-349250" lvl="1" marL="914400" rtl="0" algn="l">
              <a:spcBef>
                <a:spcPts val="500"/>
              </a:spcBef>
              <a:spcAft>
                <a:spcPts val="0"/>
              </a:spcAft>
              <a:buSzPts val="1900"/>
              <a:buChar char="•"/>
            </a:pPr>
            <a:r>
              <a:rPr lang="en-US"/>
              <a:t>Navigate to: </a:t>
            </a:r>
            <a:r>
              <a:rPr lang="en-US">
                <a:solidFill>
                  <a:srgbClr val="0070C0"/>
                </a:solidFill>
                <a:highlight>
                  <a:srgbClr val="E9EFF4"/>
                </a:highlight>
                <a:uFill>
                  <a:noFill/>
                </a:uFill>
                <a:latin typeface="Arial"/>
                <a:ea typeface="Arial"/>
                <a:cs typeface="Arial"/>
                <a:sym typeface="Arial"/>
                <a:hlinkClick r:id="rId4"/>
              </a:rPr>
              <a:t>PollEv.com/melissarumme026</a:t>
            </a:r>
            <a:endParaRPr>
              <a:solidFill>
                <a:srgbClr val="666666"/>
              </a:solidFill>
            </a:endParaRPr>
          </a:p>
          <a:p>
            <a:pPr indent="-349250" lvl="1" marL="914400" rtl="0" algn="l">
              <a:spcBef>
                <a:spcPts val="0"/>
              </a:spcBef>
              <a:spcAft>
                <a:spcPts val="0"/>
              </a:spcAft>
              <a:buClr>
                <a:srgbClr val="434343"/>
              </a:buClr>
              <a:buSzPts val="1900"/>
              <a:buChar char="•"/>
            </a:pPr>
            <a:r>
              <a:rPr lang="en-US">
                <a:solidFill>
                  <a:srgbClr val="434343"/>
                </a:solidFill>
              </a:rPr>
              <a:t>Enter your screen name</a:t>
            </a:r>
            <a:endParaRPr>
              <a:solidFill>
                <a:srgbClr val="434343"/>
              </a:solidFill>
            </a:endParaRPr>
          </a:p>
          <a:p>
            <a:pPr indent="0" lvl="0" marL="0" rtl="0" algn="l">
              <a:spcBef>
                <a:spcPts val="1100"/>
              </a:spcBef>
              <a:spcAft>
                <a:spcPts val="0"/>
              </a:spcAft>
              <a:buNone/>
            </a:pPr>
            <a:r>
              <a:t/>
            </a:r>
            <a:endParaRPr>
              <a:solidFill>
                <a:srgbClr val="434343"/>
              </a:solidFill>
            </a:endParaRPr>
          </a:p>
          <a:p>
            <a:pPr indent="0" lvl="0" marL="0" rtl="0" algn="l">
              <a:spcBef>
                <a:spcPts val="1100"/>
              </a:spcBef>
              <a:spcAft>
                <a:spcPts val="0"/>
              </a:spcAft>
              <a:buNone/>
            </a:pPr>
            <a:r>
              <a:rPr lang="en-US">
                <a:solidFill>
                  <a:srgbClr val="434343"/>
                </a:solidFill>
              </a:rPr>
              <a:t>From your mobile device: </a:t>
            </a:r>
            <a:endParaRPr>
              <a:solidFill>
                <a:srgbClr val="434343"/>
              </a:solidFill>
            </a:endParaRPr>
          </a:p>
          <a:p>
            <a:pPr indent="-381000" lvl="0" marL="914400" rtl="0" algn="l">
              <a:spcBef>
                <a:spcPts val="1100"/>
              </a:spcBef>
              <a:spcAft>
                <a:spcPts val="0"/>
              </a:spcAft>
              <a:buClr>
                <a:srgbClr val="434343"/>
              </a:buClr>
              <a:buSzPts val="2400"/>
              <a:buChar char="•"/>
            </a:pPr>
            <a:r>
              <a:rPr lang="en-US" sz="2400">
                <a:solidFill>
                  <a:srgbClr val="434343"/>
                </a:solidFill>
              </a:rPr>
              <a:t>Compose a new text message to the number </a:t>
            </a:r>
            <a:r>
              <a:rPr lang="en-US" sz="2400">
                <a:solidFill>
                  <a:srgbClr val="1679CA"/>
                </a:solidFill>
              </a:rPr>
              <a:t>22333</a:t>
            </a:r>
            <a:endParaRPr sz="2400">
              <a:solidFill>
                <a:srgbClr val="1679CA"/>
              </a:solidFill>
            </a:endParaRPr>
          </a:p>
          <a:p>
            <a:pPr indent="-381000" lvl="0" marL="914400" rtl="0" algn="l">
              <a:spcBef>
                <a:spcPts val="0"/>
              </a:spcBef>
              <a:spcAft>
                <a:spcPts val="0"/>
              </a:spcAft>
              <a:buClr>
                <a:srgbClr val="434343"/>
              </a:buClr>
              <a:buSzPts val="2400"/>
              <a:buChar char="•"/>
            </a:pPr>
            <a:r>
              <a:rPr lang="en-US" sz="2400">
                <a:solidFill>
                  <a:srgbClr val="434343"/>
                </a:solidFill>
              </a:rPr>
              <a:t>To join the session send the message </a:t>
            </a:r>
            <a:r>
              <a:rPr lang="en-US" sz="2400">
                <a:solidFill>
                  <a:srgbClr val="1679CA"/>
                </a:solidFill>
              </a:rPr>
              <a:t>MELISSARUMME026</a:t>
            </a:r>
            <a:endParaRPr sz="2400">
              <a:solidFill>
                <a:srgbClr val="1679CA"/>
              </a:solidFill>
            </a:endParaRPr>
          </a:p>
        </p:txBody>
      </p:sp>
      <p:pic>
        <p:nvPicPr>
          <p:cNvPr id="672" name="Google Shape;672;p83"/>
          <p:cNvPicPr preferRelativeResize="0"/>
          <p:nvPr/>
        </p:nvPicPr>
        <p:blipFill>
          <a:blip r:embed="rId5">
            <a:alphaModFix/>
          </a:blip>
          <a:stretch>
            <a:fillRect/>
          </a:stretch>
        </p:blipFill>
        <p:spPr>
          <a:xfrm>
            <a:off x="1407538" y="231400"/>
            <a:ext cx="8201025" cy="13525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0" name="Shape 1350"/>
        <p:cNvGrpSpPr/>
        <p:nvPr/>
      </p:nvGrpSpPr>
      <p:grpSpPr>
        <a:xfrm>
          <a:off x="0" y="0"/>
          <a:ext cx="0" cy="0"/>
          <a:chOff x="0" y="0"/>
          <a:chExt cx="0" cy="0"/>
        </a:xfrm>
      </p:grpSpPr>
      <p:sp>
        <p:nvSpPr>
          <p:cNvPr id="1351" name="Google Shape;1351;p137"/>
          <p:cNvSpPr txBox="1"/>
          <p:nvPr>
            <p:ph type="title"/>
          </p:nvPr>
        </p:nvSpPr>
        <p:spPr>
          <a:xfrm>
            <a:off x="1127600" y="2724850"/>
            <a:ext cx="52131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are you feeling?</a:t>
            </a:r>
            <a:endParaRPr sz="3600"/>
          </a:p>
        </p:txBody>
      </p:sp>
      <p:sp>
        <p:nvSpPr>
          <p:cNvPr id="1352" name="Google Shape;1352;p13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53" name="Google Shape;1353;p137"/>
          <p:cNvPicPr preferRelativeResize="0"/>
          <p:nvPr/>
        </p:nvPicPr>
        <p:blipFill>
          <a:blip r:embed="rId3">
            <a:alphaModFix/>
          </a:blip>
          <a:stretch>
            <a:fillRect/>
          </a:stretch>
        </p:blipFill>
        <p:spPr>
          <a:xfrm>
            <a:off x="6592525" y="291675"/>
            <a:ext cx="2930413" cy="586082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8" name="Shape 1358"/>
        <p:cNvGrpSpPr/>
        <p:nvPr/>
      </p:nvGrpSpPr>
      <p:grpSpPr>
        <a:xfrm>
          <a:off x="0" y="0"/>
          <a:ext cx="0" cy="0"/>
          <a:chOff x="0" y="0"/>
          <a:chExt cx="0" cy="0"/>
        </a:xfrm>
      </p:grpSpPr>
      <p:sp>
        <p:nvSpPr>
          <p:cNvPr id="1359" name="Google Shape;1359;p13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of Day 1 slides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4" name="Shape 1364"/>
        <p:cNvGrpSpPr/>
        <p:nvPr/>
      </p:nvGrpSpPr>
      <p:grpSpPr>
        <a:xfrm>
          <a:off x="0" y="0"/>
          <a:ext cx="0" cy="0"/>
          <a:chOff x="0" y="0"/>
          <a:chExt cx="0" cy="0"/>
        </a:xfrm>
      </p:grpSpPr>
      <p:sp>
        <p:nvSpPr>
          <p:cNvPr id="1365" name="Google Shape;1365;p139"/>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2</a:t>
            </a:r>
            <a:endParaRPr/>
          </a:p>
        </p:txBody>
      </p:sp>
      <p:sp>
        <p:nvSpPr>
          <p:cNvPr id="1366" name="Google Shape;1366;p139"/>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1" name="Shape 1371"/>
        <p:cNvGrpSpPr/>
        <p:nvPr/>
      </p:nvGrpSpPr>
      <p:grpSpPr>
        <a:xfrm>
          <a:off x="0" y="0"/>
          <a:ext cx="0" cy="0"/>
          <a:chOff x="0" y="0"/>
          <a:chExt cx="0" cy="0"/>
        </a:xfrm>
      </p:grpSpPr>
      <p:sp>
        <p:nvSpPr>
          <p:cNvPr id="1372" name="Google Shape;1372;p140"/>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r>
              <a:rPr lang="en-US"/>
              <a:t>:</a:t>
            </a:r>
            <a:endParaRPr/>
          </a:p>
        </p:txBody>
      </p:sp>
      <p:sp>
        <p:nvSpPr>
          <p:cNvPr id="1373" name="Google Shape;1373;p140"/>
          <p:cNvSpPr txBox="1"/>
          <p:nvPr>
            <p:ph idx="1" type="body"/>
          </p:nvPr>
        </p:nvSpPr>
        <p:spPr>
          <a:xfrm>
            <a:off x="451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How does energy from the Sun lead to warming of the atmosphere?</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How do clouds form?</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How does an isolated storm form throughout the day?</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374" name="Google Shape;1374;p14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75" name="Google Shape;1375;p140"/>
          <p:cNvPicPr preferRelativeResize="0"/>
          <p:nvPr/>
        </p:nvPicPr>
        <p:blipFill rotWithShape="1">
          <a:blip r:embed="rId3">
            <a:alphaModFix/>
          </a:blip>
          <a:srcRect b="0" l="0" r="0" t="0"/>
          <a:stretch/>
        </p:blipFill>
        <p:spPr>
          <a:xfrm>
            <a:off x="4444299" y="382750"/>
            <a:ext cx="6325849" cy="142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0" name="Shape 1380"/>
        <p:cNvGrpSpPr/>
        <p:nvPr/>
      </p:nvGrpSpPr>
      <p:grpSpPr>
        <a:xfrm>
          <a:off x="0" y="0"/>
          <a:ext cx="0" cy="0"/>
          <a:chOff x="0" y="0"/>
          <a:chExt cx="0" cy="0"/>
        </a:xfrm>
      </p:grpSpPr>
      <p:sp>
        <p:nvSpPr>
          <p:cNvPr id="1381" name="Google Shape;1381;p141"/>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Current questions:</a:t>
            </a:r>
            <a:endParaRPr/>
          </a:p>
        </p:txBody>
      </p:sp>
      <p:sp>
        <p:nvSpPr>
          <p:cNvPr id="1382" name="Google Shape;1382;p141"/>
          <p:cNvSpPr txBox="1"/>
          <p:nvPr>
            <p:ph idx="1" type="body"/>
          </p:nvPr>
        </p:nvSpPr>
        <p:spPr>
          <a:xfrm>
            <a:off x="451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383" name="Google Shape;1383;p141"/>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84" name="Google Shape;1384;p141"/>
          <p:cNvPicPr preferRelativeResize="0"/>
          <p:nvPr/>
        </p:nvPicPr>
        <p:blipFill rotWithShape="1">
          <a:blip r:embed="rId3">
            <a:alphaModFix/>
          </a:blip>
          <a:srcRect b="0" l="0" r="0" t="0"/>
          <a:stretch/>
        </p:blipFill>
        <p:spPr>
          <a:xfrm>
            <a:off x="5614051" y="382750"/>
            <a:ext cx="5997499" cy="14263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9" name="Shape 1389"/>
        <p:cNvGrpSpPr/>
        <p:nvPr/>
      </p:nvGrpSpPr>
      <p:grpSpPr>
        <a:xfrm>
          <a:off x="0" y="0"/>
          <a:ext cx="0" cy="0"/>
          <a:chOff x="0" y="0"/>
          <a:chExt cx="0" cy="0"/>
        </a:xfrm>
      </p:grpSpPr>
      <p:sp>
        <p:nvSpPr>
          <p:cNvPr id="1390" name="Google Shape;1390;p14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Continue </a:t>
            </a:r>
            <a:r>
              <a:rPr lang="en-US"/>
              <a:t>Activities Exploration: Lessons 4 &amp; 5</a:t>
            </a:r>
            <a:endParaRPr/>
          </a:p>
        </p:txBody>
      </p:sp>
      <p:sp>
        <p:nvSpPr>
          <p:cNvPr id="1391" name="Google Shape;1391;p142"/>
          <p:cNvSpPr txBox="1"/>
          <p:nvPr>
            <p:ph idx="1" type="body"/>
          </p:nvPr>
        </p:nvSpPr>
        <p:spPr>
          <a:xfrm>
            <a:off x="838200" y="161040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Teacher coaches will practice using prompts and Talk Moves</a:t>
            </a:r>
            <a:endParaRPr/>
          </a:p>
          <a:p>
            <a:pPr indent="0" lvl="0" marL="0" rtl="0" algn="l">
              <a:spcBef>
                <a:spcPts val="100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5" name="Shape 1395"/>
        <p:cNvGrpSpPr/>
        <p:nvPr/>
      </p:nvGrpSpPr>
      <p:grpSpPr>
        <a:xfrm>
          <a:off x="0" y="0"/>
          <a:ext cx="0" cy="0"/>
          <a:chOff x="0" y="0"/>
          <a:chExt cx="0" cy="0"/>
        </a:xfrm>
      </p:grpSpPr>
      <p:sp>
        <p:nvSpPr>
          <p:cNvPr id="1396" name="Google Shape;1396;p143"/>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Open Sans"/>
                <a:ea typeface="Open Sans"/>
                <a:cs typeface="Open Sans"/>
                <a:sym typeface="Open Sans"/>
              </a:rPr>
              <a:t>Step 3</a:t>
            </a:r>
            <a:r>
              <a:rPr lang="en-US" sz="3600">
                <a:latin typeface="Open Sans"/>
                <a:ea typeface="Open Sans"/>
                <a:cs typeface="Open Sans"/>
                <a:sym typeface="Open Sans"/>
              </a:rPr>
              <a:t>: Create a Model to describe how precipitation happens in an isolated storm </a:t>
            </a:r>
            <a:endParaRPr sz="3600"/>
          </a:p>
        </p:txBody>
      </p:sp>
      <p:sp>
        <p:nvSpPr>
          <p:cNvPr id="1397" name="Google Shape;1397;p143"/>
          <p:cNvSpPr txBox="1"/>
          <p:nvPr>
            <p:ph idx="1" type="body"/>
          </p:nvPr>
        </p:nvSpPr>
        <p:spPr>
          <a:xfrm>
            <a:off x="850900" y="1833925"/>
            <a:ext cx="10565700" cy="438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US" sz="2400"/>
              <a:t>Draw and write in the illustration. Your model should explain:</a:t>
            </a:r>
            <a:endParaRPr sz="2400"/>
          </a:p>
          <a:p>
            <a:pPr indent="0" lvl="0" marL="0" rtl="0" algn="l">
              <a:spcBef>
                <a:spcPts val="800"/>
              </a:spcBef>
              <a:spcAft>
                <a:spcPts val="0"/>
              </a:spcAft>
              <a:buClr>
                <a:schemeClr val="dk1"/>
              </a:buClr>
              <a:buSzPts val="1100"/>
              <a:buFont typeface="Arial"/>
              <a:buNone/>
            </a:pPr>
            <a:r>
              <a:t/>
            </a:r>
            <a:endParaRPr sz="24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energy from the Sun that leads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water at the surface and clouds that lead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temperature and humidity change as air moves from the ground to the clouds?</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moves between the ground and where the storm forms?</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pic>
        <p:nvPicPr>
          <p:cNvPr id="1398" name="Google Shape;1398;p143"/>
          <p:cNvPicPr preferRelativeResize="0"/>
          <p:nvPr/>
        </p:nvPicPr>
        <p:blipFill>
          <a:blip r:embed="rId3">
            <a:alphaModFix/>
          </a:blip>
          <a:stretch>
            <a:fillRect/>
          </a:stretch>
        </p:blipFill>
        <p:spPr>
          <a:xfrm>
            <a:off x="850900" y="257213"/>
            <a:ext cx="1063425" cy="1063425"/>
          </a:xfrm>
          <a:prstGeom prst="rect">
            <a:avLst/>
          </a:prstGeom>
          <a:noFill/>
          <a:ln>
            <a:noFill/>
          </a:ln>
        </p:spPr>
      </p:pic>
      <p:sp>
        <p:nvSpPr>
          <p:cNvPr id="1399" name="Google Shape;1399;p143"/>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3" name="Shape 1403"/>
        <p:cNvGrpSpPr/>
        <p:nvPr/>
      </p:nvGrpSpPr>
      <p:grpSpPr>
        <a:xfrm>
          <a:off x="0" y="0"/>
          <a:ext cx="0" cy="0"/>
          <a:chOff x="0" y="0"/>
          <a:chExt cx="0" cy="0"/>
        </a:xfrm>
      </p:grpSpPr>
      <p:sp>
        <p:nvSpPr>
          <p:cNvPr id="1404" name="Google Shape;1404;p144"/>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405" name="Google Shape;1405;p144"/>
          <p:cNvSpPr txBox="1"/>
          <p:nvPr>
            <p:ph idx="1" type="body"/>
          </p:nvPr>
        </p:nvSpPr>
        <p:spPr>
          <a:xfrm>
            <a:off x="838200" y="2329725"/>
            <a:ext cx="10515600" cy="331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406" name="Google Shape;1406;p14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07" name="Google Shape;1407;p144"/>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1" name="Shape 1411"/>
        <p:cNvGrpSpPr/>
        <p:nvPr/>
      </p:nvGrpSpPr>
      <p:grpSpPr>
        <a:xfrm>
          <a:off x="0" y="0"/>
          <a:ext cx="0" cy="0"/>
          <a:chOff x="0" y="0"/>
          <a:chExt cx="0" cy="0"/>
        </a:xfrm>
      </p:grpSpPr>
      <p:pic>
        <p:nvPicPr>
          <p:cNvPr id="1412" name="Google Shape;1412;p145"/>
          <p:cNvPicPr preferRelativeResize="0"/>
          <p:nvPr/>
        </p:nvPicPr>
        <p:blipFill>
          <a:blip r:embed="rId3">
            <a:alphaModFix/>
          </a:blip>
          <a:stretch>
            <a:fillRect/>
          </a:stretch>
        </p:blipFill>
        <p:spPr>
          <a:xfrm>
            <a:off x="9159313" y="1320650"/>
            <a:ext cx="2559101" cy="1706075"/>
          </a:xfrm>
          <a:prstGeom prst="rect">
            <a:avLst/>
          </a:prstGeom>
          <a:noFill/>
          <a:ln>
            <a:noFill/>
          </a:ln>
        </p:spPr>
      </p:pic>
      <p:sp>
        <p:nvSpPr>
          <p:cNvPr id="1413" name="Google Shape;1413;p145"/>
          <p:cNvSpPr txBox="1"/>
          <p:nvPr>
            <p:ph type="title"/>
          </p:nvPr>
        </p:nvSpPr>
        <p:spPr>
          <a:xfrm>
            <a:off x="1914325" y="257225"/>
            <a:ext cx="6725100" cy="12198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Make a Consensus Model </a:t>
            </a:r>
            <a:endParaRPr sz="3600"/>
          </a:p>
        </p:txBody>
      </p:sp>
      <p:sp>
        <p:nvSpPr>
          <p:cNvPr id="1414" name="Google Shape;1414;p145"/>
          <p:cNvSpPr txBox="1"/>
          <p:nvPr>
            <p:ph idx="1" type="body"/>
          </p:nvPr>
        </p:nvSpPr>
        <p:spPr>
          <a:xfrm>
            <a:off x="838200" y="1873501"/>
            <a:ext cx="10515600" cy="41268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US" sz="2800"/>
              <a:t>What has to happen for an isolated storm to form?</a:t>
            </a:r>
            <a:endParaRPr sz="2800"/>
          </a:p>
          <a:p>
            <a:pPr indent="0" lvl="0" marL="0" rtl="0" algn="l">
              <a:spcBef>
                <a:spcPts val="800"/>
              </a:spcBef>
              <a:spcAft>
                <a:spcPts val="0"/>
              </a:spcAft>
              <a:buNone/>
            </a:pPr>
            <a:r>
              <a:t/>
            </a:r>
            <a:endParaRPr sz="2800"/>
          </a:p>
          <a:p>
            <a:pPr indent="0" lvl="0" marL="457200" rtl="0" algn="l">
              <a:spcBef>
                <a:spcPts val="400"/>
              </a:spcBef>
              <a:spcAft>
                <a:spcPts val="0"/>
              </a:spcAft>
              <a:buNone/>
            </a:pPr>
            <a:r>
              <a:rPr lang="en-US" sz="2800">
                <a:solidFill>
                  <a:schemeClr val="dk1"/>
                </a:solidFill>
                <a:latin typeface="Arial"/>
                <a:ea typeface="Arial"/>
                <a:cs typeface="Arial"/>
                <a:sym typeface="Arial"/>
              </a:rPr>
              <a:t>•</a:t>
            </a:r>
            <a:r>
              <a:rPr lang="en-US" sz="2800"/>
              <a:t>Share ideas from student models from Step 3.</a:t>
            </a:r>
            <a:endParaRPr sz="2800"/>
          </a:p>
          <a:p>
            <a:pPr indent="0" lvl="0" marL="457200" rtl="0" algn="l">
              <a:spcBef>
                <a:spcPts val="400"/>
              </a:spcBef>
              <a:spcAft>
                <a:spcPts val="0"/>
              </a:spcAft>
              <a:buNone/>
            </a:pPr>
            <a:r>
              <a:rPr lang="en-US" sz="2800">
                <a:solidFill>
                  <a:schemeClr val="dk1"/>
                </a:solidFill>
                <a:latin typeface="Arial"/>
                <a:ea typeface="Arial"/>
                <a:cs typeface="Arial"/>
                <a:sym typeface="Arial"/>
              </a:rPr>
              <a:t>•</a:t>
            </a:r>
            <a:r>
              <a:rPr lang="en-US" sz="2800"/>
              <a:t>Draw a Consensus Model for the class, using ideas from student models.</a:t>
            </a:r>
            <a:endParaRPr sz="2800"/>
          </a:p>
          <a:p>
            <a:pPr indent="0" lvl="0" marL="457200" rtl="0" algn="l">
              <a:spcBef>
                <a:spcPts val="400"/>
              </a:spcBef>
              <a:spcAft>
                <a:spcPts val="0"/>
              </a:spcAft>
              <a:buNone/>
            </a:pPr>
            <a:r>
              <a:rPr lang="en-US" sz="2800">
                <a:solidFill>
                  <a:schemeClr val="dk1"/>
                </a:solidFill>
                <a:latin typeface="Arial"/>
                <a:ea typeface="Arial"/>
                <a:cs typeface="Arial"/>
                <a:sym typeface="Arial"/>
              </a:rPr>
              <a:t>•</a:t>
            </a:r>
            <a:r>
              <a:rPr lang="en-US" sz="2800"/>
              <a:t>Use data or other evidence from our investigations to support the ideas added </a:t>
            </a:r>
            <a:endParaRPr sz="2800"/>
          </a:p>
          <a:p>
            <a:pPr indent="0" lvl="0" marL="457200" rtl="0" algn="l">
              <a:spcBef>
                <a:spcPts val="400"/>
              </a:spcBef>
              <a:spcAft>
                <a:spcPts val="0"/>
              </a:spcAft>
              <a:buNone/>
            </a:pPr>
            <a:r>
              <a:rPr lang="en-US" sz="2800"/>
              <a:t> to the Consensus Model.</a:t>
            </a:r>
            <a:endParaRPr sz="2800"/>
          </a:p>
          <a:p>
            <a:pPr indent="0" lvl="0" marL="4572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15" name="Google Shape;1415;p145"/>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16" name="Google Shape;1416;p145"/>
          <p:cNvPicPr preferRelativeResize="0"/>
          <p:nvPr/>
        </p:nvPicPr>
        <p:blipFill>
          <a:blip r:embed="rId4">
            <a:alphaModFix/>
          </a:blip>
          <a:stretch>
            <a:fillRect/>
          </a:stretch>
        </p:blipFill>
        <p:spPr>
          <a:xfrm>
            <a:off x="850900" y="257213"/>
            <a:ext cx="1063425" cy="1063425"/>
          </a:xfrm>
          <a:prstGeom prst="rect">
            <a:avLst/>
          </a:prstGeom>
          <a:noFill/>
          <a:ln>
            <a:noFill/>
          </a:ln>
        </p:spPr>
      </p:pic>
      <p:pic>
        <p:nvPicPr>
          <p:cNvPr id="1417" name="Google Shape;1417;p145"/>
          <p:cNvPicPr preferRelativeResize="0"/>
          <p:nvPr/>
        </p:nvPicPr>
        <p:blipFill>
          <a:blip r:embed="rId5">
            <a:alphaModFix/>
          </a:blip>
          <a:stretch>
            <a:fillRect/>
          </a:stretch>
        </p:blipFill>
        <p:spPr>
          <a:xfrm>
            <a:off x="9297200" y="0"/>
            <a:ext cx="2986724" cy="24889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2" name="Shape 1422"/>
        <p:cNvGrpSpPr/>
        <p:nvPr/>
      </p:nvGrpSpPr>
      <p:grpSpPr>
        <a:xfrm>
          <a:off x="0" y="0"/>
          <a:ext cx="0" cy="0"/>
          <a:chOff x="0" y="0"/>
          <a:chExt cx="0" cy="0"/>
        </a:xfrm>
      </p:grpSpPr>
      <p:sp>
        <p:nvSpPr>
          <p:cNvPr id="1423" name="Google Shape;1423;p146"/>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424" name="Google Shape;1424;p146"/>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425" name="Google Shape;1425;p14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84"/>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679" name="Google Shape;679;p8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0" name="Shape 1430"/>
        <p:cNvGrpSpPr/>
        <p:nvPr/>
      </p:nvGrpSpPr>
      <p:grpSpPr>
        <a:xfrm>
          <a:off x="0" y="0"/>
          <a:ext cx="0" cy="0"/>
          <a:chOff x="0" y="0"/>
          <a:chExt cx="0" cy="0"/>
        </a:xfrm>
      </p:grpSpPr>
      <p:sp>
        <p:nvSpPr>
          <p:cNvPr id="1431" name="Google Shape;1431;p147"/>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p147"/>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433" name="Google Shape;1433;p14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8" name="Shape 1438"/>
        <p:cNvGrpSpPr/>
        <p:nvPr/>
      </p:nvGrpSpPr>
      <p:grpSpPr>
        <a:xfrm>
          <a:off x="0" y="0"/>
          <a:ext cx="0" cy="0"/>
          <a:chOff x="0" y="0"/>
          <a:chExt cx="0" cy="0"/>
        </a:xfrm>
      </p:grpSpPr>
      <p:sp>
        <p:nvSpPr>
          <p:cNvPr id="1439" name="Google Shape;1439;p14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440" name="Google Shape;1440;p14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441" name="Google Shape;1441;p148"/>
          <p:cNvPicPr preferRelativeResize="0"/>
          <p:nvPr/>
        </p:nvPicPr>
        <p:blipFill>
          <a:blip r:embed="rId3">
            <a:alphaModFix/>
          </a:blip>
          <a:stretch>
            <a:fillRect/>
          </a:stretch>
        </p:blipFill>
        <p:spPr>
          <a:xfrm>
            <a:off x="-6350" y="0"/>
            <a:ext cx="12192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6" name="Shape 1446"/>
        <p:cNvGrpSpPr/>
        <p:nvPr/>
      </p:nvGrpSpPr>
      <p:grpSpPr>
        <a:xfrm>
          <a:off x="0" y="0"/>
          <a:ext cx="0" cy="0"/>
          <a:chOff x="0" y="0"/>
          <a:chExt cx="0" cy="0"/>
        </a:xfrm>
      </p:grpSpPr>
      <p:pic>
        <p:nvPicPr>
          <p:cNvPr id="1447" name="Google Shape;1447;p149"/>
          <p:cNvPicPr preferRelativeResize="0"/>
          <p:nvPr/>
        </p:nvPicPr>
        <p:blipFill>
          <a:blip r:embed="rId3">
            <a:alphaModFix/>
          </a:blip>
          <a:stretch>
            <a:fillRect/>
          </a:stretch>
        </p:blipFill>
        <p:spPr>
          <a:xfrm>
            <a:off x="6109125" y="2289880"/>
            <a:ext cx="5640398" cy="3384243"/>
          </a:xfrm>
          <a:prstGeom prst="rect">
            <a:avLst/>
          </a:prstGeom>
          <a:noFill/>
          <a:ln>
            <a:noFill/>
          </a:ln>
        </p:spPr>
      </p:pic>
      <p:pic>
        <p:nvPicPr>
          <p:cNvPr id="1448" name="Google Shape;1448;p149"/>
          <p:cNvPicPr preferRelativeResize="0"/>
          <p:nvPr/>
        </p:nvPicPr>
        <p:blipFill>
          <a:blip r:embed="rId4">
            <a:alphaModFix/>
          </a:blip>
          <a:stretch>
            <a:fillRect/>
          </a:stretch>
        </p:blipFill>
        <p:spPr>
          <a:xfrm>
            <a:off x="320700" y="2289875"/>
            <a:ext cx="5640398" cy="3384252"/>
          </a:xfrm>
          <a:prstGeom prst="rect">
            <a:avLst/>
          </a:prstGeom>
          <a:noFill/>
          <a:ln>
            <a:noFill/>
          </a:ln>
        </p:spPr>
      </p:pic>
      <p:sp>
        <p:nvSpPr>
          <p:cNvPr id="1449" name="Google Shape;1449;p14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didn’t it rain on July 22nd?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3" name="Shape 1453"/>
        <p:cNvGrpSpPr/>
        <p:nvPr/>
      </p:nvGrpSpPr>
      <p:grpSpPr>
        <a:xfrm>
          <a:off x="0" y="0"/>
          <a:ext cx="0" cy="0"/>
          <a:chOff x="0" y="0"/>
          <a:chExt cx="0" cy="0"/>
        </a:xfrm>
      </p:grpSpPr>
      <p:sp>
        <p:nvSpPr>
          <p:cNvPr id="1454" name="Google Shape;1454;p150"/>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455" name="Google Shape;1455;p150"/>
          <p:cNvSpPr txBox="1"/>
          <p:nvPr>
            <p:ph idx="4294967295" type="body"/>
          </p:nvPr>
        </p:nvSpPr>
        <p:spPr>
          <a:xfrm>
            <a:off x="389425" y="4934325"/>
            <a:ext cx="11249700" cy="11673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i="1" lang="en-US"/>
              <a:t>How can we use the DQB as an assessment?</a:t>
            </a:r>
            <a:endParaRPr b="1" i="1"/>
          </a:p>
        </p:txBody>
      </p:sp>
      <p:sp>
        <p:nvSpPr>
          <p:cNvPr id="1456" name="Google Shape;1456;p150"/>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457" name="Google Shape;1457;p150"/>
          <p:cNvSpPr txBox="1"/>
          <p:nvPr>
            <p:ph idx="4294967295" type="body"/>
          </p:nvPr>
        </p:nvSpPr>
        <p:spPr>
          <a:xfrm>
            <a:off x="277450"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458" name="Google Shape;1458;p150"/>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3" name="Shape 1463"/>
        <p:cNvGrpSpPr/>
        <p:nvPr/>
      </p:nvGrpSpPr>
      <p:grpSpPr>
        <a:xfrm>
          <a:off x="0" y="0"/>
          <a:ext cx="0" cy="0"/>
          <a:chOff x="0" y="0"/>
          <a:chExt cx="0" cy="0"/>
        </a:xfrm>
      </p:grpSpPr>
      <p:sp>
        <p:nvSpPr>
          <p:cNvPr id="1464" name="Google Shape;1464;p151"/>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465" name="Google Shape;1465;p151"/>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How do you help students to shift their thinking when they hold these misconceptions?</a:t>
            </a:r>
            <a:endParaRPr i="1" sz="3000"/>
          </a:p>
        </p:txBody>
      </p:sp>
      <p:pic>
        <p:nvPicPr>
          <p:cNvPr id="1466" name="Google Shape;1466;p151"/>
          <p:cNvPicPr preferRelativeResize="0"/>
          <p:nvPr/>
        </p:nvPicPr>
        <p:blipFill rotWithShape="1">
          <a:blip r:embed="rId3">
            <a:alphaModFix/>
          </a:blip>
          <a:srcRect b="0" l="0" r="0" t="0"/>
          <a:stretch/>
        </p:blipFill>
        <p:spPr>
          <a:xfrm>
            <a:off x="5240925" y="382750"/>
            <a:ext cx="5883851" cy="1426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1" name="Shape 1471"/>
        <p:cNvGrpSpPr/>
        <p:nvPr/>
      </p:nvGrpSpPr>
      <p:grpSpPr>
        <a:xfrm>
          <a:off x="0" y="0"/>
          <a:ext cx="0" cy="0"/>
          <a:chOff x="0" y="0"/>
          <a:chExt cx="0" cy="0"/>
        </a:xfrm>
      </p:grpSpPr>
      <p:pic>
        <p:nvPicPr>
          <p:cNvPr id="1472" name="Google Shape;1472;p152"/>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473" name="Google Shape;1473;p152"/>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474" name="Google Shape;1474;p152"/>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8" name="Shape 1478"/>
        <p:cNvGrpSpPr/>
        <p:nvPr/>
      </p:nvGrpSpPr>
      <p:grpSpPr>
        <a:xfrm>
          <a:off x="0" y="0"/>
          <a:ext cx="0" cy="0"/>
          <a:chOff x="0" y="0"/>
          <a:chExt cx="0" cy="0"/>
        </a:xfrm>
      </p:grpSpPr>
      <p:sp>
        <p:nvSpPr>
          <p:cNvPr id="1479" name="Google Shape;1479;p153"/>
          <p:cNvSpPr txBox="1"/>
          <p:nvPr>
            <p:ph type="title"/>
          </p:nvPr>
        </p:nvSpPr>
        <p:spPr>
          <a:xfrm>
            <a:off x="1231900" y="381000"/>
            <a:ext cx="8558700" cy="18039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a:t>GLOBE Atmosphere Protocols</a:t>
            </a:r>
            <a:endParaRPr/>
          </a:p>
        </p:txBody>
      </p:sp>
      <p:sp>
        <p:nvSpPr>
          <p:cNvPr id="1480" name="Google Shape;1480;p15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81" name="Google Shape;1481;p153"/>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5" name="Shape 1485"/>
        <p:cNvGrpSpPr/>
        <p:nvPr/>
      </p:nvGrpSpPr>
      <p:grpSpPr>
        <a:xfrm>
          <a:off x="0" y="0"/>
          <a:ext cx="0" cy="0"/>
          <a:chOff x="0" y="0"/>
          <a:chExt cx="0" cy="0"/>
        </a:xfrm>
      </p:grpSpPr>
      <p:sp>
        <p:nvSpPr>
          <p:cNvPr id="1486" name="Google Shape;1486;p154"/>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487" name="Google Shape;1487;p154"/>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88" name="Google Shape;1488;p15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89" name="Google Shape;1489;p154"/>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155"/>
          <p:cNvSpPr txBox="1"/>
          <p:nvPr>
            <p:ph type="title"/>
          </p:nvPr>
        </p:nvSpPr>
        <p:spPr>
          <a:xfrm>
            <a:off x="451557" y="611297"/>
            <a:ext cx="10690500" cy="605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496" name="Google Shape;1496;p155"/>
          <p:cNvSpPr txBox="1"/>
          <p:nvPr>
            <p:ph idx="1" type="body"/>
          </p:nvPr>
        </p:nvSpPr>
        <p:spPr>
          <a:xfrm>
            <a:off x="451557" y="1322961"/>
            <a:ext cx="11160000" cy="55011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Did the Colorado storm happen in the afternoon? </a:t>
            </a:r>
            <a:endParaRPr/>
          </a:p>
          <a:p>
            <a:pPr indent="-228600" lvl="0" marL="228600" rtl="0" algn="l">
              <a:lnSpc>
                <a:spcPct val="90000"/>
              </a:lnSpc>
              <a:spcBef>
                <a:spcPts val="1000"/>
              </a:spcBef>
              <a:spcAft>
                <a:spcPts val="0"/>
              </a:spcAft>
              <a:buClr>
                <a:srgbClr val="595857"/>
              </a:buClr>
              <a:buSzPts val="2800"/>
              <a:buChar char="•"/>
            </a:pPr>
            <a:r>
              <a:rPr lang="en-US"/>
              <a:t>What parts of our model might explain the Colorado storm? </a:t>
            </a:r>
            <a:endParaRPr/>
          </a:p>
        </p:txBody>
      </p:sp>
      <p:pic>
        <p:nvPicPr>
          <p:cNvPr id="1497" name="Google Shape;1497;p155"/>
          <p:cNvPicPr preferRelativeResize="0"/>
          <p:nvPr/>
        </p:nvPicPr>
        <p:blipFill rotWithShape="1">
          <a:blip r:embed="rId3">
            <a:alphaModFix/>
          </a:blip>
          <a:srcRect b="0" l="0" r="0" t="0"/>
          <a:stretch/>
        </p:blipFill>
        <p:spPr>
          <a:xfrm>
            <a:off x="2346160" y="2569383"/>
            <a:ext cx="6901203" cy="3786969"/>
          </a:xfrm>
          <a:prstGeom prst="rect">
            <a:avLst/>
          </a:prstGeom>
          <a:noFill/>
          <a:ln>
            <a:noFill/>
          </a:ln>
        </p:spPr>
      </p:pic>
      <p:sp>
        <p:nvSpPr>
          <p:cNvPr id="1498" name="Google Shape;1498;p155"/>
          <p:cNvSpPr/>
          <p:nvPr/>
        </p:nvSpPr>
        <p:spPr>
          <a:xfrm>
            <a:off x="8857451" y="4073485"/>
            <a:ext cx="2284500" cy="861600"/>
          </a:xfrm>
          <a:prstGeom prst="rect">
            <a:avLst/>
          </a:prstGeom>
          <a:noFill/>
          <a:ln>
            <a:noFill/>
          </a:ln>
        </p:spPr>
        <p:txBody>
          <a:bodyPr anchorCtr="0" anchor="t" bIns="60925" lIns="121900" spcFirstLastPara="1" rIns="121900" wrap="square" tIns="60925">
            <a:noAutofit/>
          </a:bodyPr>
          <a:lstStyle/>
          <a:p>
            <a:pPr indent="0" lvl="1" marL="609600" marR="0" rtl="0" algn="l">
              <a:spcBef>
                <a:spcPts val="0"/>
              </a:spcBef>
              <a:spcAft>
                <a:spcPts val="0"/>
              </a:spcAft>
              <a:buNone/>
            </a:pPr>
            <a:r>
              <a:rPr b="0" i="0" lang="en-US" sz="2400" u="sng" cap="none" strike="noStrike">
                <a:solidFill>
                  <a:schemeClr val="dk1"/>
                </a:solidFill>
                <a:latin typeface="Calibri"/>
                <a:ea typeface="Calibri"/>
                <a:cs typeface="Calibri"/>
                <a:sym typeface="Calibri"/>
                <a:hlinkClick r:id="rId4"/>
              </a:rPr>
              <a:t>Photos link</a:t>
            </a:r>
            <a:endParaRPr b="0" i="0" sz="2400" u="none" cap="none" strike="noStrike">
              <a:solidFill>
                <a:schemeClr val="dk1"/>
              </a:solidFill>
              <a:latin typeface="Calibri"/>
              <a:ea typeface="Calibri"/>
              <a:cs typeface="Calibri"/>
              <a:sym typeface="Calibri"/>
            </a:endParaRPr>
          </a:p>
        </p:txBody>
      </p:sp>
      <p:sp>
        <p:nvSpPr>
          <p:cNvPr id="1499" name="Google Shape;1499;p155"/>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4" name="Shape 1504"/>
        <p:cNvGrpSpPr/>
        <p:nvPr/>
      </p:nvGrpSpPr>
      <p:grpSpPr>
        <a:xfrm>
          <a:off x="0" y="0"/>
          <a:ext cx="0" cy="0"/>
          <a:chOff x="0" y="0"/>
          <a:chExt cx="0" cy="0"/>
        </a:xfrm>
      </p:grpSpPr>
      <p:sp>
        <p:nvSpPr>
          <p:cNvPr id="1505" name="Google Shape;1505;p156"/>
          <p:cNvSpPr txBox="1"/>
          <p:nvPr>
            <p:ph type="title"/>
          </p:nvPr>
        </p:nvSpPr>
        <p:spPr>
          <a:xfrm>
            <a:off x="838200" y="15074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other types of storms cause precipitation? </a:t>
            </a:r>
            <a:endParaRPr sz="4800"/>
          </a:p>
        </p:txBody>
      </p:sp>
      <p:pic>
        <p:nvPicPr>
          <p:cNvPr id="1506" name="Google Shape;1506;p156"/>
          <p:cNvPicPr preferRelativeResize="0"/>
          <p:nvPr/>
        </p:nvPicPr>
        <p:blipFill>
          <a:blip r:embed="rId3">
            <a:alphaModFix/>
          </a:blip>
          <a:stretch>
            <a:fillRect/>
          </a:stretch>
        </p:blipFill>
        <p:spPr>
          <a:xfrm>
            <a:off x="8886825" y="616863"/>
            <a:ext cx="2466975" cy="1847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85"/>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685" name="Google Shape;685;p85"/>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indent="-342900" lvl="0" marL="3200400" rtl="0" algn="l">
              <a:spcBef>
                <a:spcPts val="0"/>
              </a:spcBef>
              <a:spcAft>
                <a:spcPts val="0"/>
              </a:spcAft>
              <a:buClr>
                <a:srgbClr val="333333"/>
              </a:buClr>
              <a:buSzPts val="1800"/>
              <a:buChar char="•"/>
            </a:pPr>
            <a:r>
              <a:rPr lang="en-US" sz="1800">
                <a:solidFill>
                  <a:srgbClr val="333333"/>
                </a:solidFill>
              </a:rPr>
              <a:t>ESS2-D</a:t>
            </a:r>
            <a:r>
              <a:rPr b="1" lang="en-US" sz="1800">
                <a:solidFill>
                  <a:srgbClr val="333333"/>
                </a:solidFill>
              </a:rPr>
              <a:t>:</a:t>
            </a:r>
            <a:r>
              <a:rPr lang="en-US" sz="1800">
                <a:solidFill>
                  <a:srgbClr val="333333"/>
                </a:solidFill>
              </a:rPr>
              <a:t> Weather and Climate</a:t>
            </a:r>
            <a:endParaRPr sz="1800">
              <a:solidFill>
                <a:srgbClr val="333333"/>
              </a:solidFill>
            </a:endParaRPr>
          </a:p>
          <a:p>
            <a:pPr indent="0" lvl="0" marL="2743200" rtl="0" algn="l">
              <a:lnSpc>
                <a:spcPct val="90000"/>
              </a:lnSpc>
              <a:spcBef>
                <a:spcPts val="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solidFill>
                  <a:srgbClr val="333333"/>
                </a:solidFill>
              </a:rPr>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686" name="Google Shape;686;p8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87" name="Google Shape;687;p85"/>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688" name="Google Shape;688;p85"/>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1" name="Shape 1511"/>
        <p:cNvGrpSpPr/>
        <p:nvPr/>
      </p:nvGrpSpPr>
      <p:grpSpPr>
        <a:xfrm>
          <a:off x="0" y="0"/>
          <a:ext cx="0" cy="0"/>
          <a:chOff x="0" y="0"/>
          <a:chExt cx="0" cy="0"/>
        </a:xfrm>
      </p:grpSpPr>
      <p:sp>
        <p:nvSpPr>
          <p:cNvPr id="1512" name="Google Shape;1512;p157"/>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500"/>
              <a:t>A Front Headed Your Way</a:t>
            </a:r>
            <a:endParaRPr sz="6500"/>
          </a:p>
        </p:txBody>
      </p:sp>
      <p:sp>
        <p:nvSpPr>
          <p:cNvPr id="1513" name="Google Shape;1513;p157"/>
          <p:cNvSpPr txBox="1"/>
          <p:nvPr>
            <p:ph idx="1" type="subTitle"/>
          </p:nvPr>
        </p:nvSpPr>
        <p:spPr>
          <a:xfrm>
            <a:off x="1180350" y="2872575"/>
            <a:ext cx="98013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other types of storms cause precipitation?</a:t>
            </a:r>
            <a:endParaRPr/>
          </a:p>
        </p:txBody>
      </p:sp>
      <p:sp>
        <p:nvSpPr>
          <p:cNvPr id="1514" name="Google Shape;1514;p157"/>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515" name="Google Shape;1515;p157"/>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b="1" sz="1800">
              <a:solidFill>
                <a:schemeClr val="dk2"/>
              </a:solidFill>
              <a:latin typeface="Montserrat"/>
              <a:ea typeface="Montserrat"/>
              <a:cs typeface="Montserrat"/>
              <a:sym typeface="Montserra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0" name="Shape 1520"/>
        <p:cNvGrpSpPr/>
        <p:nvPr/>
      </p:nvGrpSpPr>
      <p:grpSpPr>
        <a:xfrm>
          <a:off x="0" y="0"/>
          <a:ext cx="0" cy="0"/>
          <a:chOff x="0" y="0"/>
          <a:chExt cx="0" cy="0"/>
        </a:xfrm>
      </p:grpSpPr>
      <p:sp>
        <p:nvSpPr>
          <p:cNvPr id="1521" name="Google Shape;1521;p158"/>
          <p:cNvSpPr txBox="1"/>
          <p:nvPr>
            <p:ph type="title"/>
          </p:nvPr>
        </p:nvSpPr>
        <p:spPr>
          <a:xfrm>
            <a:off x="838200" y="153975"/>
            <a:ext cx="10515600" cy="969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522" name="Google Shape;1522;p158" title="Fronts.mp4">
            <a:hlinkClick r:id="rId3"/>
          </p:cNvPr>
          <p:cNvPicPr preferRelativeResize="0"/>
          <p:nvPr/>
        </p:nvPicPr>
        <p:blipFill>
          <a:blip r:embed="rId4">
            <a:alphaModFix/>
          </a:blip>
          <a:stretch>
            <a:fillRect/>
          </a:stretch>
        </p:blipFill>
        <p:spPr>
          <a:xfrm>
            <a:off x="2762363" y="1123274"/>
            <a:ext cx="6667274" cy="50004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7" name="Shape 1527"/>
        <p:cNvGrpSpPr/>
        <p:nvPr/>
      </p:nvGrpSpPr>
      <p:grpSpPr>
        <a:xfrm>
          <a:off x="0" y="0"/>
          <a:ext cx="0" cy="0"/>
          <a:chOff x="0" y="0"/>
          <a:chExt cx="0" cy="0"/>
        </a:xfrm>
      </p:grpSpPr>
      <p:sp>
        <p:nvSpPr>
          <p:cNvPr id="1528" name="Google Shape;1528;p159"/>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529" name="Google Shape;1529;p159"/>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530" name="Google Shape;1530;p15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5" name="Shape 1535"/>
        <p:cNvGrpSpPr/>
        <p:nvPr/>
      </p:nvGrpSpPr>
      <p:grpSpPr>
        <a:xfrm>
          <a:off x="0" y="0"/>
          <a:ext cx="0" cy="0"/>
          <a:chOff x="0" y="0"/>
          <a:chExt cx="0" cy="0"/>
        </a:xfrm>
      </p:grpSpPr>
      <p:sp>
        <p:nvSpPr>
          <p:cNvPr id="1536" name="Google Shape;1536;p160"/>
          <p:cNvSpPr txBox="1"/>
          <p:nvPr>
            <p:ph type="title"/>
          </p:nvPr>
        </p:nvSpPr>
        <p:spPr>
          <a:xfrm>
            <a:off x="838200" y="582375"/>
            <a:ext cx="10515600" cy="597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Calibri"/>
              <a:buNone/>
            </a:pPr>
            <a:r>
              <a:rPr b="1" lang="en-US" sz="3000">
                <a:solidFill>
                  <a:schemeClr val="dk2"/>
                </a:solidFill>
                <a:latin typeface="Raleway"/>
                <a:ea typeface="Raleway"/>
                <a:cs typeface="Raleway"/>
                <a:sym typeface="Raleway"/>
              </a:rPr>
              <a:t>Facts about Fronts</a:t>
            </a:r>
            <a:endParaRPr b="1" i="0" sz="3000" u="none" cap="none" strike="noStrike">
              <a:solidFill>
                <a:schemeClr val="dk2"/>
              </a:solidFill>
              <a:latin typeface="Raleway"/>
              <a:ea typeface="Raleway"/>
              <a:cs typeface="Raleway"/>
              <a:sym typeface="Raleway"/>
            </a:endParaRPr>
          </a:p>
        </p:txBody>
      </p:sp>
      <p:sp>
        <p:nvSpPr>
          <p:cNvPr id="1537" name="Google Shape;1537;p160"/>
          <p:cNvSpPr txBox="1"/>
          <p:nvPr/>
        </p:nvSpPr>
        <p:spPr>
          <a:xfrm>
            <a:off x="553100" y="1482575"/>
            <a:ext cx="5450700" cy="4552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fronts move faster than warm fronts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Fronts are both horizontal and vertical</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air is more dense than warm air</a:t>
            </a:r>
            <a:endParaRPr sz="2400">
              <a:solidFill>
                <a:srgbClr val="595857"/>
              </a:solidFill>
              <a:latin typeface="Open Sans"/>
              <a:ea typeface="Open Sans"/>
              <a:cs typeface="Open Sans"/>
              <a:sym typeface="Open Sans"/>
            </a:endParaRPr>
          </a:p>
          <a:p>
            <a:pPr indent="-368300" lvl="1" marL="914400" rtl="0" algn="l">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Cold fronts → cold air pushes warm air up</a:t>
            </a:r>
            <a:endParaRPr sz="2200">
              <a:solidFill>
                <a:srgbClr val="595857"/>
              </a:solidFill>
              <a:latin typeface="Open Sans"/>
              <a:ea typeface="Open Sans"/>
              <a:cs typeface="Open Sans"/>
              <a:sym typeface="Open Sans"/>
            </a:endParaRPr>
          </a:p>
          <a:p>
            <a:pPr indent="-368300" lvl="1" marL="914400" rtl="0" algn="l">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Warm fronts → warm air rises over cold air</a:t>
            </a:r>
            <a:endParaRPr sz="2200">
              <a:solidFill>
                <a:srgbClr val="595857"/>
              </a:solidFill>
              <a:latin typeface="Open Sans"/>
              <a:ea typeface="Open Sans"/>
              <a:cs typeface="Open Sans"/>
              <a:sym typeface="Open Sans"/>
            </a:endParaRPr>
          </a:p>
        </p:txBody>
      </p:sp>
      <p:pic>
        <p:nvPicPr>
          <p:cNvPr id="1538" name="Google Shape;1538;p160"/>
          <p:cNvPicPr preferRelativeResize="0"/>
          <p:nvPr/>
        </p:nvPicPr>
        <p:blipFill>
          <a:blip r:embed="rId3">
            <a:alphaModFix/>
          </a:blip>
          <a:stretch>
            <a:fillRect/>
          </a:stretch>
        </p:blipFill>
        <p:spPr>
          <a:xfrm>
            <a:off x="6086167" y="1766350"/>
            <a:ext cx="4435951" cy="2994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3" name="Shape 1543"/>
        <p:cNvGrpSpPr/>
        <p:nvPr/>
      </p:nvGrpSpPr>
      <p:grpSpPr>
        <a:xfrm>
          <a:off x="0" y="0"/>
          <a:ext cx="0" cy="0"/>
          <a:chOff x="0" y="0"/>
          <a:chExt cx="0" cy="0"/>
        </a:xfrm>
      </p:grpSpPr>
      <p:pic>
        <p:nvPicPr>
          <p:cNvPr id="1544" name="Google Shape;1544;p161"/>
          <p:cNvPicPr preferRelativeResize="0"/>
          <p:nvPr/>
        </p:nvPicPr>
        <p:blipFill>
          <a:blip r:embed="rId3">
            <a:alphaModFix/>
          </a:blip>
          <a:stretch>
            <a:fillRect/>
          </a:stretch>
        </p:blipFill>
        <p:spPr>
          <a:xfrm>
            <a:off x="152400" y="175851"/>
            <a:ext cx="11608452" cy="65297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9" name="Shape 1549"/>
        <p:cNvGrpSpPr/>
        <p:nvPr/>
      </p:nvGrpSpPr>
      <p:grpSpPr>
        <a:xfrm>
          <a:off x="0" y="0"/>
          <a:ext cx="0" cy="0"/>
          <a:chOff x="0" y="0"/>
          <a:chExt cx="0" cy="0"/>
        </a:xfrm>
      </p:grpSpPr>
      <p:sp>
        <p:nvSpPr>
          <p:cNvPr id="1550" name="Google Shape;1550;p162"/>
          <p:cNvSpPr txBox="1"/>
          <p:nvPr>
            <p:ph type="title"/>
          </p:nvPr>
        </p:nvSpPr>
        <p:spPr>
          <a:xfrm>
            <a:off x="838200" y="277575"/>
            <a:ext cx="10515600" cy="597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Calibri"/>
              <a:buNone/>
            </a:pPr>
            <a:r>
              <a:rPr b="1" lang="en-US" sz="3000">
                <a:solidFill>
                  <a:schemeClr val="dk2"/>
                </a:solidFill>
                <a:latin typeface="Raleway"/>
                <a:ea typeface="Raleway"/>
                <a:cs typeface="Raleway"/>
                <a:sym typeface="Raleway"/>
              </a:rPr>
              <a:t>Air pressure and fronts</a:t>
            </a:r>
            <a:endParaRPr b="1" i="0" sz="3000" u="none" cap="none" strike="noStrike">
              <a:solidFill>
                <a:schemeClr val="dk2"/>
              </a:solidFill>
              <a:latin typeface="Raleway"/>
              <a:ea typeface="Raleway"/>
              <a:cs typeface="Raleway"/>
              <a:sym typeface="Raleway"/>
            </a:endParaRPr>
          </a:p>
        </p:txBody>
      </p:sp>
      <p:sp>
        <p:nvSpPr>
          <p:cNvPr id="1551" name="Google Shape;1551;p162"/>
          <p:cNvSpPr txBox="1"/>
          <p:nvPr/>
        </p:nvSpPr>
        <p:spPr>
          <a:xfrm>
            <a:off x="948100" y="1025375"/>
            <a:ext cx="10960800" cy="22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595857"/>
                </a:solidFill>
                <a:latin typeface="Open Sans"/>
                <a:ea typeface="Open Sans"/>
                <a:cs typeface="Open Sans"/>
                <a:sym typeface="Open Sans"/>
              </a:rPr>
              <a:t>Air generally moves from areas of high pressure to low pressure.</a:t>
            </a:r>
            <a:endParaRPr sz="20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pic>
        <p:nvPicPr>
          <p:cNvPr id="1552" name="Google Shape;1552;p162"/>
          <p:cNvPicPr preferRelativeResize="0"/>
          <p:nvPr/>
        </p:nvPicPr>
        <p:blipFill>
          <a:blip r:embed="rId3">
            <a:alphaModFix/>
          </a:blip>
          <a:stretch>
            <a:fillRect/>
          </a:stretch>
        </p:blipFill>
        <p:spPr>
          <a:xfrm>
            <a:off x="3803667" y="1583675"/>
            <a:ext cx="3438525" cy="1714500"/>
          </a:xfrm>
          <a:prstGeom prst="rect">
            <a:avLst/>
          </a:prstGeom>
          <a:noFill/>
          <a:ln>
            <a:noFill/>
          </a:ln>
          <a:effectLst>
            <a:outerShdw blurRad="57150" rotWithShape="0" algn="bl" dir="5400000" dist="19050">
              <a:srgbClr val="000000">
                <a:alpha val="50000"/>
              </a:srgbClr>
            </a:outerShdw>
          </a:effectLst>
        </p:spPr>
      </p:pic>
      <p:pic>
        <p:nvPicPr>
          <p:cNvPr id="1553" name="Google Shape;1553;p162"/>
          <p:cNvPicPr preferRelativeResize="0"/>
          <p:nvPr/>
        </p:nvPicPr>
        <p:blipFill>
          <a:blip r:embed="rId4">
            <a:alphaModFix/>
          </a:blip>
          <a:stretch>
            <a:fillRect/>
          </a:stretch>
        </p:blipFill>
        <p:spPr>
          <a:xfrm>
            <a:off x="3803650" y="3773475"/>
            <a:ext cx="3438525" cy="2292350"/>
          </a:xfrm>
          <a:prstGeom prst="rect">
            <a:avLst/>
          </a:prstGeom>
          <a:noFill/>
          <a:ln>
            <a:noFill/>
          </a:ln>
          <a:effectLst>
            <a:outerShdw blurRad="57150" rotWithShape="0" algn="bl" dir="5400000" dist="19050">
              <a:srgbClr val="000000">
                <a:alpha val="50000"/>
              </a:srgbClr>
            </a:outerShdw>
          </a:effectLst>
        </p:spPr>
      </p:pic>
      <p:sp>
        <p:nvSpPr>
          <p:cNvPr id="1554" name="Google Shape;1554;p162"/>
          <p:cNvSpPr txBox="1"/>
          <p:nvPr/>
        </p:nvSpPr>
        <p:spPr>
          <a:xfrm>
            <a:off x="1007200" y="3316513"/>
            <a:ext cx="105156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Differences in air pressure can cause fronts to move.</a:t>
            </a:r>
            <a:endParaRPr sz="20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1555" name="Google Shape;1555;p162"/>
          <p:cNvSpPr/>
          <p:nvPr/>
        </p:nvSpPr>
        <p:spPr>
          <a:xfrm>
            <a:off x="5246333" y="2483600"/>
            <a:ext cx="1668900" cy="259200"/>
          </a:xfrm>
          <a:prstGeom prst="leftArrow">
            <a:avLst>
              <a:gd fmla="val 50000" name="adj1"/>
              <a:gd fmla="val 50000" name="adj2"/>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62"/>
          <p:cNvSpPr/>
          <p:nvPr/>
        </p:nvSpPr>
        <p:spPr>
          <a:xfrm rot="-9811774">
            <a:off x="5455521" y="5021475"/>
            <a:ext cx="1618931" cy="272546"/>
          </a:xfrm>
          <a:prstGeom prst="leftArrow">
            <a:avLst>
              <a:gd fmla="val 50000" name="adj1"/>
              <a:gd fmla="val 50000" name="adj2"/>
            </a:avLst>
          </a:prstGeom>
          <a:solidFill>
            <a:srgbClr val="FFFF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1" name="Shape 1561"/>
        <p:cNvGrpSpPr/>
        <p:nvPr/>
      </p:nvGrpSpPr>
      <p:grpSpPr>
        <a:xfrm>
          <a:off x="0" y="0"/>
          <a:ext cx="0" cy="0"/>
          <a:chOff x="0" y="0"/>
          <a:chExt cx="0" cy="0"/>
        </a:xfrm>
      </p:grpSpPr>
      <p:sp>
        <p:nvSpPr>
          <p:cNvPr id="1562" name="Google Shape;1562;p163"/>
          <p:cNvSpPr txBox="1"/>
          <p:nvPr>
            <p:ph type="title"/>
          </p:nvPr>
        </p:nvSpPr>
        <p:spPr>
          <a:xfrm>
            <a:off x="838199" y="228600"/>
            <a:ext cx="106104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Cold front time-lapse video</a:t>
            </a:r>
            <a:endParaRPr/>
          </a:p>
        </p:txBody>
      </p:sp>
      <p:sp>
        <p:nvSpPr>
          <p:cNvPr id="1563" name="Google Shape;1563;p163"/>
          <p:cNvSpPr txBox="1"/>
          <p:nvPr>
            <p:ph idx="1" type="body"/>
          </p:nvPr>
        </p:nvSpPr>
        <p:spPr>
          <a:xfrm>
            <a:off x="9133344" y="1749860"/>
            <a:ext cx="2616000" cy="45453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2800"/>
              <a:buNone/>
            </a:pPr>
            <a:r>
              <a:rPr b="1" lang="en-US" sz="2800">
                <a:solidFill>
                  <a:srgbClr val="0070C0"/>
                </a:solidFill>
                <a:latin typeface="Montserrat SemiBold"/>
                <a:ea typeface="Montserrat SemiBold"/>
                <a:cs typeface="Montserrat SemiBold"/>
                <a:sym typeface="Montserrat SemiBold"/>
              </a:rPr>
              <a:t>Step 1</a:t>
            </a:r>
            <a:r>
              <a:rPr lang="en-US" sz="2800">
                <a:solidFill>
                  <a:srgbClr val="0070C0"/>
                </a:solidFill>
                <a:latin typeface="Montserrat SemiBold"/>
                <a:ea typeface="Montserrat SemiBold"/>
                <a:cs typeface="Montserrat SemiBold"/>
                <a:sym typeface="Montserrat SemiBold"/>
              </a:rPr>
              <a:t>:</a:t>
            </a:r>
            <a:r>
              <a:rPr lang="en-US" sz="2800">
                <a:solidFill>
                  <a:srgbClr val="0070C0"/>
                </a:solidFill>
              </a:rPr>
              <a:t> </a:t>
            </a:r>
            <a:r>
              <a:rPr lang="en-US" sz="2800"/>
              <a:t>Make observations about the cold front. </a:t>
            </a:r>
            <a:endParaRPr/>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100000"/>
              </a:lnSpc>
              <a:spcBef>
                <a:spcPts val="1000"/>
              </a:spcBef>
              <a:spcAft>
                <a:spcPts val="0"/>
              </a:spcAft>
              <a:buClr>
                <a:srgbClr val="595857"/>
              </a:buClr>
              <a:buSzPts val="2200"/>
              <a:buNone/>
            </a:pPr>
            <a:r>
              <a:t/>
            </a:r>
            <a:endParaRPr sz="2200"/>
          </a:p>
        </p:txBody>
      </p:sp>
      <p:sp>
        <p:nvSpPr>
          <p:cNvPr id="1564" name="Google Shape;1564;p163"/>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65" name="Google Shape;1565;p163"/>
          <p:cNvPicPr preferRelativeResize="0"/>
          <p:nvPr/>
        </p:nvPicPr>
        <p:blipFill rotWithShape="1">
          <a:blip r:embed="rId3">
            <a:alphaModFix/>
          </a:blip>
          <a:srcRect b="0" l="0" r="0" t="0"/>
          <a:stretch/>
        </p:blipFill>
        <p:spPr>
          <a:xfrm>
            <a:off x="850899" y="1356216"/>
            <a:ext cx="8282446" cy="4923938"/>
          </a:xfrm>
          <a:prstGeom prst="rect">
            <a:avLst/>
          </a:prstGeom>
          <a:noFill/>
          <a:ln>
            <a:noFill/>
          </a:ln>
        </p:spPr>
      </p:pic>
      <p:pic>
        <p:nvPicPr>
          <p:cNvPr id="1566" name="Google Shape;1566;p163"/>
          <p:cNvPicPr preferRelativeResize="0"/>
          <p:nvPr/>
        </p:nvPicPr>
        <p:blipFill>
          <a:blip r:embed="rId4">
            <a:alphaModFix/>
          </a:blip>
          <a:stretch>
            <a:fillRect/>
          </a:stretch>
        </p:blipFill>
        <p:spPr>
          <a:xfrm>
            <a:off x="11108575" y="228600"/>
            <a:ext cx="751125" cy="7511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1" name="Shape 1571"/>
        <p:cNvGrpSpPr/>
        <p:nvPr/>
      </p:nvGrpSpPr>
      <p:grpSpPr>
        <a:xfrm>
          <a:off x="0" y="0"/>
          <a:ext cx="0" cy="0"/>
          <a:chOff x="0" y="0"/>
          <a:chExt cx="0" cy="0"/>
        </a:xfrm>
      </p:grpSpPr>
      <p:sp>
        <p:nvSpPr>
          <p:cNvPr id="1572" name="Google Shape;1572;p164"/>
          <p:cNvSpPr txBox="1"/>
          <p:nvPr>
            <p:ph type="title"/>
          </p:nvPr>
        </p:nvSpPr>
        <p:spPr>
          <a:xfrm>
            <a:off x="257736" y="228600"/>
            <a:ext cx="10690500" cy="836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Weather Forecast for a Cold Front</a:t>
            </a:r>
            <a:endParaRPr/>
          </a:p>
        </p:txBody>
      </p:sp>
      <p:sp>
        <p:nvSpPr>
          <p:cNvPr id="1573" name="Google Shape;1573;p164"/>
          <p:cNvSpPr txBox="1"/>
          <p:nvPr>
            <p:ph idx="1" type="body"/>
          </p:nvPr>
        </p:nvSpPr>
        <p:spPr>
          <a:xfrm>
            <a:off x="257736" y="1141505"/>
            <a:ext cx="11160000" cy="5380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b="1" lang="en-US" sz="3200">
                <a:solidFill>
                  <a:srgbClr val="0070C0"/>
                </a:solidFill>
              </a:rPr>
              <a:t>Make a claim</a:t>
            </a:r>
            <a:r>
              <a:rPr lang="en-US" sz="3200">
                <a:solidFill>
                  <a:srgbClr val="0070C0"/>
                </a:solidFill>
              </a:rPr>
              <a:t>: </a:t>
            </a:r>
            <a:r>
              <a:rPr lang="en-US" sz="3200"/>
              <a:t>What day did the cold front move through the area? Use evidence to support your idea.</a:t>
            </a:r>
            <a:endParaRPr/>
          </a:p>
          <a:p>
            <a:pPr indent="0" lvl="0" marL="0" rtl="0" algn="l">
              <a:lnSpc>
                <a:spcPct val="90000"/>
              </a:lnSpc>
              <a:spcBef>
                <a:spcPts val="1000"/>
              </a:spcBef>
              <a:spcAft>
                <a:spcPts val="0"/>
              </a:spcAft>
              <a:buClr>
                <a:srgbClr val="595857"/>
              </a:buClr>
              <a:buSzPts val="700"/>
              <a:buNone/>
            </a:pPr>
            <a:r>
              <a:t/>
            </a:r>
            <a:endParaRPr sz="700"/>
          </a:p>
          <a:p>
            <a:pPr indent="0" lvl="0" marL="0" rtl="0" algn="l">
              <a:lnSpc>
                <a:spcPct val="90000"/>
              </a:lnSpc>
              <a:spcBef>
                <a:spcPts val="1000"/>
              </a:spcBef>
              <a:spcAft>
                <a:spcPts val="0"/>
              </a:spcAft>
              <a:buClr>
                <a:srgbClr val="0070C0"/>
              </a:buClr>
              <a:buSzPts val="3200"/>
              <a:buNone/>
            </a:pPr>
            <a:r>
              <a:rPr b="1" lang="en-US" sz="3200">
                <a:solidFill>
                  <a:srgbClr val="0070C0"/>
                </a:solidFill>
              </a:rPr>
              <a:t>Step 3: </a:t>
            </a:r>
            <a:r>
              <a:rPr lang="en-US" sz="3200"/>
              <a:t>Interpret a weather forecast for a cold front.</a:t>
            </a:r>
            <a:endParaRPr/>
          </a:p>
          <a:p>
            <a:pPr indent="-228600" lvl="1" marL="685800" rtl="0" algn="l">
              <a:lnSpc>
                <a:spcPct val="90000"/>
              </a:lnSpc>
              <a:spcBef>
                <a:spcPts val="500"/>
              </a:spcBef>
              <a:spcAft>
                <a:spcPts val="0"/>
              </a:spcAft>
              <a:buClr>
                <a:srgbClr val="595857"/>
              </a:buClr>
              <a:buSzPts val="2800"/>
              <a:buChar char="•"/>
            </a:pPr>
            <a:r>
              <a:rPr lang="en-US" sz="2800"/>
              <a:t>Work with your group to interpret what is happening before, during, and after the front.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574" name="Google Shape;1574;p164"/>
          <p:cNvPicPr preferRelativeResize="0"/>
          <p:nvPr/>
        </p:nvPicPr>
        <p:blipFill rotWithShape="1">
          <a:blip r:embed="rId3">
            <a:alphaModFix/>
          </a:blip>
          <a:srcRect b="0" l="0" r="0" t="0"/>
          <a:stretch/>
        </p:blipFill>
        <p:spPr>
          <a:xfrm>
            <a:off x="1700757" y="3200400"/>
            <a:ext cx="8426338" cy="3448083"/>
          </a:xfrm>
          <a:prstGeom prst="rect">
            <a:avLst/>
          </a:prstGeom>
          <a:noFill/>
          <a:ln>
            <a:noFill/>
          </a:ln>
        </p:spPr>
      </p:pic>
      <p:sp>
        <p:nvSpPr>
          <p:cNvPr id="1575" name="Google Shape;1575;p164"/>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76" name="Google Shape;1576;p164"/>
          <p:cNvPicPr preferRelativeResize="0"/>
          <p:nvPr/>
        </p:nvPicPr>
        <p:blipFill>
          <a:blip r:embed="rId4">
            <a:alphaModFix/>
          </a:blip>
          <a:stretch>
            <a:fillRect/>
          </a:stretch>
        </p:blipFill>
        <p:spPr>
          <a:xfrm>
            <a:off x="11031725" y="228597"/>
            <a:ext cx="836700" cy="836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1" name="Shape 1581"/>
        <p:cNvGrpSpPr/>
        <p:nvPr/>
      </p:nvGrpSpPr>
      <p:grpSpPr>
        <a:xfrm>
          <a:off x="0" y="0"/>
          <a:ext cx="0" cy="0"/>
          <a:chOff x="0" y="0"/>
          <a:chExt cx="0" cy="0"/>
        </a:xfrm>
      </p:grpSpPr>
      <p:sp>
        <p:nvSpPr>
          <p:cNvPr id="1582" name="Google Shape;1582;p165"/>
          <p:cNvSpPr txBox="1"/>
          <p:nvPr>
            <p:ph type="title"/>
          </p:nvPr>
        </p:nvSpPr>
        <p:spPr>
          <a:xfrm>
            <a:off x="680151" y="516800"/>
            <a:ext cx="9443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3: </a:t>
            </a:r>
            <a:r>
              <a:rPr lang="en-US" sz="3200"/>
              <a:t>Describe the wind speed before, during, and after a cold front.</a:t>
            </a:r>
            <a:endParaRPr sz="3200"/>
          </a:p>
        </p:txBody>
      </p:sp>
      <p:sp>
        <p:nvSpPr>
          <p:cNvPr id="1583" name="Google Shape;1583;p165"/>
          <p:cNvSpPr/>
          <p:nvPr/>
        </p:nvSpPr>
        <p:spPr>
          <a:xfrm>
            <a:off x="6034828" y="3505952"/>
            <a:ext cx="892800" cy="2283900"/>
          </a:xfrm>
          <a:prstGeom prst="ellipse">
            <a:avLst/>
          </a:prstGeom>
          <a:noFill/>
          <a:ln cap="flat" cmpd="sng" w="38100">
            <a:solidFill>
              <a:srgbClr val="FF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id="1584" name="Google Shape;1584;p165"/>
          <p:cNvPicPr preferRelativeResize="0"/>
          <p:nvPr/>
        </p:nvPicPr>
        <p:blipFill rotWithShape="1">
          <a:blip r:embed="rId3">
            <a:alphaModFix/>
          </a:blip>
          <a:srcRect b="0" l="0" r="4825" t="0"/>
          <a:stretch/>
        </p:blipFill>
        <p:spPr>
          <a:xfrm>
            <a:off x="5072021" y="1873484"/>
            <a:ext cx="5714349" cy="4078855"/>
          </a:xfrm>
          <a:prstGeom prst="rect">
            <a:avLst/>
          </a:prstGeom>
          <a:noFill/>
          <a:ln>
            <a:noFill/>
          </a:ln>
          <a:effectLst>
            <a:outerShdw blurRad="63500" sx="102000" rotWithShape="0" algn="ctr" sy="102000">
              <a:srgbClr val="000000">
                <a:alpha val="40000"/>
              </a:srgbClr>
            </a:outerShdw>
          </a:effectLst>
        </p:spPr>
      </p:pic>
      <p:sp>
        <p:nvSpPr>
          <p:cNvPr id="1585" name="Google Shape;1585;p165"/>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86" name="Google Shape;1586;p165"/>
          <p:cNvPicPr preferRelativeResize="0"/>
          <p:nvPr/>
        </p:nvPicPr>
        <p:blipFill rotWithShape="1">
          <a:blip r:embed="rId4">
            <a:alphaModFix/>
          </a:blip>
          <a:srcRect b="0" l="0" r="0" t="0"/>
          <a:stretch/>
        </p:blipFill>
        <p:spPr>
          <a:xfrm>
            <a:off x="10786370" y="2214717"/>
            <a:ext cx="956330" cy="620388"/>
          </a:xfrm>
          <a:prstGeom prst="rect">
            <a:avLst/>
          </a:prstGeom>
          <a:noFill/>
          <a:ln>
            <a:noFill/>
          </a:ln>
        </p:spPr>
      </p:pic>
      <p:pic>
        <p:nvPicPr>
          <p:cNvPr id="1587" name="Google Shape;1587;p165"/>
          <p:cNvPicPr preferRelativeResize="0"/>
          <p:nvPr/>
        </p:nvPicPr>
        <p:blipFill rotWithShape="1">
          <a:blip r:embed="rId5">
            <a:alphaModFix/>
          </a:blip>
          <a:srcRect b="0" l="0" r="0" t="0"/>
          <a:stretch/>
        </p:blipFill>
        <p:spPr>
          <a:xfrm>
            <a:off x="10786370" y="2835105"/>
            <a:ext cx="960909" cy="623359"/>
          </a:xfrm>
          <a:prstGeom prst="rect">
            <a:avLst/>
          </a:prstGeom>
          <a:noFill/>
          <a:ln>
            <a:noFill/>
          </a:ln>
        </p:spPr>
      </p:pic>
      <p:sp>
        <p:nvSpPr>
          <p:cNvPr id="1588" name="Google Shape;1588;p165"/>
          <p:cNvSpPr txBox="1"/>
          <p:nvPr/>
        </p:nvSpPr>
        <p:spPr>
          <a:xfrm>
            <a:off x="451557" y="2179823"/>
            <a:ext cx="4349100" cy="3533700"/>
          </a:xfrm>
          <a:prstGeom prst="rect">
            <a:avLst/>
          </a:prstGeom>
          <a:noFill/>
          <a:ln>
            <a:noFill/>
          </a:ln>
        </p:spPr>
        <p:txBody>
          <a:bodyPr anchorCtr="0" anchor="t" bIns="60925" lIns="121900" spcFirstLastPara="1" rIns="121900" wrap="square" tIns="60925">
            <a:noAutofit/>
          </a:bodyPr>
          <a:lstStyle/>
          <a:p>
            <a:pPr indent="-228600" lvl="1" marL="685800" marR="0" rtl="0" algn="l">
              <a:lnSpc>
                <a:spcPct val="90000"/>
              </a:lnSpc>
              <a:spcBef>
                <a:spcPts val="0"/>
              </a:spcBef>
              <a:spcAft>
                <a:spcPts val="0"/>
              </a:spcAft>
              <a:buClr>
                <a:srgbClr val="595857"/>
              </a:buClr>
              <a:buSzPts val="2800"/>
              <a:buFont typeface="Arial"/>
              <a:buChar char="•"/>
            </a:pPr>
            <a:r>
              <a:rPr b="0" i="0" lang="en-US" sz="2800" u="none" cap="none" strike="noStrike">
                <a:solidFill>
                  <a:srgbClr val="595857"/>
                </a:solidFill>
                <a:latin typeface="Open Sans"/>
                <a:ea typeface="Open Sans"/>
                <a:cs typeface="Open Sans"/>
                <a:sym typeface="Open Sans"/>
              </a:rPr>
              <a:t>Circle on the graph when the cold front passed through South Riding, VA. </a:t>
            </a:r>
            <a:endParaRPr sz="1900"/>
          </a:p>
          <a:p>
            <a:pPr indent="0" lvl="0" marL="0" marR="0" rtl="0" algn="l">
              <a:lnSpc>
                <a:spcPct val="90000"/>
              </a:lnSpc>
              <a:spcBef>
                <a:spcPts val="500"/>
              </a:spcBef>
              <a:spcAft>
                <a:spcPts val="0"/>
              </a:spcAft>
              <a:buNone/>
            </a:pPr>
            <a:r>
              <a:t/>
            </a:r>
            <a:endParaRPr sz="1900"/>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p:txBody>
      </p:sp>
      <p:pic>
        <p:nvPicPr>
          <p:cNvPr id="1589" name="Google Shape;1589;p165"/>
          <p:cNvPicPr preferRelativeResize="0"/>
          <p:nvPr/>
        </p:nvPicPr>
        <p:blipFill>
          <a:blip r:embed="rId6">
            <a:alphaModFix/>
          </a:blip>
          <a:stretch>
            <a:fillRect/>
          </a:stretch>
        </p:blipFill>
        <p:spPr>
          <a:xfrm>
            <a:off x="10946850" y="244300"/>
            <a:ext cx="892801" cy="89132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166"/>
          <p:cNvSpPr txBox="1"/>
          <p:nvPr>
            <p:ph type="title"/>
          </p:nvPr>
        </p:nvSpPr>
        <p:spPr>
          <a:xfrm>
            <a:off x="181557" y="344272"/>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Gathering more information</a:t>
            </a:r>
            <a:endParaRPr/>
          </a:p>
        </p:txBody>
      </p:sp>
      <p:sp>
        <p:nvSpPr>
          <p:cNvPr id="1596" name="Google Shape;1596;p166"/>
          <p:cNvSpPr txBox="1"/>
          <p:nvPr>
            <p:ph idx="1" type="body"/>
          </p:nvPr>
        </p:nvSpPr>
        <p:spPr>
          <a:xfrm>
            <a:off x="378000" y="1713175"/>
            <a:ext cx="7027500" cy="4371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4: </a:t>
            </a:r>
            <a:r>
              <a:rPr lang="en-US" sz="3200"/>
              <a:t>Investigate air masses and fronts.</a:t>
            </a:r>
            <a:endParaRPr sz="3200"/>
          </a:p>
          <a:p>
            <a:pPr indent="0" lvl="0" marL="0" rtl="0" algn="l">
              <a:lnSpc>
                <a:spcPct val="90000"/>
              </a:lnSpc>
              <a:spcBef>
                <a:spcPts val="1000"/>
              </a:spcBef>
              <a:spcAft>
                <a:spcPts val="0"/>
              </a:spcAft>
              <a:buClr>
                <a:srgbClr val="595857"/>
              </a:buClr>
              <a:buSzPts val="3200"/>
              <a:buNone/>
            </a:pPr>
            <a:r>
              <a:t/>
            </a:r>
            <a:endParaRPr sz="2400"/>
          </a:p>
          <a:p>
            <a:pPr indent="-228600" lvl="1" marL="685800" rtl="0" algn="l">
              <a:lnSpc>
                <a:spcPct val="90000"/>
              </a:lnSpc>
              <a:spcBef>
                <a:spcPts val="500"/>
              </a:spcBef>
              <a:spcAft>
                <a:spcPts val="0"/>
              </a:spcAft>
              <a:buClr>
                <a:srgbClr val="595857"/>
              </a:buClr>
              <a:buSzPts val="2800"/>
              <a:buChar char="•"/>
            </a:pPr>
            <a:r>
              <a:rPr lang="en-US" sz="2800"/>
              <a:t>Read the article about air masses and fronts. </a:t>
            </a:r>
            <a:endParaRPr sz="2800"/>
          </a:p>
          <a:p>
            <a:pPr indent="0" lvl="0" marL="457200" rtl="0" algn="l">
              <a:lnSpc>
                <a:spcPct val="90000"/>
              </a:lnSpc>
              <a:spcBef>
                <a:spcPts val="500"/>
              </a:spcBef>
              <a:spcAft>
                <a:spcPts val="0"/>
              </a:spcAft>
              <a:buNone/>
            </a:pPr>
            <a:r>
              <a:t/>
            </a:r>
            <a:endParaRPr sz="1400"/>
          </a:p>
          <a:p>
            <a:pPr indent="-228600" lvl="1" marL="685800" rtl="0" algn="l">
              <a:lnSpc>
                <a:spcPct val="90000"/>
              </a:lnSpc>
              <a:spcBef>
                <a:spcPts val="500"/>
              </a:spcBef>
              <a:spcAft>
                <a:spcPts val="0"/>
              </a:spcAft>
              <a:buClr>
                <a:srgbClr val="595857"/>
              </a:buClr>
              <a:buSzPts val="2800"/>
              <a:buChar char="•"/>
            </a:pPr>
            <a:r>
              <a:rPr lang="en-US" sz="2800"/>
              <a:t>Stop and think as you encounter questions in the text.</a:t>
            </a:r>
            <a:endParaRPr/>
          </a:p>
          <a:p>
            <a:pPr indent="0" lvl="0" marL="0" rtl="0" algn="l">
              <a:lnSpc>
                <a:spcPct val="90000"/>
              </a:lnSpc>
              <a:spcBef>
                <a:spcPts val="1000"/>
              </a:spcBef>
              <a:spcAft>
                <a:spcPts val="0"/>
              </a:spcAft>
              <a:buClr>
                <a:srgbClr val="595857"/>
              </a:buClr>
              <a:buSzPts val="2800"/>
              <a:buNone/>
            </a:pPr>
            <a:r>
              <a:t/>
            </a:r>
            <a:endParaRPr/>
          </a:p>
        </p:txBody>
      </p:sp>
      <p:sp>
        <p:nvSpPr>
          <p:cNvPr id="1597" name="Google Shape;1597;p166"/>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98" name="Google Shape;1598;p166"/>
          <p:cNvPicPr preferRelativeResize="0"/>
          <p:nvPr/>
        </p:nvPicPr>
        <p:blipFill>
          <a:blip r:embed="rId3">
            <a:alphaModFix/>
          </a:blip>
          <a:stretch>
            <a:fillRect/>
          </a:stretch>
        </p:blipFill>
        <p:spPr>
          <a:xfrm>
            <a:off x="7515775" y="1578175"/>
            <a:ext cx="4176724" cy="4176724"/>
          </a:xfrm>
          <a:prstGeom prst="rect">
            <a:avLst/>
          </a:prstGeom>
          <a:noFill/>
          <a:ln>
            <a:noFill/>
          </a:ln>
        </p:spPr>
      </p:pic>
      <p:pic>
        <p:nvPicPr>
          <p:cNvPr id="1599" name="Google Shape;1599;p166"/>
          <p:cNvPicPr preferRelativeResize="0"/>
          <p:nvPr/>
        </p:nvPicPr>
        <p:blipFill>
          <a:blip r:embed="rId4">
            <a:alphaModFix/>
          </a:blip>
          <a:stretch>
            <a:fillRect/>
          </a:stretch>
        </p:blipFill>
        <p:spPr>
          <a:xfrm>
            <a:off x="10860350" y="210675"/>
            <a:ext cx="947099" cy="945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8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Goal setting</a:t>
            </a:r>
            <a:endParaRPr/>
          </a:p>
        </p:txBody>
      </p:sp>
      <p:sp>
        <p:nvSpPr>
          <p:cNvPr id="695" name="Google Shape;695;p86"/>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9250" lvl="0" marL="457200" rtl="0" algn="l">
              <a:spcBef>
                <a:spcPts val="1100"/>
              </a:spcBef>
              <a:spcAft>
                <a:spcPts val="0"/>
              </a:spcAft>
              <a:buSzPts val="1900"/>
              <a:buChar char="•"/>
            </a:pPr>
            <a:r>
              <a:rPr lang="en-US"/>
              <a:t>What do I hope to walk away with from this three day workshop?</a:t>
            </a:r>
            <a:endParaRPr/>
          </a:p>
        </p:txBody>
      </p:sp>
      <p:pic>
        <p:nvPicPr>
          <p:cNvPr id="696" name="Google Shape;696;p86"/>
          <p:cNvPicPr preferRelativeResize="0"/>
          <p:nvPr/>
        </p:nvPicPr>
        <p:blipFill rotWithShape="1">
          <a:blip r:embed="rId3">
            <a:alphaModFix/>
          </a:blip>
          <a:srcRect b="46092" l="0" r="0" t="22101"/>
          <a:stretch/>
        </p:blipFill>
        <p:spPr>
          <a:xfrm>
            <a:off x="1712850" y="2698825"/>
            <a:ext cx="8331050" cy="39278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3" name="Shape 1603"/>
        <p:cNvGrpSpPr/>
        <p:nvPr/>
      </p:nvGrpSpPr>
      <p:grpSpPr>
        <a:xfrm>
          <a:off x="0" y="0"/>
          <a:ext cx="0" cy="0"/>
          <a:chOff x="0" y="0"/>
          <a:chExt cx="0" cy="0"/>
        </a:xfrm>
      </p:grpSpPr>
      <p:sp>
        <p:nvSpPr>
          <p:cNvPr id="1604" name="Google Shape;1604;p167"/>
          <p:cNvSpPr txBox="1"/>
          <p:nvPr>
            <p:ph type="title"/>
          </p:nvPr>
        </p:nvSpPr>
        <p:spPr>
          <a:xfrm>
            <a:off x="2069100" y="630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605" name="Google Shape;1605;p167"/>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06" name="Google Shape;1606;p16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07" name="Google Shape;1607;p167"/>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608" name="Google Shape;1608;p167"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3" name="Shape 1613"/>
        <p:cNvGrpSpPr/>
        <p:nvPr/>
      </p:nvGrpSpPr>
      <p:grpSpPr>
        <a:xfrm>
          <a:off x="0" y="0"/>
          <a:ext cx="0" cy="0"/>
          <a:chOff x="0" y="0"/>
          <a:chExt cx="0" cy="0"/>
        </a:xfrm>
      </p:grpSpPr>
      <p:sp>
        <p:nvSpPr>
          <p:cNvPr id="1614" name="Google Shape;1614;p16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7-9</a:t>
            </a:r>
            <a:endParaRPr/>
          </a:p>
        </p:txBody>
      </p:sp>
      <p:sp>
        <p:nvSpPr>
          <p:cNvPr id="1615" name="Google Shape;1615;p168"/>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Teacher coaches will practice using prompts and Talk Moves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9" name="Shape 1619"/>
        <p:cNvGrpSpPr/>
        <p:nvPr/>
      </p:nvGrpSpPr>
      <p:grpSpPr>
        <a:xfrm>
          <a:off x="0" y="0"/>
          <a:ext cx="0" cy="0"/>
          <a:chOff x="0" y="0"/>
          <a:chExt cx="0" cy="0"/>
        </a:xfrm>
      </p:grpSpPr>
      <p:sp>
        <p:nvSpPr>
          <p:cNvPr id="1620" name="Google Shape;1620;p169"/>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1:00pm</a:t>
            </a:r>
            <a:endParaRPr sz="3600"/>
          </a:p>
        </p:txBody>
      </p:sp>
      <p:sp>
        <p:nvSpPr>
          <p:cNvPr id="1621" name="Google Shape;1621;p169"/>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22" name="Google Shape;1622;p16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23" name="Google Shape;1623;p169"/>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8" name="Shape 1628"/>
        <p:cNvGrpSpPr/>
        <p:nvPr/>
      </p:nvGrpSpPr>
      <p:grpSpPr>
        <a:xfrm>
          <a:off x="0" y="0"/>
          <a:ext cx="0" cy="0"/>
          <a:chOff x="0" y="0"/>
          <a:chExt cx="0" cy="0"/>
        </a:xfrm>
      </p:grpSpPr>
      <p:sp>
        <p:nvSpPr>
          <p:cNvPr id="1629" name="Google Shape;1629;p170"/>
          <p:cNvSpPr txBox="1"/>
          <p:nvPr>
            <p:ph type="title"/>
          </p:nvPr>
        </p:nvSpPr>
        <p:spPr>
          <a:xfrm>
            <a:off x="477911" y="347835"/>
            <a:ext cx="10690500" cy="10896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a:t>
            </a:r>
            <a:r>
              <a:rPr lang="en-US"/>
              <a:t> Model</a:t>
            </a:r>
            <a:endParaRPr/>
          </a:p>
        </p:txBody>
      </p:sp>
      <p:sp>
        <p:nvSpPr>
          <p:cNvPr id="1630" name="Google Shape;1630;p170"/>
          <p:cNvSpPr txBox="1"/>
          <p:nvPr>
            <p:ph idx="1" type="body"/>
          </p:nvPr>
        </p:nvSpPr>
        <p:spPr>
          <a:xfrm>
            <a:off x="533400" y="1437564"/>
            <a:ext cx="11367600" cy="44373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Develop a model for explaining precipitation during the front.</a:t>
            </a:r>
            <a:endParaRPr/>
          </a:p>
          <a:p>
            <a:pPr indent="0" lvl="0" marL="0" rtl="0" algn="l">
              <a:lnSpc>
                <a:spcPct val="80000"/>
              </a:lnSpc>
              <a:spcBef>
                <a:spcPts val="1000"/>
              </a:spcBef>
              <a:spcAft>
                <a:spcPts val="0"/>
              </a:spcAft>
              <a:buClr>
                <a:srgbClr val="595857"/>
              </a:buClr>
              <a:buSzPts val="2100"/>
              <a:buNone/>
            </a:pPr>
            <a:r>
              <a:t/>
            </a:r>
            <a:endParaRPr sz="2100"/>
          </a:p>
          <a:p>
            <a:pPr indent="-228600" lvl="1" marL="685800" rtl="0" algn="l">
              <a:lnSpc>
                <a:spcPct val="80000"/>
              </a:lnSpc>
              <a:spcBef>
                <a:spcPts val="500"/>
              </a:spcBef>
              <a:spcAft>
                <a:spcPts val="0"/>
              </a:spcAft>
              <a:buClr>
                <a:srgbClr val="595857"/>
              </a:buClr>
              <a:buSzPts val="2800"/>
              <a:buChar char="•"/>
            </a:pPr>
            <a:r>
              <a:rPr lang="en-US" sz="2800"/>
              <a:t>Your model needs to explain:</a:t>
            </a:r>
            <a:endParaRPr/>
          </a:p>
          <a:p>
            <a:pPr indent="-228600" lvl="3" marL="1600200" rtl="0" algn="l">
              <a:lnSpc>
                <a:spcPct val="80000"/>
              </a:lnSpc>
              <a:spcBef>
                <a:spcPts val="500"/>
              </a:spcBef>
              <a:spcAft>
                <a:spcPts val="0"/>
              </a:spcAft>
              <a:buClr>
                <a:srgbClr val="595857"/>
              </a:buClr>
              <a:buSzPts val="2800"/>
              <a:buChar char="•"/>
            </a:pPr>
            <a:r>
              <a:rPr lang="en-US" sz="2800"/>
              <a:t>The location of the cold air mass.</a:t>
            </a:r>
            <a:endParaRPr/>
          </a:p>
          <a:p>
            <a:pPr indent="-228600" lvl="3" marL="1600200" rtl="0" algn="l">
              <a:lnSpc>
                <a:spcPct val="80000"/>
              </a:lnSpc>
              <a:spcBef>
                <a:spcPts val="500"/>
              </a:spcBef>
              <a:spcAft>
                <a:spcPts val="0"/>
              </a:spcAft>
              <a:buClr>
                <a:srgbClr val="595857"/>
              </a:buClr>
              <a:buSzPts val="2800"/>
              <a:buChar char="•"/>
            </a:pPr>
            <a:r>
              <a:rPr lang="en-US" sz="2800"/>
              <a:t>The location of the warm air mass.</a:t>
            </a:r>
            <a:endParaRPr/>
          </a:p>
          <a:p>
            <a:pPr indent="-228600" lvl="3" marL="1600200" rtl="0" algn="l">
              <a:lnSpc>
                <a:spcPct val="80000"/>
              </a:lnSpc>
              <a:spcBef>
                <a:spcPts val="500"/>
              </a:spcBef>
              <a:spcAft>
                <a:spcPts val="0"/>
              </a:spcAft>
              <a:buClr>
                <a:srgbClr val="595857"/>
              </a:buClr>
              <a:buSzPts val="2800"/>
              <a:buChar char="•"/>
            </a:pPr>
            <a:r>
              <a:rPr lang="en-US" sz="2800"/>
              <a:t>The direction that each air mass is moving.</a:t>
            </a:r>
            <a:endParaRPr/>
          </a:p>
          <a:p>
            <a:pPr indent="-228600" lvl="3" marL="1600200" rtl="0" algn="l">
              <a:lnSpc>
                <a:spcPct val="80000"/>
              </a:lnSpc>
              <a:spcBef>
                <a:spcPts val="500"/>
              </a:spcBef>
              <a:spcAft>
                <a:spcPts val="0"/>
              </a:spcAft>
              <a:buClr>
                <a:srgbClr val="595857"/>
              </a:buClr>
              <a:buSzPts val="2800"/>
              <a:buChar char="•"/>
            </a:pPr>
            <a:r>
              <a:rPr lang="en-US" sz="2800"/>
              <a:t>Where you’d expect clouds to form.</a:t>
            </a:r>
            <a:endParaRPr/>
          </a:p>
          <a:p>
            <a:pPr indent="0" lvl="3" marL="1371600" rtl="0" algn="l">
              <a:lnSpc>
                <a:spcPct val="80000"/>
              </a:lnSpc>
              <a:spcBef>
                <a:spcPts val="500"/>
              </a:spcBef>
              <a:spcAft>
                <a:spcPts val="0"/>
              </a:spcAft>
              <a:buClr>
                <a:srgbClr val="595857"/>
              </a:buClr>
              <a:buSzPts val="2800"/>
              <a:buNone/>
            </a:pPr>
            <a:r>
              <a:t/>
            </a:r>
            <a:endParaRPr sz="2800"/>
          </a:p>
          <a:p>
            <a:pPr indent="-228600" lvl="1" marL="685800" rtl="0" algn="l">
              <a:lnSpc>
                <a:spcPct val="80000"/>
              </a:lnSpc>
              <a:spcBef>
                <a:spcPts val="500"/>
              </a:spcBef>
              <a:spcAft>
                <a:spcPts val="0"/>
              </a:spcAft>
              <a:buClr>
                <a:srgbClr val="595857"/>
              </a:buClr>
              <a:buSzPts val="2800"/>
              <a:buChar char="•"/>
            </a:pPr>
            <a:r>
              <a:rPr lang="en-US" sz="2800"/>
              <a:t>Write a caption for your model. </a:t>
            </a:r>
            <a:endParaRPr sz="2800"/>
          </a:p>
          <a:p>
            <a:pPr indent="0" lvl="0" marL="0" rtl="0" algn="l">
              <a:lnSpc>
                <a:spcPct val="80000"/>
              </a:lnSpc>
              <a:spcBef>
                <a:spcPts val="1000"/>
              </a:spcBef>
              <a:spcAft>
                <a:spcPts val="0"/>
              </a:spcAft>
              <a:buClr>
                <a:srgbClr val="595857"/>
              </a:buClr>
              <a:buSzPts val="2800"/>
              <a:buNone/>
            </a:pPr>
            <a:r>
              <a:t/>
            </a:r>
            <a:endParaRPr/>
          </a:p>
        </p:txBody>
      </p:sp>
      <p:sp>
        <p:nvSpPr>
          <p:cNvPr id="1631" name="Google Shape;1631;p170"/>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5" name="Shape 1635"/>
        <p:cNvGrpSpPr/>
        <p:nvPr/>
      </p:nvGrpSpPr>
      <p:grpSpPr>
        <a:xfrm>
          <a:off x="0" y="0"/>
          <a:ext cx="0" cy="0"/>
          <a:chOff x="0" y="0"/>
          <a:chExt cx="0" cy="0"/>
        </a:xfrm>
      </p:grpSpPr>
      <p:sp>
        <p:nvSpPr>
          <p:cNvPr id="1636" name="Google Shape;1636;p171"/>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637" name="Google Shape;1637;p171"/>
          <p:cNvSpPr txBox="1"/>
          <p:nvPr>
            <p:ph idx="1" type="body"/>
          </p:nvPr>
        </p:nvSpPr>
        <p:spPr>
          <a:xfrm>
            <a:off x="838200" y="2337950"/>
            <a:ext cx="10515600" cy="276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38" name="Google Shape;1638;p17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39" name="Google Shape;1639;p171"/>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4" name="Shape 1644"/>
        <p:cNvGrpSpPr/>
        <p:nvPr/>
      </p:nvGrpSpPr>
      <p:grpSpPr>
        <a:xfrm>
          <a:off x="0" y="0"/>
          <a:ext cx="0" cy="0"/>
          <a:chOff x="0" y="0"/>
          <a:chExt cx="0" cy="0"/>
        </a:xfrm>
      </p:grpSpPr>
      <p:sp>
        <p:nvSpPr>
          <p:cNvPr id="1645" name="Google Shape;1645;p17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Develop a class Consensus Model</a:t>
            </a:r>
            <a:endParaRPr/>
          </a:p>
        </p:txBody>
      </p:sp>
      <p:sp>
        <p:nvSpPr>
          <p:cNvPr id="1646" name="Google Shape;1646;p172"/>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p>
            <a:pPr indent="0" lvl="0" marL="88900" rtl="0" algn="l">
              <a:lnSpc>
                <a:spcPct val="90000"/>
              </a:lnSpc>
              <a:spcBef>
                <a:spcPts val="1000"/>
              </a:spcBef>
              <a:spcAft>
                <a:spcPts val="0"/>
              </a:spcAft>
              <a:buClr>
                <a:srgbClr val="595857"/>
              </a:buClr>
              <a:buSzPts val="1500"/>
              <a:buNone/>
            </a:pPr>
            <a:r>
              <a:t/>
            </a:r>
            <a:endParaRPr sz="1500"/>
          </a:p>
          <a:p>
            <a:pPr indent="-228600" lvl="0" marL="228600" rtl="0" algn="l">
              <a:lnSpc>
                <a:spcPct val="90000"/>
              </a:lnSpc>
              <a:spcBef>
                <a:spcPts val="1000"/>
              </a:spcBef>
              <a:spcAft>
                <a:spcPts val="0"/>
              </a:spcAft>
              <a:buClr>
                <a:srgbClr val="595857"/>
              </a:buClr>
              <a:buSzPts val="3200"/>
              <a:buChar char="•"/>
            </a:pPr>
            <a:r>
              <a:rPr lang="en-US" sz="3200"/>
              <a:t>Create a Consensus Model for Precipitation Along a Cold Front.</a:t>
            </a:r>
            <a:endParaRPr/>
          </a:p>
          <a:p>
            <a:pPr indent="-190500" lvl="0" marL="22860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Discuss ideas from your individual models</a:t>
            </a:r>
            <a:endParaRPr sz="2800"/>
          </a:p>
          <a:p>
            <a:pPr indent="-228600" lvl="1" marL="685800" rtl="0" algn="l">
              <a:lnSpc>
                <a:spcPct val="90000"/>
              </a:lnSpc>
              <a:spcBef>
                <a:spcPts val="500"/>
              </a:spcBef>
              <a:spcAft>
                <a:spcPts val="0"/>
              </a:spcAft>
              <a:buClr>
                <a:srgbClr val="595857"/>
              </a:buClr>
              <a:buSzPts val="2800"/>
              <a:buChar char="•"/>
            </a:pPr>
            <a:r>
              <a:rPr lang="en-US" sz="2800"/>
              <a:t>Be sure to include the ideas from the Model Idea Tracker in your model.</a:t>
            </a:r>
            <a:endParaRPr sz="2800"/>
          </a:p>
        </p:txBody>
      </p:sp>
      <p:sp>
        <p:nvSpPr>
          <p:cNvPr id="1647" name="Google Shape;1647;p172"/>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1" name="Shape 1651"/>
        <p:cNvGrpSpPr/>
        <p:nvPr/>
      </p:nvGrpSpPr>
      <p:grpSpPr>
        <a:xfrm>
          <a:off x="0" y="0"/>
          <a:ext cx="0" cy="0"/>
          <a:chOff x="0" y="0"/>
          <a:chExt cx="0" cy="0"/>
        </a:xfrm>
      </p:grpSpPr>
      <p:sp>
        <p:nvSpPr>
          <p:cNvPr id="1652" name="Google Shape;1652;p173"/>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53" name="Google Shape;1653;p17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54" name="Google Shape;1654;p173"/>
          <p:cNvPicPr preferRelativeResize="0"/>
          <p:nvPr/>
        </p:nvPicPr>
        <p:blipFill>
          <a:blip r:embed="rId3">
            <a:alphaModFix/>
          </a:blip>
          <a:stretch>
            <a:fillRect/>
          </a:stretch>
        </p:blipFill>
        <p:spPr>
          <a:xfrm>
            <a:off x="11022672" y="185950"/>
            <a:ext cx="929750" cy="928226"/>
          </a:xfrm>
          <a:prstGeom prst="rect">
            <a:avLst/>
          </a:prstGeom>
          <a:noFill/>
          <a:ln>
            <a:noFill/>
          </a:ln>
        </p:spPr>
      </p:pic>
      <p:pic>
        <p:nvPicPr>
          <p:cNvPr id="1655" name="Google Shape;1655;p173"/>
          <p:cNvPicPr preferRelativeResize="0"/>
          <p:nvPr/>
        </p:nvPicPr>
        <p:blipFill rotWithShape="1">
          <a:blip r:embed="rId4">
            <a:alphaModFix/>
          </a:blip>
          <a:srcRect b="5740" l="0" r="0" t="0"/>
          <a:stretch/>
        </p:blipFill>
        <p:spPr>
          <a:xfrm>
            <a:off x="2616200" y="12700"/>
            <a:ext cx="6428461" cy="63436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0" name="Shape 1660"/>
        <p:cNvGrpSpPr/>
        <p:nvPr/>
      </p:nvGrpSpPr>
      <p:grpSpPr>
        <a:xfrm>
          <a:off x="0" y="0"/>
          <a:ext cx="0" cy="0"/>
          <a:chOff x="0" y="0"/>
          <a:chExt cx="0" cy="0"/>
        </a:xfrm>
      </p:grpSpPr>
      <p:sp>
        <p:nvSpPr>
          <p:cNvPr id="1661" name="Google Shape;1661;p174"/>
          <p:cNvSpPr txBox="1"/>
          <p:nvPr>
            <p:ph type="title"/>
          </p:nvPr>
        </p:nvSpPr>
        <p:spPr>
          <a:xfrm>
            <a:off x="451557" y="3953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Lesson 9: </a:t>
            </a:r>
            <a:r>
              <a:rPr lang="en-US" sz="4000">
                <a:solidFill>
                  <a:srgbClr val="0070C0"/>
                </a:solidFill>
                <a:latin typeface="Montserrat SemiBold"/>
                <a:ea typeface="Montserrat SemiBold"/>
                <a:cs typeface="Montserrat SemiBold"/>
                <a:sym typeface="Montserrat SemiBold"/>
              </a:rPr>
              <a:t>Step 6: </a:t>
            </a:r>
            <a:r>
              <a:rPr lang="en-US" sz="4000"/>
              <a:t>Focus on the big picture using our cold front model.</a:t>
            </a:r>
            <a:endParaRPr sz="4000"/>
          </a:p>
        </p:txBody>
      </p:sp>
      <p:sp>
        <p:nvSpPr>
          <p:cNvPr id="1662" name="Google Shape;1662;p174"/>
          <p:cNvSpPr txBox="1"/>
          <p:nvPr>
            <p:ph idx="1" type="body"/>
          </p:nvPr>
        </p:nvSpPr>
        <p:spPr>
          <a:xfrm>
            <a:off x="451556" y="1778377"/>
            <a:ext cx="11485500" cy="46767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b="1" lang="en-US"/>
              <a:t>Choose a day: </a:t>
            </a:r>
            <a:r>
              <a:rPr lang="en-US"/>
              <a:t>Each member of your group will choose one day of data to map.</a:t>
            </a:r>
            <a:endParaRPr/>
          </a:p>
          <a:p>
            <a:pPr indent="0" lvl="0" marL="0" rtl="0" algn="l">
              <a:lnSpc>
                <a:spcPct val="90000"/>
              </a:lnSpc>
              <a:spcBef>
                <a:spcPts val="1000"/>
              </a:spcBef>
              <a:spcAft>
                <a:spcPts val="0"/>
              </a:spcAft>
              <a:buClr>
                <a:srgbClr val="595857"/>
              </a:buClr>
              <a:buSzPts val="1500"/>
              <a:buNone/>
            </a:pPr>
            <a:r>
              <a:t/>
            </a:r>
            <a:endParaRPr sz="1500"/>
          </a:p>
          <a:p>
            <a:pPr indent="0" lvl="0" marL="0" rtl="0" algn="l">
              <a:lnSpc>
                <a:spcPct val="90000"/>
              </a:lnSpc>
              <a:spcBef>
                <a:spcPts val="1000"/>
              </a:spcBef>
              <a:spcAft>
                <a:spcPts val="0"/>
              </a:spcAft>
              <a:buClr>
                <a:srgbClr val="595857"/>
              </a:buClr>
              <a:buSzPts val="2800"/>
              <a:buNone/>
            </a:pPr>
            <a:r>
              <a:rPr b="1" lang="en-US"/>
              <a:t>Color and label your map:</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greater than 30℃ </a:t>
            </a:r>
            <a:r>
              <a:rPr lang="en-US" sz="2800">
                <a:solidFill>
                  <a:srgbClr val="C00000"/>
                </a:solidFill>
              </a:rPr>
              <a:t>RED</a:t>
            </a:r>
            <a:r>
              <a:rPr lang="en-US" sz="2800"/>
              <a:t>.</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equal to, or less than, 30℃ </a:t>
            </a:r>
            <a:r>
              <a:rPr lang="en-US" sz="2800">
                <a:solidFill>
                  <a:srgbClr val="0070C0"/>
                </a:solidFill>
              </a:rPr>
              <a:t>BLUE</a:t>
            </a:r>
            <a:r>
              <a:rPr lang="en-US" sz="2800">
                <a:solidFill>
                  <a:schemeClr val="dk1"/>
                </a:solidFill>
              </a:rPr>
              <a:t>.</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Draw slanted rain lines near the location if it had precipitation.</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Add the red and blue colors to the key.</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663" name="Google Shape;1663;p174"/>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175"/>
          <p:cNvSpPr txBox="1"/>
          <p:nvPr>
            <p:ph type="title"/>
          </p:nvPr>
        </p:nvSpPr>
        <p:spPr>
          <a:xfrm>
            <a:off x="451557" y="4461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6 continued: </a:t>
            </a:r>
            <a:r>
              <a:rPr lang="en-US" sz="4000"/>
              <a:t>Focus on the big picture using our cold front model.</a:t>
            </a:r>
            <a:endParaRPr sz="4000"/>
          </a:p>
        </p:txBody>
      </p:sp>
      <p:sp>
        <p:nvSpPr>
          <p:cNvPr id="1670" name="Google Shape;1670;p175"/>
          <p:cNvSpPr txBox="1"/>
          <p:nvPr>
            <p:ph idx="1" type="body"/>
          </p:nvPr>
        </p:nvSpPr>
        <p:spPr>
          <a:xfrm>
            <a:off x="451556" y="2159000"/>
            <a:ext cx="11485500" cy="3864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959"/>
              </a:buClr>
              <a:buSzPts val="2800"/>
              <a:buNone/>
            </a:pPr>
            <a:r>
              <a:rPr b="1" lang="en-US">
                <a:solidFill>
                  <a:srgbClr val="595959"/>
                </a:solidFill>
              </a:rPr>
              <a:t>Compare Maps:</a:t>
            </a:r>
            <a:endParaRPr/>
          </a:p>
          <a:p>
            <a:pPr indent="0" lvl="0" marL="0" rtl="0" algn="l">
              <a:lnSpc>
                <a:spcPct val="90000"/>
              </a:lnSpc>
              <a:spcBef>
                <a:spcPts val="1000"/>
              </a:spcBef>
              <a:spcAft>
                <a:spcPts val="0"/>
              </a:spcAft>
              <a:buClr>
                <a:srgbClr val="595857"/>
              </a:buClr>
              <a:buSzPts val="700"/>
              <a:buNone/>
            </a:pPr>
            <a:r>
              <a:t/>
            </a:r>
            <a:endParaRPr b="1"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Line up all four maps in order, September 8-September 11.</a:t>
            </a:r>
            <a:endParaRPr/>
          </a:p>
          <a:p>
            <a:pPr indent="-190500" lvl="1" marL="685800" rtl="0" algn="l">
              <a:lnSpc>
                <a:spcPct val="90000"/>
              </a:lnSpc>
              <a:spcBef>
                <a:spcPts val="500"/>
              </a:spcBef>
              <a:spcAft>
                <a:spcPts val="0"/>
              </a:spcAft>
              <a:buClr>
                <a:srgbClr val="595857"/>
              </a:buClr>
              <a:buSzPts val="700"/>
              <a:buNone/>
            </a:pPr>
            <a:r>
              <a:t/>
            </a:r>
            <a:endParaRPr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Follow directions to add the front and air masses to your maps.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671" name="Google Shape;1671;p175"/>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5" name="Shape 1675"/>
        <p:cNvGrpSpPr/>
        <p:nvPr/>
      </p:nvGrpSpPr>
      <p:grpSpPr>
        <a:xfrm>
          <a:off x="0" y="0"/>
          <a:ext cx="0" cy="0"/>
          <a:chOff x="0" y="0"/>
          <a:chExt cx="0" cy="0"/>
        </a:xfrm>
      </p:grpSpPr>
      <p:sp>
        <p:nvSpPr>
          <p:cNvPr id="1676" name="Google Shape;1676;p17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677" name="Google Shape;1677;p17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78" name="Google Shape;1678;p17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79" name="Google Shape;1679;p176"/>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